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60" r:id="rId2"/>
    <p:sldId id="256" r:id="rId3"/>
    <p:sldId id="257" r:id="rId4"/>
    <p:sldId id="258" r:id="rId5"/>
    <p:sldId id="265" r:id="rId6"/>
    <p:sldId id="289" r:id="rId7"/>
    <p:sldId id="290" r:id="rId8"/>
    <p:sldId id="291" r:id="rId9"/>
    <p:sldId id="292" r:id="rId10"/>
    <p:sldId id="293" r:id="rId11"/>
    <p:sldId id="294" r:id="rId12"/>
    <p:sldId id="263" r:id="rId13"/>
    <p:sldId id="278" r:id="rId14"/>
    <p:sldId id="279" r:id="rId15"/>
    <p:sldId id="280" r:id="rId16"/>
    <p:sldId id="264" r:id="rId17"/>
    <p:sldId id="267" r:id="rId18"/>
    <p:sldId id="268" r:id="rId19"/>
    <p:sldId id="269" r:id="rId20"/>
    <p:sldId id="271" r:id="rId21"/>
    <p:sldId id="295" r:id="rId22"/>
    <p:sldId id="296" r:id="rId23"/>
    <p:sldId id="297" r:id="rId24"/>
    <p:sldId id="270" r:id="rId25"/>
    <p:sldId id="272" r:id="rId26"/>
    <p:sldId id="281" r:id="rId27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8E076-7D98-461A-A915-7E9B3FEF6436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1CC48-9CFB-4C98-9E09-C1B0BD17F0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0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CC48-9CFB-4C98-9E09-C1B0BD17F09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610086-0A00-4FF0-9719-8785C155062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59898"/>
            <a:ext cx="8100392" cy="2853078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Экологический менеджмент </a:t>
            </a:r>
            <a:br>
              <a:rPr lang="ru-RU" i="1" dirty="0" smtClean="0"/>
            </a:br>
            <a:r>
              <a:rPr lang="ru-RU" i="1" dirty="0" smtClean="0"/>
              <a:t>для специальности </a:t>
            </a:r>
            <a:br>
              <a:rPr lang="ru-RU" i="1" dirty="0" smtClean="0"/>
            </a:br>
            <a:r>
              <a:rPr lang="ru-RU" i="1" dirty="0" smtClean="0"/>
              <a:t>«Туризм и природопользование»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789040"/>
            <a:ext cx="8100392" cy="2952328"/>
          </a:xfrm>
        </p:spPr>
        <p:txBody>
          <a:bodyPr>
            <a:normAutofit/>
          </a:bodyPr>
          <a:lstStyle/>
          <a:p>
            <a:pPr marL="26988" indent="3733800">
              <a:tabLst>
                <a:tab pos="3317875" algn="l"/>
              </a:tabLst>
            </a:pPr>
            <a:r>
              <a:rPr lang="ru-RU" sz="2800" dirty="0">
                <a:solidFill>
                  <a:schemeClr val="tx1"/>
                </a:solidFill>
              </a:rPr>
              <a:t>Лекции </a:t>
            </a:r>
            <a:r>
              <a:rPr lang="ru-RU" sz="2800" dirty="0" smtClean="0">
                <a:solidFill>
                  <a:schemeClr val="tx1"/>
                </a:solidFill>
              </a:rPr>
              <a:t>16 </a:t>
            </a:r>
            <a:r>
              <a:rPr lang="ru-RU" sz="2800" dirty="0">
                <a:solidFill>
                  <a:schemeClr val="tx1"/>
                </a:solidFill>
              </a:rPr>
              <a:t>часов</a:t>
            </a:r>
          </a:p>
          <a:p>
            <a:pPr marL="26988" indent="3733800">
              <a:tabLst>
                <a:tab pos="3317875" algn="l"/>
              </a:tabLst>
            </a:pPr>
            <a:r>
              <a:rPr lang="ru-RU" sz="2800" dirty="0">
                <a:solidFill>
                  <a:schemeClr val="tx1"/>
                </a:solidFill>
              </a:rPr>
              <a:t>Практические </a:t>
            </a:r>
            <a:r>
              <a:rPr lang="ru-RU" sz="2800" dirty="0" smtClean="0">
                <a:solidFill>
                  <a:schemeClr val="tx1"/>
                </a:solidFill>
              </a:rPr>
              <a:t>18 </a:t>
            </a:r>
            <a:r>
              <a:rPr lang="ru-RU" sz="2800" dirty="0">
                <a:solidFill>
                  <a:schemeClr val="tx1"/>
                </a:solidFill>
              </a:rPr>
              <a:t>часов</a:t>
            </a:r>
          </a:p>
          <a:p>
            <a:pPr marL="26988" indent="3733800">
              <a:tabLst>
                <a:tab pos="3317875" algn="l"/>
              </a:tabLst>
            </a:pPr>
            <a:r>
              <a:rPr lang="ru-RU" sz="2800" dirty="0">
                <a:solidFill>
                  <a:schemeClr val="tx1"/>
                </a:solidFill>
              </a:rPr>
              <a:t>Сам. работа </a:t>
            </a:r>
            <a:r>
              <a:rPr lang="ru-RU" sz="2800" dirty="0" smtClean="0">
                <a:solidFill>
                  <a:schemeClr val="tx1"/>
                </a:solidFill>
              </a:rPr>
              <a:t>52 </a:t>
            </a:r>
            <a:r>
              <a:rPr lang="ru-RU" sz="2800" dirty="0">
                <a:solidFill>
                  <a:schemeClr val="tx1"/>
                </a:solidFill>
              </a:rPr>
              <a:t>часов</a:t>
            </a:r>
          </a:p>
          <a:p>
            <a:pPr marL="26988" indent="3733800">
              <a:tabLst>
                <a:tab pos="3317875" algn="l"/>
              </a:tabLst>
            </a:pPr>
            <a:r>
              <a:rPr lang="ru-RU" sz="2800" dirty="0" smtClean="0">
                <a:solidFill>
                  <a:schemeClr val="tx1"/>
                </a:solidFill>
              </a:rPr>
              <a:t>Форма </a:t>
            </a:r>
            <a:r>
              <a:rPr lang="ru-RU" sz="2800" dirty="0">
                <a:solidFill>
                  <a:schemeClr val="tx1"/>
                </a:solidFill>
              </a:rPr>
              <a:t>контроля- </a:t>
            </a:r>
            <a:r>
              <a:rPr lang="ru-RU" sz="2800" dirty="0" smtClean="0">
                <a:solidFill>
                  <a:schemeClr val="tx1"/>
                </a:solidFill>
              </a:rPr>
              <a:t>экзамен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2013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14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Взаимосвязь видов экологического менеджмента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8136904" cy="462598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1643050"/>
            <a:ext cx="6572296" cy="7143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Экологический менеджмент в широком смысле слова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2357430"/>
            <a:ext cx="5072098" cy="7858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Экологический менеджмент в узком смысле слова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071942"/>
            <a:ext cx="2571768" cy="15001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интегрального экологического менеджмента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29256" y="4071942"/>
            <a:ext cx="2786082" cy="15001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целевого экологического менеджмента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785786" y="2786058"/>
            <a:ext cx="1714512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643702" y="2857496"/>
            <a:ext cx="1714512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357554" y="4714884"/>
            <a:ext cx="20717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3357554" y="5072074"/>
            <a:ext cx="20717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Объект ЭМ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920880" cy="5472608"/>
          </a:xfrm>
        </p:spPr>
        <p:txBody>
          <a:bodyPr>
            <a:noAutofit/>
          </a:bodyPr>
          <a:lstStyle/>
          <a:p>
            <a:pPr marL="90488" indent="450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Учитывая системный подход к рассмотрению эколого-экономических отношений как объекта управления, следует выделить </a:t>
            </a:r>
            <a:r>
              <a:rPr lang="ru-RU" sz="2000" i="1" u="sng" dirty="0" err="1" smtClean="0">
                <a:latin typeface="Times New Roman" pitchFamily="18" charset="0"/>
                <a:cs typeface="Times New Roman" pitchFamily="18" charset="0"/>
              </a:rPr>
              <a:t>природоресурсные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природоохранные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отношения. </a:t>
            </a:r>
          </a:p>
          <a:p>
            <a:pPr marL="90488" indent="450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Природоресурсные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отношения возникают в процессе  использования природных ресурсов в целях удовлетворения материальных, культурных, иных потребностей и интересов людей. </a:t>
            </a:r>
          </a:p>
          <a:p>
            <a:pPr marL="90488" indent="450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Природоохранные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отношения связаны с деятельностью человека по  сохранению качества окружающей природной среды для обеспечения благоприятных условий жизнедеятельности людей и иных живых организмов.</a:t>
            </a:r>
          </a:p>
          <a:p>
            <a:pPr marL="90488" indent="450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экологического управления являются как  природоохранные, так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природоресурсные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отношения, в которых экологическая составляющая является определяющей.</a:t>
            </a:r>
          </a:p>
          <a:p>
            <a:pPr marL="90488" indent="45085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45085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20688"/>
            <a:ext cx="8100392" cy="6237312"/>
          </a:xfrm>
        </p:spPr>
        <p:txBody>
          <a:bodyPr>
            <a:normAutofit/>
          </a:bodyPr>
          <a:lstStyle/>
          <a:p>
            <a:pPr marL="282575" indent="439738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Природоресурсные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отношения возникают в процессе  использования природных ресурсов в целях удовлетворения материальных, культурных, иных потребностей и интересов людей. </a:t>
            </a:r>
          </a:p>
          <a:p>
            <a:pPr marL="282575" indent="4397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Природоохранные отношения связаны с деятельностью человека по  сохранению качества окружающей природной среды для обеспечения благоприятных условий жизнедеятельности людей и иных живых организмов.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Объект экологического управления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612165"/>
              </p:ext>
            </p:extLst>
          </p:nvPr>
        </p:nvGraphicFramePr>
        <p:xfrm>
          <a:off x="1115616" y="1285860"/>
          <a:ext cx="7742664" cy="4919235"/>
        </p:xfrm>
        <a:graphic>
          <a:graphicData uri="http://schemas.openxmlformats.org/drawingml/2006/table">
            <a:tbl>
              <a:tblPr/>
              <a:tblGrid>
                <a:gridCol w="4581076"/>
                <a:gridCol w="3161588"/>
              </a:tblGrid>
              <a:tr h="6429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Экологическая сфера</a:t>
                      </a:r>
                      <a:r>
                        <a:rPr kumimoji="0" lang="ru-R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8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экологоориентированный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труд в сфере производства товаров и услуг (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природоресурсная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сфера)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собственно экологическая сфера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(природоохранная сфера)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5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экологический менеджмент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(менеджмент по необходимости)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 управление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(менеджмент по призванию)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71462"/>
            <a:ext cx="7957516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Комментарий к схеме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14422"/>
            <a:ext cx="7992888" cy="5643578"/>
          </a:xfrm>
        </p:spPr>
        <p:txBody>
          <a:bodyPr>
            <a:normAutofit fontScale="92500" lnSpcReduction="10000"/>
          </a:bodyPr>
          <a:lstStyle/>
          <a:p>
            <a:pPr marL="90488" indent="4508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структуре  экологической сферы выделяется:</a:t>
            </a:r>
          </a:p>
          <a:p>
            <a:pPr marL="90488" indent="450850" algn="just"/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экологоориентированный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труд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сфере производства (экономические интересы сокращения вредного воздействия производства на экосистемы, рациональное использование природных ресурсов и т. п.);</a:t>
            </a:r>
          </a:p>
          <a:p>
            <a:pPr marL="90488" indent="450850"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природоохранный труд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собственно экологической сфере, где экономические интересы целесообразной деятельности человека непосредственно связаны с продуцированием экосистем и сохранением биоразнообразия.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548680"/>
            <a:ext cx="8028384" cy="6309320"/>
          </a:xfrm>
        </p:spPr>
        <p:txBody>
          <a:bodyPr>
            <a:normAutofit fontScale="77500" lnSpcReduction="20000"/>
          </a:bodyPr>
          <a:lstStyle/>
          <a:p>
            <a:pPr marL="90488" indent="36036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Наблюдается определенная дифференциация в структуре и содержании экологического менеджмента. </a:t>
            </a:r>
          </a:p>
          <a:p>
            <a:pPr marL="90488" indent="36036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Исходя из развития системы менеджмента  как специфической области управления, для 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природоресурсной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сферы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употребляется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 понятие экологического менеджмента.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0488" indent="36036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природоохранной сферы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более предпочтительно употребление понятия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экологического управления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(с позиции традиционной терминологии и понимания процессов управления). Вместе с тем и в природоохранной среде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правомерно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употребление понятия «Экологический менеджмент» например, в контексте развития экологического туризма.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654164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2. Концепция построения экологического менеджмента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28802"/>
            <a:ext cx="8100392" cy="464347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Концепция – это система взглядов и ключевых положений, определяющих принципиальный подход к пониманию какого-либо явления или процесса.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Концепция экологического менеджмента – это система ключевых положений, определяющих специальную деятельность по управлению экологическими (эколого-экономическими) процессами (звеньями).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886110" cy="6500858"/>
          </a:xfrm>
        </p:spPr>
        <p:txBody>
          <a:bodyPr>
            <a:normAutofit/>
          </a:bodyPr>
          <a:lstStyle/>
          <a:p>
            <a:pPr marL="180975" indent="3603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рассмотрении концептуальных основ построения системы экологического менеджмента необходимо, прежде всего, выделить объект и субъект управления как две подсистемы, определяющие содержание процесса управления.</a:t>
            </a:r>
          </a:p>
          <a:p>
            <a:pPr marL="180975" indent="3603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положения концепции экологического менеджмента, с одной стороны, исходят из теории управления, а с другой – из теории устойчивого природопользования.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Структурная схема построения концепции экологического менеджмента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65338" y="1943100"/>
          <a:ext cx="6237287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4" imgW="6236933" imgH="3810011" progId="Word.Document.12">
                  <p:embed/>
                </p:oleObj>
              </mc:Choice>
              <mc:Fallback>
                <p:oleObj name="Документ" r:id="rId4" imgW="6236933" imgH="3810011" progId="Word.Document.12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1943100"/>
                        <a:ext cx="6237287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1438"/>
            <a:ext cx="7571184" cy="42860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Комментарий к схеме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57232"/>
            <a:ext cx="7742664" cy="5740120"/>
          </a:xfrm>
        </p:spPr>
        <p:txBody>
          <a:bodyPr>
            <a:noAutofit/>
          </a:bodyPr>
          <a:lstStyle/>
          <a:p>
            <a:pPr marL="90488" indent="45085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экоменеджмента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определяют как общие положения управления (категории, понятия), так и специфика управляемого объекта.</a:t>
            </a:r>
          </a:p>
          <a:p>
            <a:pPr marL="90488" indent="45085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Общими понятиями и категориями являются: цель управления, субъект управления (организационная структура управления, функции управления, принципы управления, методы управления), объект управления (экологическая сфера, эколого-экономические отношения).</a:t>
            </a:r>
          </a:p>
          <a:p>
            <a:pPr marL="90488" indent="45085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Особенности организации воздействия управляющей системы на управляемую определяет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цель управления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Чтобы скорректировать поведение человека и целенаправленно сформировать социально-экономические отношения, необходимо учитывать не только экономические тенденции развития и возрастающую ограниченность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экоресурсов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 и законы постиндустриального развития, которые призваны (при их осознании) определять новые ориентации человека.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772400" cy="4572031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Теоретические основы построения экологического менеджмента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586658" cy="64294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Основы теории управления в контексте построения экологического менеджмента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642918"/>
            <a:ext cx="7786742" cy="4143404"/>
          </a:xfrm>
        </p:spPr>
        <p:txBody>
          <a:bodyPr>
            <a:normAutofit/>
          </a:bodyPr>
          <a:lstStyle/>
          <a:p>
            <a:pPr marL="4763" indent="266700">
              <a:buNone/>
            </a:pPr>
            <a:r>
              <a:rPr lang="ru-RU" sz="2000" dirty="0" smtClean="0"/>
              <a:t>В самых общих чертах о системе управления говорит следующая схема, в которой представлены две взаимосвязанные системы </a:t>
            </a: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071538" y="1357298"/>
            <a:ext cx="6858048" cy="1928826"/>
            <a:chOff x="1500166" y="1500174"/>
            <a:chExt cx="6858048" cy="228601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00166" y="2643182"/>
              <a:ext cx="2714644" cy="11430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Управляющая система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643570" y="2643182"/>
              <a:ext cx="2714644" cy="11430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Управляемая система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643570" y="1500174"/>
              <a:ext cx="2714644" cy="11430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Объект управления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Прямая со стрелкой 7"/>
            <p:cNvCxnSpPr>
              <a:endCxn id="7" idx="1"/>
            </p:cNvCxnSpPr>
            <p:nvPr/>
          </p:nvCxnSpPr>
          <p:spPr>
            <a:xfrm>
              <a:off x="4214810" y="207167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rot="10800000">
              <a:off x="4214810" y="2428868"/>
              <a:ext cx="1428760" cy="15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1500166" y="1501762"/>
              <a:ext cx="2714644" cy="11430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Субъект управления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357554" y="3357562"/>
            <a:ext cx="2075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Контур управления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71538" y="3714752"/>
            <a:ext cx="8072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Управление – есть искусство, суть которого состоит в применении науки (основ организованного знания), опыта и инноваций к реальностям любой ситуации.</a:t>
            </a:r>
          </a:p>
          <a:p>
            <a:pPr algn="just"/>
            <a:r>
              <a:rPr lang="ru-RU" dirty="0" smtClean="0"/>
              <a:t>Управление как  и все другие виды искусства (медицина, инженерное дело, футбол, бухгалтерия) использует организованное знание – науку – и применяет его с учетом реальной обстановки для достижения желаемого практического результата. Искусство, таким образом, представляет собой «ноу-хау» для достижения желаемого конкретного результата.</a:t>
            </a:r>
          </a:p>
          <a:p>
            <a:pPr algn="just"/>
            <a:r>
              <a:rPr lang="ru-RU" dirty="0" smtClean="0"/>
              <a:t>Искусство – это изменение чего-либо, новация, связанное с красотой. При таком подходе, управление – это наука о красоте, прекрасном.</a:t>
            </a:r>
          </a:p>
          <a:p>
            <a:pPr algn="just"/>
            <a:r>
              <a:rPr lang="ru-RU" dirty="0" smtClean="0"/>
              <a:t>В прозаичном плане управление – это наука о воздействии управляющей системы на управляемую.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443782" cy="5825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Менеджмент как сфера управления в условиях социально ориентированной рыночной экономики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5"/>
          <p:cNvSpPr>
            <a:spLocks noGrp="1"/>
          </p:cNvSpPr>
          <p:nvPr/>
        </p:nvSpPr>
        <p:spPr>
          <a:xfrm>
            <a:off x="1428728" y="2285992"/>
            <a:ext cx="6643734" cy="142876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Управление как наука об управленческих отношениях, возникающих в результате воздействия управляющей системы на управляемую систему на основе информационных прямых и обратных связей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stCxn id="10" idx="2"/>
            <a:endCxn id="4" idx="0"/>
          </p:cNvCxnSpPr>
          <p:nvPr/>
        </p:nvCxnSpPr>
        <p:spPr>
          <a:xfrm rot="5400000">
            <a:off x="4643438" y="2178835"/>
            <a:ext cx="2143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4" idx="2"/>
            <a:endCxn id="7" idx="0"/>
          </p:cNvCxnSpPr>
          <p:nvPr/>
        </p:nvCxnSpPr>
        <p:spPr>
          <a:xfrm rot="5400000">
            <a:off x="4643438" y="3821909"/>
            <a:ext cx="2143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428728" y="3929066"/>
            <a:ext cx="6643734" cy="57150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Менеджмент как выражение высокоэффективного типа хозяйствования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4929198"/>
            <a:ext cx="6643734" cy="114300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Менеджмент в социально ориентированной рыночной экономике как система правильного поведения людей в условиях коммерциализации сознания человека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7" idx="2"/>
            <a:endCxn id="8" idx="0"/>
          </p:cNvCxnSpPr>
          <p:nvPr/>
        </p:nvCxnSpPr>
        <p:spPr>
          <a:xfrm rot="5400000">
            <a:off x="4536281" y="4714884"/>
            <a:ext cx="4286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428728" y="1142984"/>
            <a:ext cx="6643734" cy="92869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Управление как функция (особое свойство, сила, способность) организованных систем обеспечивать свою жизнедеятельность)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Соединительная линия уступом 28"/>
          <p:cNvCxnSpPr>
            <a:stCxn id="10" idx="1"/>
          </p:cNvCxnSpPr>
          <p:nvPr/>
        </p:nvCxnSpPr>
        <p:spPr>
          <a:xfrm rot="10800000" flipV="1">
            <a:off x="857224" y="1607331"/>
            <a:ext cx="571504" cy="3893368"/>
          </a:xfrm>
          <a:prstGeom prst="bentConnector2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4" idx="1"/>
          </p:cNvCxnSpPr>
          <p:nvPr/>
        </p:nvCxnSpPr>
        <p:spPr>
          <a:xfrm rot="10800000">
            <a:off x="857224" y="3000372"/>
            <a:ext cx="571504" cy="1588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rot="10800000">
            <a:off x="857224" y="4143380"/>
            <a:ext cx="571504" cy="35719"/>
          </a:xfrm>
          <a:prstGeom prst="bentConnector3">
            <a:avLst>
              <a:gd name="adj1" fmla="val 10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0800000">
            <a:off x="857224" y="5500702"/>
            <a:ext cx="571504" cy="35719"/>
          </a:xfrm>
          <a:prstGeom prst="bentConnector3">
            <a:avLst>
              <a:gd name="adj1" fmla="val 101111"/>
            </a:avLst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40"/>
          <p:cNvCxnSpPr>
            <a:stCxn id="10" idx="3"/>
          </p:cNvCxnSpPr>
          <p:nvPr/>
        </p:nvCxnSpPr>
        <p:spPr>
          <a:xfrm>
            <a:off x="8072462" y="1607331"/>
            <a:ext cx="571504" cy="3964809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10800000">
            <a:off x="8072462" y="2928934"/>
            <a:ext cx="571504" cy="35719"/>
          </a:xfrm>
          <a:prstGeom prst="bentConnector3">
            <a:avLst>
              <a:gd name="adj1" fmla="val 10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0800000">
            <a:off x="8072462" y="4143380"/>
            <a:ext cx="571504" cy="35719"/>
          </a:xfrm>
          <a:prstGeom prst="bentConnector3">
            <a:avLst>
              <a:gd name="adj1" fmla="val 10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 rot="10800000">
            <a:off x="8072462" y="5500702"/>
            <a:ext cx="571504" cy="35719"/>
          </a:xfrm>
          <a:prstGeom prst="bentConnector3">
            <a:avLst>
              <a:gd name="adj1" fmla="val 10111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111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Механизм развития системы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85860"/>
            <a:ext cx="7571184" cy="5143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7" name="Содержимое 4"/>
          <p:cNvSpPr>
            <a:spLocks noGrp="1"/>
          </p:cNvSpPr>
          <p:nvPr/>
        </p:nvSpPr>
        <p:spPr>
          <a:xfrm>
            <a:off x="2500298" y="1500174"/>
            <a:ext cx="3786214" cy="342902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algn="ctr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8000"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Поддержание гомеостаза открытой системы</a:t>
            </a:r>
          </a:p>
          <a:p>
            <a:pPr marL="108000" algn="ctr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Трансформация гомеостаза системы на основе изменчивости, наследственности, отбора</a:t>
            </a:r>
          </a:p>
          <a:p>
            <a:pPr algn="ctr">
              <a:buNone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Трансформационные механизмы</a:t>
            </a:r>
          </a:p>
          <a:p>
            <a:pPr algn="ctr">
              <a:buNone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86116" y="785794"/>
            <a:ext cx="2286016" cy="42862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Внешняя среда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72264" y="3786190"/>
            <a:ext cx="1643074" cy="57150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42910" y="3786190"/>
            <a:ext cx="1643074" cy="57150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1500174"/>
            <a:ext cx="1785950" cy="135732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Механизмы отрицательной обратной связи (сохранения)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14612" y="5143512"/>
            <a:ext cx="3357586" cy="114300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Механизмы памяти системы (накопление, хранение и воспроизведение информации)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72264" y="1500174"/>
            <a:ext cx="2071702" cy="135732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Механизмы положительной обратной связи (переустройства)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500298" y="2214554"/>
            <a:ext cx="3786214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500298" y="3643314"/>
            <a:ext cx="3786214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500298" y="4286256"/>
            <a:ext cx="1857388" cy="64294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Бифуркацион-ные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500298" y="4214818"/>
            <a:ext cx="3786214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357686" y="4286256"/>
            <a:ext cx="1928826" cy="64294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Адаптационные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3894133" y="4678371"/>
            <a:ext cx="928694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48"/>
          <p:cNvCxnSpPr>
            <a:stCxn id="28" idx="3"/>
            <a:endCxn id="33" idx="0"/>
          </p:cNvCxnSpPr>
          <p:nvPr/>
        </p:nvCxnSpPr>
        <p:spPr>
          <a:xfrm>
            <a:off x="5572132" y="1000108"/>
            <a:ext cx="2035983" cy="50006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53"/>
          <p:cNvCxnSpPr>
            <a:stCxn id="28" idx="1"/>
            <a:endCxn id="31" idx="0"/>
          </p:cNvCxnSpPr>
          <p:nvPr/>
        </p:nvCxnSpPr>
        <p:spPr>
          <a:xfrm rot="10800000" flipV="1">
            <a:off x="1393010" y="1000108"/>
            <a:ext cx="1893107" cy="50006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285984" y="178592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>
            <a:off x="6286512" y="2500306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250927" y="3321049"/>
            <a:ext cx="92869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680215" y="3321049"/>
            <a:ext cx="92869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/>
          <p:nvPr/>
        </p:nvCxnSpPr>
        <p:spPr>
          <a:xfrm rot="10800000">
            <a:off x="6286512" y="3286124"/>
            <a:ext cx="857256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/>
          <p:nvPr/>
        </p:nvCxnSpPr>
        <p:spPr>
          <a:xfrm rot="10800000">
            <a:off x="1714480" y="3286124"/>
            <a:ext cx="785818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96"/>
          <p:cNvCxnSpPr>
            <a:stCxn id="32" idx="1"/>
          </p:cNvCxnSpPr>
          <p:nvPr/>
        </p:nvCxnSpPr>
        <p:spPr>
          <a:xfrm rot="10800000">
            <a:off x="1714480" y="4357694"/>
            <a:ext cx="1000132" cy="135732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99"/>
          <p:cNvCxnSpPr>
            <a:stCxn id="32" idx="3"/>
          </p:cNvCxnSpPr>
          <p:nvPr/>
        </p:nvCxnSpPr>
        <p:spPr>
          <a:xfrm flipV="1">
            <a:off x="6072198" y="4357694"/>
            <a:ext cx="1071570" cy="135732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одержимое 3"/>
          <p:cNvGrpSpPr>
            <a:grpSpLocks noGrp="1"/>
          </p:cNvGrpSpPr>
          <p:nvPr/>
        </p:nvGrpSpPr>
        <p:grpSpPr>
          <a:xfrm>
            <a:off x="1435100" y="1916832"/>
            <a:ext cx="7499350" cy="4331568"/>
            <a:chOff x="571472" y="1571612"/>
            <a:chExt cx="7786742" cy="450059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000364" y="2571744"/>
              <a:ext cx="3286148" cy="150019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/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1.Цели</a:t>
              </a:r>
            </a:p>
            <a:p>
              <a:pPr marL="342900" indent="-342900"/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2. Обязанности (роли)</a:t>
              </a:r>
            </a:p>
            <a:p>
              <a:pPr marL="342900" indent="-342900"/>
              <a:r>
                <a: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3. Полномочия</a:t>
              </a:r>
              <a:endPara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14677" y="1571612"/>
              <a:ext cx="3135880" cy="642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Индивидуальность</a:t>
              </a:r>
            </a:p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(руководитель)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1472" y="3071810"/>
              <a:ext cx="2357486" cy="642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Информация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286512" y="3000372"/>
              <a:ext cx="2071702" cy="642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Инновации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00430" y="4214818"/>
              <a:ext cx="2357486" cy="642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Индивиды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143240" y="5429264"/>
              <a:ext cx="3143272" cy="642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4 «И»</a:t>
            </a:r>
            <a:br>
              <a: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Основные структурные элементы менеджмента и их взаимосвязь</a:t>
            </a:r>
            <a:endParaRPr lang="ru-RU" sz="3100" dirty="0"/>
          </a:p>
        </p:txBody>
      </p:sp>
      <p:grpSp>
        <p:nvGrpSpPr>
          <p:cNvPr id="4" name="Содержимое 3"/>
          <p:cNvGrpSpPr>
            <a:grpSpLocks noGrp="1"/>
          </p:cNvGrpSpPr>
          <p:nvPr/>
        </p:nvGrpSpPr>
        <p:grpSpPr>
          <a:xfrm>
            <a:off x="457200" y="1600200"/>
            <a:ext cx="8229600" cy="4972072"/>
            <a:chOff x="1067002" y="785791"/>
            <a:chExt cx="7500990" cy="5724565"/>
          </a:xfrm>
        </p:grpSpPr>
        <p:cxnSp>
          <p:nvCxnSpPr>
            <p:cNvPr id="5" name="Shape 4"/>
            <p:cNvCxnSpPr/>
            <p:nvPr/>
          </p:nvCxnSpPr>
          <p:spPr>
            <a:xfrm rot="5400000" flipH="1" flipV="1">
              <a:off x="2085400" y="914941"/>
              <a:ext cx="464346" cy="1134748"/>
            </a:xfrm>
            <a:prstGeom prst="bentConnector2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hape 5"/>
            <p:cNvCxnSpPr/>
            <p:nvPr/>
          </p:nvCxnSpPr>
          <p:spPr>
            <a:xfrm>
              <a:off x="6456847" y="1250142"/>
              <a:ext cx="1437020" cy="500065"/>
            </a:xfrm>
            <a:prstGeom prst="bentConnector2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hape 6"/>
            <p:cNvCxnSpPr/>
            <p:nvPr/>
          </p:nvCxnSpPr>
          <p:spPr>
            <a:xfrm rot="16200000" flipH="1">
              <a:off x="2071670" y="4536288"/>
              <a:ext cx="535785" cy="1178727"/>
            </a:xfrm>
            <a:prstGeom prst="bentConnector2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hape 7"/>
            <p:cNvCxnSpPr/>
            <p:nvPr/>
          </p:nvCxnSpPr>
          <p:spPr>
            <a:xfrm flipV="1">
              <a:off x="6500826" y="4893479"/>
              <a:ext cx="1393041" cy="500066"/>
            </a:xfrm>
            <a:prstGeom prst="bentConnector2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4643438" y="5929330"/>
              <a:ext cx="142876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hape 9"/>
            <p:cNvCxnSpPr/>
            <p:nvPr/>
          </p:nvCxnSpPr>
          <p:spPr>
            <a:xfrm rot="5400000">
              <a:off x="6516305" y="4878001"/>
              <a:ext cx="1362084" cy="1393041"/>
            </a:xfrm>
            <a:prstGeom prst="bentConnector2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/>
            <p:nvPr/>
          </p:nvCxnSpPr>
          <p:spPr>
            <a:xfrm rot="16200000" flipH="1">
              <a:off x="1640661" y="4967297"/>
              <a:ext cx="1397803" cy="1178727"/>
            </a:xfrm>
            <a:prstGeom prst="bentConnector2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428860" y="3286124"/>
              <a:ext cx="906704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692886" y="4214818"/>
              <a:ext cx="21990" cy="71438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050208" y="3286124"/>
              <a:ext cx="1164998" cy="3571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 flipV="1">
              <a:off x="4670897" y="1714489"/>
              <a:ext cx="21989" cy="6429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3331028" y="2357428"/>
              <a:ext cx="2714644" cy="185738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Система воздействий и мотиваций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880411" y="785791"/>
              <a:ext cx="3571900" cy="92869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Система целей и выработка управленческих решений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210670" y="1750205"/>
              <a:ext cx="1357322" cy="31432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Система контроля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924390" y="4929196"/>
              <a:ext cx="3571900" cy="92869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Информационная система и информационные технологии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924390" y="6000766"/>
              <a:ext cx="3571900" cy="5095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Координация и регулирование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67002" y="1714485"/>
              <a:ext cx="1357322" cy="31432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Система обратной связи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24"/>
            <a:ext cx="7614018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Управление организацией в функционально-отраслевой структуре менеджмента</a:t>
            </a:r>
          </a:p>
        </p:txBody>
      </p:sp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0" y="1142984"/>
            <a:ext cx="9144000" cy="5257800"/>
            <a:chOff x="1155" y="3993"/>
            <a:chExt cx="9630" cy="399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155" y="6498"/>
              <a:ext cx="9630" cy="5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Финансовый менеджмент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55" y="4503"/>
              <a:ext cx="963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Управление организацией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155" y="3993"/>
              <a:ext cx="9630" cy="5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Теория и методология управления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55" y="4983"/>
              <a:ext cx="9630" cy="5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Управление персоналом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155" y="5493"/>
              <a:ext cx="2025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Стратегический менеджмент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8970" y="5493"/>
              <a:ext cx="1815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Экологичес-кий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менеджмент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80" y="5493"/>
              <a:ext cx="1605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Управление рисками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6855" y="5493"/>
              <a:ext cx="2115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b="1" dirty="0" err="1" smtClean="0">
                  <a:latin typeface="Times New Roman" pitchFamily="18" charset="0"/>
                  <a:cs typeface="Times New Roman" pitchFamily="18" charset="0"/>
                </a:rPr>
                <a:t>Производствен-ный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менеджмент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785" y="5493"/>
              <a:ext cx="2070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Инновационный менеджмент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155" y="7008"/>
              <a:ext cx="9630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Инвестиционный менеджмент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155" y="7503"/>
              <a:ext cx="963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Менеджмент качества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Принципы экологического менеджмента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51"/>
          <p:cNvGraphicFramePr>
            <a:graphicFrameLocks noGrp="1"/>
          </p:cNvGraphicFramePr>
          <p:nvPr>
            <p:ph idx="1"/>
          </p:nvPr>
        </p:nvGraphicFramePr>
        <p:xfrm>
          <a:off x="142845" y="1600200"/>
          <a:ext cx="9001155" cy="4724400"/>
        </p:xfrm>
        <a:graphic>
          <a:graphicData uri="http://schemas.openxmlformats.org/drawingml/2006/table">
            <a:tbl>
              <a:tblPr/>
              <a:tblGrid>
                <a:gridCol w="3000385"/>
                <a:gridCol w="3000385"/>
                <a:gridCol w="3000385"/>
              </a:tblGrid>
              <a:tr h="3556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Экологические законы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Принципы управления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Принципы экологического управления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Принципы природопользования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оптимального сочетания централизации и децентрализации;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единоначалия и коллегиальности;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научной обоснованности;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плановости;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сочетания прав,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принцип стратегического решения;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принцип "бумеранга";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принцип паритета экологических и экономических интересов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Общие принципы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примата (первенства) природы;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социализации природы;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экологизации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производства и человека;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частные принципы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научности, комплексности,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Вопросы для рассмотрения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и объект экологического менеджмента (ЭМ)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Концепция построения экологического менеджмента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Основы теории управления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8172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Неверов А.В. Экологический менеджмент: учебное пособие. – Мн.: БГТУ, 2006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Пахомова Н.В. Экологический менеджмент: учебное пособие. – СПб.: 1999 (2003, 2004)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Родькин О.И. Экологический менеджмент: учебное пособие. – Мн., 2008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Неверов А.В. Экономика природопользования. Учеб. пособие. – Мн. БГТУ, 2009 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24"/>
            <a:ext cx="8100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1.Содержание и объект экологического менеджмента (ЭМ)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57298"/>
            <a:ext cx="7957548" cy="5312062"/>
          </a:xfrm>
        </p:spPr>
        <p:txBody>
          <a:bodyPr>
            <a:normAutofit fontScale="85000" lnSpcReduction="20000"/>
          </a:bodyPr>
          <a:lstStyle/>
          <a:p>
            <a:pPr marL="180975" indent="541338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Содержание ЭМ</a:t>
            </a:r>
          </a:p>
          <a:p>
            <a:pPr marL="180975" indent="5413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Экологический менеджмент как учебная дисциплина возникла в ответ на необходимость формирования у будущих специалистов профессиональных знаний для решения острых экологических и ресурсных проблем,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экологизации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экономики и перехода ее на путь устойчивого развития.</a:t>
            </a:r>
          </a:p>
          <a:p>
            <a:pPr marL="180975" indent="5413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настоящего учебного курса – изучить важнейшие положения теории и практики экологического менеджмента как структурного элемента управления социально-экономическими процессами  на уровне низовых звеньев хозяйствования и общества в целом.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85728"/>
            <a:ext cx="7571184" cy="6383632"/>
          </a:xfrm>
        </p:spPr>
        <p:txBody>
          <a:bodyPr>
            <a:normAutofit fontScale="70000" lnSpcReduction="20000"/>
          </a:bodyPr>
          <a:lstStyle/>
          <a:p>
            <a:pPr marL="0" indent="4508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экологического менеджмента определяет триада: экономика, экология, менеджмент.</a:t>
            </a:r>
          </a:p>
          <a:p>
            <a:pPr marL="0" indent="450850" algn="just"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Экономика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наука об экономических интересах (отношениях), возникающих между людьми по поводу удовлетворения их потребностей в условиях ограниченных ресурсов.</a:t>
            </a:r>
          </a:p>
          <a:p>
            <a:pPr marL="0" indent="450850" algn="just"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Экология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наука о взаимоотношении живых организмов и среды их обитания.</a:t>
            </a:r>
          </a:p>
          <a:p>
            <a:pPr marL="0" indent="450850" algn="just"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Менеджмент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наука об управленческих отношениях, возникающих по поводу достижения поставленных целей.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Экология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Экономика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Менеджмент</a:t>
            </a:r>
          </a:p>
          <a:p>
            <a:pPr marL="0" indent="450850" algn="just">
              <a:spcBef>
                <a:spcPts val="80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Пренебрежительное отношение к экологии обедняет и укорачивает нашу жизнь.</a:t>
            </a:r>
          </a:p>
          <a:p>
            <a:pPr marL="0" indent="450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Экологические отношения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социального и экономического характера и происхождения.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771800" y="3645024"/>
            <a:ext cx="4286280" cy="1000132"/>
          </a:xfrm>
          <a:prstGeom prst="triangle">
            <a:avLst>
              <a:gd name="adj" fmla="val 500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Экологический менеджмент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85728"/>
            <a:ext cx="7920880" cy="6383632"/>
          </a:xfrm>
        </p:spPr>
        <p:txBody>
          <a:bodyPr>
            <a:normAutofit fontScale="77500" lnSpcReduction="20000"/>
          </a:bodyPr>
          <a:lstStyle/>
          <a:p>
            <a:pPr marL="0" indent="45085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представленной триаде экология носит более общий и фундаментальный характер. Для решения экологических проблем нужны конкретные социальные и экономические механизмы (инструменты).</a:t>
            </a:r>
          </a:p>
          <a:p>
            <a:pPr marL="0" indent="45085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интегральным прикладным и одновременно эффективным механизмом в системе управления выступает экологический менеджмент.</a:t>
            </a:r>
          </a:p>
          <a:p>
            <a:pPr marL="0" indent="45085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системе экологического менеджмента вышеназванная триада наук «выражает» себя следующим образом:</a:t>
            </a:r>
          </a:p>
          <a:p>
            <a:pPr marL="0" indent="450850" algn="just"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Экология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социально-правовыми нормами и ограничениями;</a:t>
            </a:r>
          </a:p>
          <a:p>
            <a:pPr marL="0" indent="450850" algn="just"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Экономика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экономическими интересами устойчивого природопользования;</a:t>
            </a:r>
          </a:p>
          <a:p>
            <a:pPr marL="0" indent="450850" algn="just"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Менеджмент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методами и инструментами достижения экологических (эколого-экономических, экономико-экологических) целей.</a:t>
            </a:r>
          </a:p>
          <a:p>
            <a:pPr marL="0" indent="45085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широком смысле слова содержанием экологического менеджмента являются экологические (эколого-экономические, экономико-экологические) отношения управления, возникающие между людьми по поводу сохранения качества окружающей среды, восстановлению и охране экологических систем,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экологизации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производства.</a:t>
            </a:r>
          </a:p>
          <a:p>
            <a:pPr marL="0" indent="450850" algn="ctr">
              <a:spcBef>
                <a:spcPts val="0"/>
              </a:spcBef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14290"/>
            <a:ext cx="7992888" cy="6311054"/>
          </a:xfrm>
        </p:spPr>
        <p:txBody>
          <a:bodyPr>
            <a:normAutofit fontScale="92500"/>
          </a:bodyPr>
          <a:lstStyle/>
          <a:p>
            <a:pPr marL="90488" indent="4508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различать экологический менеджмент в широком и узком смысле слова.</a:t>
            </a:r>
          </a:p>
          <a:p>
            <a:pPr marL="90488" indent="4508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Экологический менеджмент в широком смысле слова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экологического управления, направленная на реализацию экологической и экономической политики государства.</a:t>
            </a:r>
          </a:p>
          <a:p>
            <a:pPr marL="90488" indent="4508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Экологический менеджмент в узком смысле слова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специальная система воздействия в интересах сохранения качества окружающей среды и роста конкурентоспособности выпускаемой продукции (услуг).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85728"/>
            <a:ext cx="7920880" cy="6311624"/>
          </a:xfrm>
        </p:spPr>
        <p:txBody>
          <a:bodyPr>
            <a:normAutofit fontScale="85000" lnSpcReduction="20000"/>
          </a:bodyPr>
          <a:lstStyle/>
          <a:p>
            <a:pPr marL="90488" indent="4508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Целесообразно также экологический менеджмент дифференцировать на интегральный и целевой.</a:t>
            </a:r>
          </a:p>
          <a:p>
            <a:pPr marL="90488" indent="4508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интегрального экологического менеджмента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управления материально-энергетическими потоками производства, направленная на достижение конечного экономического результата с наименьшими материальными и экологическими издержками.</a:t>
            </a:r>
          </a:p>
          <a:p>
            <a:pPr marL="90488" indent="4508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целевого экологического менеджмента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управления персоналом и производством, направленная на минимизацию экологических издержек и максимизацию экологической эффективности в контексте экономических интересов субъектов хозяйствования.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536</TotalTime>
  <Words>1437</Words>
  <Application>Microsoft Office PowerPoint</Application>
  <PresentationFormat>Экран (4:3)</PresentationFormat>
  <Paragraphs>166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Солнцестояние</vt:lpstr>
      <vt:lpstr>Документ</vt:lpstr>
      <vt:lpstr>Экологический менеджмент  для специальности  «Туризм и природопользование»</vt:lpstr>
      <vt:lpstr>Теоретические основы построения экологического менеджмента</vt:lpstr>
      <vt:lpstr>Вопросы для рассмотрения</vt:lpstr>
      <vt:lpstr>Литература</vt:lpstr>
      <vt:lpstr> 1.Содержание и объект экологического менеджмента (ЭМ)  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Взаимосвязь видов экологического менеджмента</vt:lpstr>
      <vt:lpstr>Объект ЭМ</vt:lpstr>
      <vt:lpstr>Презентация PowerPoint</vt:lpstr>
      <vt:lpstr>Объект экологического управления</vt:lpstr>
      <vt:lpstr>Комментарий к схеме</vt:lpstr>
      <vt:lpstr>Презентация PowerPoint</vt:lpstr>
      <vt:lpstr> 2. Концепция построения экологического менеджмента </vt:lpstr>
      <vt:lpstr>Презентация PowerPoint</vt:lpstr>
      <vt:lpstr>Структурная схема построения концепции экологического менеджмента</vt:lpstr>
      <vt:lpstr>Комментарий к схеме</vt:lpstr>
      <vt:lpstr>3. Основы теории управления в контексте построения экологического менеджмента</vt:lpstr>
      <vt:lpstr>Менеджмент как сфера управления в условиях социально ориентированной рыночной экономики</vt:lpstr>
      <vt:lpstr>Механизм развития системы</vt:lpstr>
      <vt:lpstr>Система 4 «И» </vt:lpstr>
      <vt:lpstr>Основные структурные элементы менеджмента и их взаимосвязь</vt:lpstr>
      <vt:lpstr>Управление организацией в функционально-отраслевой структуре менеджмента</vt:lpstr>
      <vt:lpstr> Принципы экологического менеджмента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основы построения экологического менеджмента</dc:title>
  <dc:creator>User</dc:creator>
  <cp:lastModifiedBy>Laborantka</cp:lastModifiedBy>
  <cp:revision>107</cp:revision>
  <dcterms:created xsi:type="dcterms:W3CDTF">2011-08-30T20:00:14Z</dcterms:created>
  <dcterms:modified xsi:type="dcterms:W3CDTF">2013-02-19T09:52:44Z</dcterms:modified>
</cp:coreProperties>
</file>