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5"/>
  </p:notesMasterIdLst>
  <p:sldIdLst>
    <p:sldId id="330" r:id="rId2"/>
    <p:sldId id="265" r:id="rId3"/>
    <p:sldId id="267" r:id="rId4"/>
    <p:sldId id="269" r:id="rId5"/>
    <p:sldId id="271" r:id="rId6"/>
    <p:sldId id="273" r:id="rId7"/>
    <p:sldId id="275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5" r:id="rId33"/>
    <p:sldId id="344" r:id="rId34"/>
    <p:sldId id="346" r:id="rId35"/>
    <p:sldId id="290" r:id="rId36"/>
    <p:sldId id="29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47" r:id="rId72"/>
    <p:sldId id="348" r:id="rId73"/>
    <p:sldId id="349" r:id="rId74"/>
    <p:sldId id="350" r:id="rId75"/>
    <p:sldId id="351" r:id="rId76"/>
    <p:sldId id="352" r:id="rId77"/>
    <p:sldId id="353" r:id="rId78"/>
    <p:sldId id="354" r:id="rId79"/>
    <p:sldId id="355" r:id="rId80"/>
    <p:sldId id="356" r:id="rId81"/>
    <p:sldId id="357" r:id="rId82"/>
    <p:sldId id="358" r:id="rId83"/>
    <p:sldId id="359" r:id="rId84"/>
    <p:sldId id="360" r:id="rId85"/>
    <p:sldId id="361" r:id="rId86"/>
    <p:sldId id="362" r:id="rId87"/>
    <p:sldId id="363" r:id="rId88"/>
    <p:sldId id="364" r:id="rId89"/>
    <p:sldId id="365" r:id="rId90"/>
    <p:sldId id="366" r:id="rId91"/>
    <p:sldId id="367" r:id="rId92"/>
    <p:sldId id="369" r:id="rId93"/>
    <p:sldId id="370" r:id="rId94"/>
    <p:sldId id="371" r:id="rId95"/>
    <p:sldId id="372" r:id="rId96"/>
    <p:sldId id="373" r:id="rId97"/>
    <p:sldId id="374" r:id="rId98"/>
    <p:sldId id="375" r:id="rId99"/>
    <p:sldId id="376" r:id="rId100"/>
    <p:sldId id="377" r:id="rId101"/>
    <p:sldId id="378" r:id="rId102"/>
    <p:sldId id="379" r:id="rId103"/>
    <p:sldId id="380" r:id="rId104"/>
    <p:sldId id="381" r:id="rId105"/>
    <p:sldId id="382" r:id="rId106"/>
    <p:sldId id="383" r:id="rId107"/>
    <p:sldId id="384" r:id="rId108"/>
    <p:sldId id="385" r:id="rId109"/>
    <p:sldId id="386" r:id="rId110"/>
    <p:sldId id="387" r:id="rId111"/>
    <p:sldId id="388" r:id="rId112"/>
    <p:sldId id="389" r:id="rId113"/>
    <p:sldId id="368" r:id="rId1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C4C210-DC1E-45F6-86CC-02FC36231DE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945609E-40D8-45F9-9F90-6A15EA4040B6}">
      <dgm:prSet phldrT="[Текст]" custT="1"/>
      <dgm:spPr/>
      <dgm:t>
        <a:bodyPr/>
        <a:lstStyle/>
        <a:p>
          <a:r>
            <a:rPr lang="ru-RU" sz="3600" dirty="0" smtClean="0"/>
            <a:t>1</a:t>
          </a:r>
          <a:endParaRPr lang="ru-RU" sz="3600" dirty="0"/>
        </a:p>
      </dgm:t>
    </dgm:pt>
    <dgm:pt modelId="{1334C477-6BF3-48C8-8EE2-E2273DB71216}" type="parTrans" cxnId="{613CAE83-0DB3-4CB9-A237-229B99EFFB76}">
      <dgm:prSet/>
      <dgm:spPr/>
      <dgm:t>
        <a:bodyPr/>
        <a:lstStyle/>
        <a:p>
          <a:endParaRPr lang="ru-RU"/>
        </a:p>
      </dgm:t>
    </dgm:pt>
    <dgm:pt modelId="{FEF95FCE-D8CA-49CF-AADE-2CF56F1E7E50}" type="sibTrans" cxnId="{613CAE83-0DB3-4CB9-A237-229B99EFFB76}">
      <dgm:prSet/>
      <dgm:spPr/>
      <dgm:t>
        <a:bodyPr/>
        <a:lstStyle/>
        <a:p>
          <a:endParaRPr lang="ru-RU"/>
        </a:p>
      </dgm:t>
    </dgm:pt>
    <dgm:pt modelId="{16C4BA46-1E9E-418C-9293-34590B5F79CC}">
      <dgm:prSet phldrT="[Текст]" custT="1"/>
      <dgm:spPr/>
      <dgm:t>
        <a:bodyPr/>
        <a:lstStyle/>
        <a:p>
          <a:r>
            <a:rPr lang="ru-RU" sz="3600" dirty="0" smtClean="0"/>
            <a:t>2</a:t>
          </a:r>
          <a:endParaRPr lang="ru-RU" sz="3600" dirty="0"/>
        </a:p>
      </dgm:t>
    </dgm:pt>
    <dgm:pt modelId="{8F0836E8-C185-46B8-AF58-989A392EAFEC}" type="parTrans" cxnId="{F309B2C2-2C6A-4A4B-9547-2D9F46CB0EE5}">
      <dgm:prSet/>
      <dgm:spPr/>
      <dgm:t>
        <a:bodyPr/>
        <a:lstStyle/>
        <a:p>
          <a:endParaRPr lang="ru-RU"/>
        </a:p>
      </dgm:t>
    </dgm:pt>
    <dgm:pt modelId="{1479FC24-3591-4915-BCBC-1076D8D8ED9C}" type="sibTrans" cxnId="{F309B2C2-2C6A-4A4B-9547-2D9F46CB0EE5}">
      <dgm:prSet/>
      <dgm:spPr/>
      <dgm:t>
        <a:bodyPr/>
        <a:lstStyle/>
        <a:p>
          <a:endParaRPr lang="ru-RU"/>
        </a:p>
      </dgm:t>
    </dgm:pt>
    <dgm:pt modelId="{F18DB6EB-F846-4E2D-B7E3-07AB43F43B0B}">
      <dgm:prSet phldrT="[Текст]" custT="1"/>
      <dgm:spPr/>
      <dgm:t>
        <a:bodyPr/>
        <a:lstStyle/>
        <a:p>
          <a:r>
            <a:rPr lang="ru-RU" sz="3600" dirty="0" smtClean="0"/>
            <a:t>3</a:t>
          </a:r>
          <a:endParaRPr lang="ru-RU" sz="3600" dirty="0"/>
        </a:p>
      </dgm:t>
    </dgm:pt>
    <dgm:pt modelId="{A224B652-AC4A-4D08-B5E6-C61D7D68B388}" type="parTrans" cxnId="{4C877E35-E7F8-428B-A038-02026AF5265B}">
      <dgm:prSet/>
      <dgm:spPr/>
      <dgm:t>
        <a:bodyPr/>
        <a:lstStyle/>
        <a:p>
          <a:endParaRPr lang="ru-RU"/>
        </a:p>
      </dgm:t>
    </dgm:pt>
    <dgm:pt modelId="{9D7415EC-9459-4334-8BC2-595C8327036E}" type="sibTrans" cxnId="{4C877E35-E7F8-428B-A038-02026AF5265B}">
      <dgm:prSet/>
      <dgm:spPr/>
      <dgm:t>
        <a:bodyPr/>
        <a:lstStyle/>
        <a:p>
          <a:endParaRPr lang="ru-RU"/>
        </a:p>
      </dgm:t>
    </dgm:pt>
    <dgm:pt modelId="{F3EE53FC-B4EE-462F-B7C7-12AE7C9294C5}" type="pres">
      <dgm:prSet presAssocID="{E2C4C210-DC1E-45F6-86CC-02FC36231DEB}" presName="Name0" presStyleCnt="0">
        <dgm:presLayoutVars>
          <dgm:dir/>
          <dgm:animLvl val="lvl"/>
          <dgm:resizeHandles val="exact"/>
        </dgm:presLayoutVars>
      </dgm:prSet>
      <dgm:spPr/>
    </dgm:pt>
    <dgm:pt modelId="{DE4D1C5B-F631-4E72-BB06-B4A8594B7F24}" type="pres">
      <dgm:prSet presAssocID="{F945609E-40D8-45F9-9F90-6A15EA4040B6}" presName="Name8" presStyleCnt="0"/>
      <dgm:spPr/>
    </dgm:pt>
    <dgm:pt modelId="{5E9EBE0F-4CE0-4F46-8607-604624DA9858}" type="pres">
      <dgm:prSet presAssocID="{F945609E-40D8-45F9-9F90-6A15EA4040B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DF144-2A0A-42F0-89C5-55D23F53075C}" type="pres">
      <dgm:prSet presAssocID="{F945609E-40D8-45F9-9F90-6A15EA4040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19154-94D6-428E-8DD3-75C10D5D2632}" type="pres">
      <dgm:prSet presAssocID="{16C4BA46-1E9E-418C-9293-34590B5F79CC}" presName="Name8" presStyleCnt="0"/>
      <dgm:spPr/>
    </dgm:pt>
    <dgm:pt modelId="{2183683C-2A47-4656-89F7-A48B1B6C039F}" type="pres">
      <dgm:prSet presAssocID="{16C4BA46-1E9E-418C-9293-34590B5F79C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2B02F-6CC9-44D8-9649-92C7E40BB8BE}" type="pres">
      <dgm:prSet presAssocID="{16C4BA46-1E9E-418C-9293-34590B5F79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93833-35C6-40E9-AA58-3BE3ECE7AB50}" type="pres">
      <dgm:prSet presAssocID="{F18DB6EB-F846-4E2D-B7E3-07AB43F43B0B}" presName="Name8" presStyleCnt="0"/>
      <dgm:spPr/>
    </dgm:pt>
    <dgm:pt modelId="{AFF12E2B-E984-48FE-A58D-0C7C0274A3A0}" type="pres">
      <dgm:prSet presAssocID="{F18DB6EB-F846-4E2D-B7E3-07AB43F43B0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D45D4-525A-40A3-9226-94DE2FF13918}" type="pres">
      <dgm:prSet presAssocID="{F18DB6EB-F846-4E2D-B7E3-07AB43F43B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F7855D-8C43-46EE-86A1-75EE77B8E725}" type="presOf" srcId="{E2C4C210-DC1E-45F6-86CC-02FC36231DEB}" destId="{F3EE53FC-B4EE-462F-B7C7-12AE7C9294C5}" srcOrd="0" destOrd="0" presId="urn:microsoft.com/office/officeart/2005/8/layout/pyramid1"/>
    <dgm:cxn modelId="{081D179F-602A-424A-B625-986ECAE26E0E}" type="presOf" srcId="{F945609E-40D8-45F9-9F90-6A15EA4040B6}" destId="{5E9EBE0F-4CE0-4F46-8607-604624DA9858}" srcOrd="0" destOrd="0" presId="urn:microsoft.com/office/officeart/2005/8/layout/pyramid1"/>
    <dgm:cxn modelId="{613CAE83-0DB3-4CB9-A237-229B99EFFB76}" srcId="{E2C4C210-DC1E-45F6-86CC-02FC36231DEB}" destId="{F945609E-40D8-45F9-9F90-6A15EA4040B6}" srcOrd="0" destOrd="0" parTransId="{1334C477-6BF3-48C8-8EE2-E2273DB71216}" sibTransId="{FEF95FCE-D8CA-49CF-AADE-2CF56F1E7E50}"/>
    <dgm:cxn modelId="{35A15DA9-FA3C-448B-ADCC-45B2F3B43875}" type="presOf" srcId="{16C4BA46-1E9E-418C-9293-34590B5F79CC}" destId="{6ED2B02F-6CC9-44D8-9649-92C7E40BB8BE}" srcOrd="1" destOrd="0" presId="urn:microsoft.com/office/officeart/2005/8/layout/pyramid1"/>
    <dgm:cxn modelId="{F309B2C2-2C6A-4A4B-9547-2D9F46CB0EE5}" srcId="{E2C4C210-DC1E-45F6-86CC-02FC36231DEB}" destId="{16C4BA46-1E9E-418C-9293-34590B5F79CC}" srcOrd="1" destOrd="0" parTransId="{8F0836E8-C185-46B8-AF58-989A392EAFEC}" sibTransId="{1479FC24-3591-4915-BCBC-1076D8D8ED9C}"/>
    <dgm:cxn modelId="{DA4FCD5F-5C5F-42F8-84C2-0AD23425426B}" type="presOf" srcId="{F945609E-40D8-45F9-9F90-6A15EA4040B6}" destId="{729DF144-2A0A-42F0-89C5-55D23F53075C}" srcOrd="1" destOrd="0" presId="urn:microsoft.com/office/officeart/2005/8/layout/pyramid1"/>
    <dgm:cxn modelId="{F79AA487-791D-42F7-B7E0-527F92095B48}" type="presOf" srcId="{16C4BA46-1E9E-418C-9293-34590B5F79CC}" destId="{2183683C-2A47-4656-89F7-A48B1B6C039F}" srcOrd="0" destOrd="0" presId="urn:microsoft.com/office/officeart/2005/8/layout/pyramid1"/>
    <dgm:cxn modelId="{91CA661C-1BA5-4614-91C1-9F25FF334574}" type="presOf" srcId="{F18DB6EB-F846-4E2D-B7E3-07AB43F43B0B}" destId="{AFF12E2B-E984-48FE-A58D-0C7C0274A3A0}" srcOrd="0" destOrd="0" presId="urn:microsoft.com/office/officeart/2005/8/layout/pyramid1"/>
    <dgm:cxn modelId="{F42415E9-51BF-4F1F-8BA4-78F13C917D49}" type="presOf" srcId="{F18DB6EB-F846-4E2D-B7E3-07AB43F43B0B}" destId="{B7AD45D4-525A-40A3-9226-94DE2FF13918}" srcOrd="1" destOrd="0" presId="urn:microsoft.com/office/officeart/2005/8/layout/pyramid1"/>
    <dgm:cxn modelId="{4C877E35-E7F8-428B-A038-02026AF5265B}" srcId="{E2C4C210-DC1E-45F6-86CC-02FC36231DEB}" destId="{F18DB6EB-F846-4E2D-B7E3-07AB43F43B0B}" srcOrd="2" destOrd="0" parTransId="{A224B652-AC4A-4D08-B5E6-C61D7D68B388}" sibTransId="{9D7415EC-9459-4334-8BC2-595C8327036E}"/>
    <dgm:cxn modelId="{6071ECDE-6279-48E7-ACB4-32748FE2F87B}" type="presParOf" srcId="{F3EE53FC-B4EE-462F-B7C7-12AE7C9294C5}" destId="{DE4D1C5B-F631-4E72-BB06-B4A8594B7F24}" srcOrd="0" destOrd="0" presId="urn:microsoft.com/office/officeart/2005/8/layout/pyramid1"/>
    <dgm:cxn modelId="{6AC262BF-DD87-4D92-863C-1116239DC445}" type="presParOf" srcId="{DE4D1C5B-F631-4E72-BB06-B4A8594B7F24}" destId="{5E9EBE0F-4CE0-4F46-8607-604624DA9858}" srcOrd="0" destOrd="0" presId="urn:microsoft.com/office/officeart/2005/8/layout/pyramid1"/>
    <dgm:cxn modelId="{49A7ADE6-8415-4DB1-9758-09F6DA57C0BE}" type="presParOf" srcId="{DE4D1C5B-F631-4E72-BB06-B4A8594B7F24}" destId="{729DF144-2A0A-42F0-89C5-55D23F53075C}" srcOrd="1" destOrd="0" presId="urn:microsoft.com/office/officeart/2005/8/layout/pyramid1"/>
    <dgm:cxn modelId="{2A24DC5A-5D0A-487D-BB2E-E52017F80D21}" type="presParOf" srcId="{F3EE53FC-B4EE-462F-B7C7-12AE7C9294C5}" destId="{73619154-94D6-428E-8DD3-75C10D5D2632}" srcOrd="1" destOrd="0" presId="urn:microsoft.com/office/officeart/2005/8/layout/pyramid1"/>
    <dgm:cxn modelId="{0CFACD6E-730E-48F9-8A5F-6DF6E7179048}" type="presParOf" srcId="{73619154-94D6-428E-8DD3-75C10D5D2632}" destId="{2183683C-2A47-4656-89F7-A48B1B6C039F}" srcOrd="0" destOrd="0" presId="urn:microsoft.com/office/officeart/2005/8/layout/pyramid1"/>
    <dgm:cxn modelId="{B5C9B38F-1B49-4434-8939-F7D8055BA972}" type="presParOf" srcId="{73619154-94D6-428E-8DD3-75C10D5D2632}" destId="{6ED2B02F-6CC9-44D8-9649-92C7E40BB8BE}" srcOrd="1" destOrd="0" presId="urn:microsoft.com/office/officeart/2005/8/layout/pyramid1"/>
    <dgm:cxn modelId="{D59AC797-2B2E-42E6-9653-6FC6745AE8EC}" type="presParOf" srcId="{F3EE53FC-B4EE-462F-B7C7-12AE7C9294C5}" destId="{21B93833-35C6-40E9-AA58-3BE3ECE7AB50}" srcOrd="2" destOrd="0" presId="urn:microsoft.com/office/officeart/2005/8/layout/pyramid1"/>
    <dgm:cxn modelId="{A2EE9FD3-7DD0-486A-A0E5-5429C373FB91}" type="presParOf" srcId="{21B93833-35C6-40E9-AA58-3BE3ECE7AB50}" destId="{AFF12E2B-E984-48FE-A58D-0C7C0274A3A0}" srcOrd="0" destOrd="0" presId="urn:microsoft.com/office/officeart/2005/8/layout/pyramid1"/>
    <dgm:cxn modelId="{2FDF481E-C61D-4456-B1BA-5B78F1EE5190}" type="presParOf" srcId="{21B93833-35C6-40E9-AA58-3BE3ECE7AB50}" destId="{B7AD45D4-525A-40A3-9226-94DE2FF1391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EBE0F-4CE0-4F46-8607-604624DA9858}">
      <dsp:nvSpPr>
        <dsp:cNvPr id="0" name=""/>
        <dsp:cNvSpPr/>
      </dsp:nvSpPr>
      <dsp:spPr>
        <a:xfrm>
          <a:off x="990597" y="0"/>
          <a:ext cx="990597" cy="1019705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</a:t>
          </a:r>
          <a:endParaRPr lang="ru-RU" sz="3600" kern="1200" dirty="0"/>
        </a:p>
      </dsp:txBody>
      <dsp:txXfrm>
        <a:off x="990597" y="0"/>
        <a:ext cx="990597" cy="1019705"/>
      </dsp:txXfrm>
    </dsp:sp>
    <dsp:sp modelId="{2183683C-2A47-4656-89F7-A48B1B6C039F}">
      <dsp:nvSpPr>
        <dsp:cNvPr id="0" name=""/>
        <dsp:cNvSpPr/>
      </dsp:nvSpPr>
      <dsp:spPr>
        <a:xfrm>
          <a:off x="495298" y="1019705"/>
          <a:ext cx="1981194" cy="1019705"/>
        </a:xfrm>
        <a:prstGeom prst="trapezoid">
          <a:avLst>
            <a:gd name="adj" fmla="val 4857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</a:t>
          </a:r>
          <a:endParaRPr lang="ru-RU" sz="3600" kern="1200" dirty="0"/>
        </a:p>
      </dsp:txBody>
      <dsp:txXfrm>
        <a:off x="842007" y="1019705"/>
        <a:ext cx="1287776" cy="1019705"/>
      </dsp:txXfrm>
    </dsp:sp>
    <dsp:sp modelId="{AFF12E2B-E984-48FE-A58D-0C7C0274A3A0}">
      <dsp:nvSpPr>
        <dsp:cNvPr id="0" name=""/>
        <dsp:cNvSpPr/>
      </dsp:nvSpPr>
      <dsp:spPr>
        <a:xfrm>
          <a:off x="0" y="2039410"/>
          <a:ext cx="2971792" cy="1019705"/>
        </a:xfrm>
        <a:prstGeom prst="trapezoid">
          <a:avLst>
            <a:gd name="adj" fmla="val 4857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3</a:t>
          </a:r>
          <a:endParaRPr lang="ru-RU" sz="3600" kern="1200" dirty="0"/>
        </a:p>
      </dsp:txBody>
      <dsp:txXfrm>
        <a:off x="520063" y="2039410"/>
        <a:ext cx="1931664" cy="1019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2FDB7-D6A4-42F0-A650-CCDF01AB6313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BB09B-1987-457F-BF70-7661547B96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981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A65F80-1A11-4D47-8612-1BDCCB15FFC5}" type="slidenum">
              <a:rPr lang="ru-RU" smtClean="0"/>
              <a:pPr/>
              <a:t>67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059CFC-7C0F-4709-9C36-3434D1A088E5}" type="slidenum">
              <a:rPr lang="ru-RU"/>
              <a:pPr eaLnBrk="1" hangingPunct="1"/>
              <a:t>94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2CE636-E962-44E2-9757-D192688896A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75F15E-37E0-4F51-B056-6486C6E9C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2CE636-E962-44E2-9757-D192688896A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75F15E-37E0-4F51-B056-6486C6E9C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2CE636-E962-44E2-9757-D192688896A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75F15E-37E0-4F51-B056-6486C6E9C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2CE636-E962-44E2-9757-D192688896A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75F15E-37E0-4F51-B056-6486C6E9C5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2CE636-E962-44E2-9757-D192688896A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75F15E-37E0-4F51-B056-6486C6E9C5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2CE636-E962-44E2-9757-D192688896A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75F15E-37E0-4F51-B056-6486C6E9C5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2CE636-E962-44E2-9757-D192688896A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75F15E-37E0-4F51-B056-6486C6E9C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2CE636-E962-44E2-9757-D192688896A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75F15E-37E0-4F51-B056-6486C6E9C5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2CE636-E962-44E2-9757-D192688896A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75F15E-37E0-4F51-B056-6486C6E9C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2CE636-E962-44E2-9757-D192688896A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75F15E-37E0-4F51-B056-6486C6E9C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2CE636-E962-44E2-9757-D192688896A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75F15E-37E0-4F51-B056-6486C6E9C5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2CE636-E962-44E2-9757-D192688896A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75F15E-37E0-4F51-B056-6486C6E9C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3"/>
            <a:ext cx="8712968" cy="3672407"/>
          </a:xfrm>
        </p:spPr>
        <p:txBody>
          <a:bodyPr>
            <a:noAutofit/>
          </a:bodyPr>
          <a:lstStyle/>
          <a:p>
            <a:pPr algn="ctr"/>
            <a:r>
              <a:rPr lang="ru-RU" sz="4000" b="0" dirty="0" smtClean="0"/>
              <a:t>Тема 2 - Объект экологического менеджмента: </a:t>
            </a:r>
            <a:r>
              <a:rPr lang="ru-RU" sz="4400" b="0" dirty="0" smtClean="0"/>
              <a:t>экономические</a:t>
            </a:r>
            <a:r>
              <a:rPr lang="ru-RU" sz="4000" b="0" dirty="0" smtClean="0"/>
              <a:t> и экологические </a:t>
            </a:r>
            <a:r>
              <a:rPr lang="ru-RU" sz="4400" b="0" dirty="0" smtClean="0"/>
              <a:t>отношения</a:t>
            </a:r>
            <a:r>
              <a:rPr lang="ru-RU" sz="4000" b="0" dirty="0" smtClean="0"/>
              <a:t> устойчивого природопользования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403352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14290"/>
            <a:ext cx="8229600" cy="85725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u="sng" dirty="0" smtClean="0"/>
              <a:t>Основные функции живого вещества</a:t>
            </a:r>
            <a:endParaRPr lang="ru-RU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8351838" cy="5286383"/>
          </a:xfrm>
        </p:spPr>
        <p:txBody>
          <a:bodyPr>
            <a:normAutofit fontScale="92500"/>
          </a:bodyPr>
          <a:lstStyle/>
          <a:p>
            <a:pPr marL="0" algn="just" eaLnBrk="1" hangingPunct="1">
              <a:spcBef>
                <a:spcPct val="0"/>
              </a:spcBef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Энергетическая функция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аккумуляция с помощью фотосинтеза энергии и вещества биосферы.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Деструктивная функция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состоит в разложении, минерализации мертвого органического вещества, химическом разложении горных пород, вовлечении образовавшихся минералов в биотический круговорот.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Концентрационная функция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способность живого вещества «собирать», концентрировать, накапливать внутри себя минералы, микроэлементы, тяжелые металлы, в том числе ядовитые (ртуть, свинец, мышьяк), радиоактивные элементы.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Средообразующая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функция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способность трансформации физико-химических параметров среды (литосферы, гидросферы, атмосферы) в условия, благоприятные для существования организмов. Эта функция аккумулирует в себе предыдущие функции: энергетическую, деструктивную, концентрационную.</a:t>
            </a:r>
          </a:p>
          <a:p>
            <a:pPr marL="0" algn="just" eaLnBrk="1" hangingPunct="1">
              <a:spcBef>
                <a:spcPct val="0"/>
              </a:spcBef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92075" y="285750"/>
            <a:ext cx="9144000" cy="736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устойчивого природопользования </a:t>
            </a: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638" name="Group 38"/>
          <p:cNvGraphicFramePr>
            <a:graphicFrameLocks noGrp="1"/>
          </p:cNvGraphicFramePr>
          <p:nvPr/>
        </p:nvGraphicFramePr>
        <p:xfrm>
          <a:off x="468313" y="1000125"/>
          <a:ext cx="7704137" cy="5021263"/>
        </p:xfrm>
        <a:graphic>
          <a:graphicData uri="http://schemas.openxmlformats.org/drawingml/2006/table">
            <a:tbl>
              <a:tblPr/>
              <a:tblGrid>
                <a:gridCol w="3565526"/>
                <a:gridCol w="4138611"/>
              </a:tblGrid>
              <a:tr h="53758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Устойчивое природопользование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экологическая сфера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 узком смысле слова) 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экологическая сфера реального сектора экономики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8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Учет, восстановление и повышение продуктивности биогеоценозов.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Охрана заповедников, заказников и др. 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Выявление природных ресурсов, добыча и переработка природного сырья. Использование отходов. Охрана воздушного и водного бассейнов.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1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Воспроизводство природных благ </a:t>
                      </a:r>
                    </a:p>
                  </a:txBody>
                  <a:tcPr marL="91441" marR="91441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86" name="Line 21"/>
          <p:cNvSpPr>
            <a:spLocks noChangeShapeType="1"/>
          </p:cNvSpPr>
          <p:nvPr/>
        </p:nvSpPr>
        <p:spPr bwMode="auto">
          <a:xfrm>
            <a:off x="179388" y="1287463"/>
            <a:ext cx="0" cy="410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22"/>
          <p:cNvSpPr>
            <a:spLocks noChangeShapeType="1"/>
          </p:cNvSpPr>
          <p:nvPr/>
        </p:nvSpPr>
        <p:spPr bwMode="auto">
          <a:xfrm>
            <a:off x="179388" y="53927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23"/>
          <p:cNvSpPr>
            <a:spLocks noChangeShapeType="1"/>
          </p:cNvSpPr>
          <p:nvPr/>
        </p:nvSpPr>
        <p:spPr bwMode="auto">
          <a:xfrm>
            <a:off x="179388" y="12874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24"/>
          <p:cNvSpPr>
            <a:spLocks noChangeShapeType="1"/>
          </p:cNvSpPr>
          <p:nvPr/>
        </p:nvSpPr>
        <p:spPr bwMode="auto">
          <a:xfrm>
            <a:off x="8461375" y="1301750"/>
            <a:ext cx="0" cy="410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Line 25"/>
          <p:cNvSpPr>
            <a:spLocks noChangeShapeType="1"/>
          </p:cNvSpPr>
          <p:nvPr/>
        </p:nvSpPr>
        <p:spPr bwMode="auto">
          <a:xfrm>
            <a:off x="8172450" y="54070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1" name="Line 26"/>
          <p:cNvSpPr>
            <a:spLocks noChangeShapeType="1"/>
          </p:cNvSpPr>
          <p:nvPr/>
        </p:nvSpPr>
        <p:spPr bwMode="auto">
          <a:xfrm>
            <a:off x="8172450" y="13081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80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62" y="5675313"/>
            <a:ext cx="8536433" cy="1296987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400" dirty="0" smtClean="0"/>
              <a:t>Пунктирная линия означает, что нет строгой границы между экологической сферой и другими структурными элементами национальной экономики.</a:t>
            </a:r>
          </a:p>
        </p:txBody>
      </p:sp>
      <p:cxnSp>
        <p:nvCxnSpPr>
          <p:cNvPr id="8195" name="AutoShape 6"/>
          <p:cNvCxnSpPr>
            <a:cxnSpLocks noChangeShapeType="1"/>
          </p:cNvCxnSpPr>
          <p:nvPr/>
        </p:nvCxnSpPr>
        <p:spPr bwMode="auto">
          <a:xfrm flipH="1">
            <a:off x="122238" y="2116138"/>
            <a:ext cx="3333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6" name="AutoShape 4"/>
          <p:cNvCxnSpPr>
            <a:cxnSpLocks noChangeShapeType="1"/>
          </p:cNvCxnSpPr>
          <p:nvPr/>
        </p:nvCxnSpPr>
        <p:spPr bwMode="auto">
          <a:xfrm>
            <a:off x="122238" y="4852988"/>
            <a:ext cx="3333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7480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598413"/>
              </p:ext>
            </p:extLst>
          </p:nvPr>
        </p:nvGraphicFramePr>
        <p:xfrm>
          <a:off x="468313" y="1468438"/>
          <a:ext cx="7632700" cy="4175520"/>
        </p:xfrm>
        <a:graphic>
          <a:graphicData uri="http://schemas.openxmlformats.org/drawingml/2006/table">
            <a:tbl>
              <a:tblPr/>
              <a:tblGrid>
                <a:gridCol w="3732199"/>
                <a:gridCol w="3900501"/>
              </a:tblGrid>
              <a:tr h="118038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Экологическая сфера (в широком смысле слова)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01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товаров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019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Экологоориентированное природопользование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680" marB="456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09" name="Line 73"/>
          <p:cNvSpPr>
            <a:spLocks noChangeShapeType="1"/>
          </p:cNvSpPr>
          <p:nvPr/>
        </p:nvSpPr>
        <p:spPr bwMode="auto">
          <a:xfrm>
            <a:off x="122238" y="2116138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8210" name="AutoShape 74"/>
          <p:cNvCxnSpPr>
            <a:cxnSpLocks noChangeShapeType="1"/>
          </p:cNvCxnSpPr>
          <p:nvPr/>
        </p:nvCxnSpPr>
        <p:spPr bwMode="auto">
          <a:xfrm flipH="1">
            <a:off x="8101013" y="2116138"/>
            <a:ext cx="3333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AutoShape 75"/>
          <p:cNvCxnSpPr>
            <a:cxnSpLocks noChangeShapeType="1"/>
          </p:cNvCxnSpPr>
          <p:nvPr/>
        </p:nvCxnSpPr>
        <p:spPr bwMode="auto">
          <a:xfrm>
            <a:off x="8101013" y="4852988"/>
            <a:ext cx="3333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2" name="Line 76"/>
          <p:cNvSpPr>
            <a:spLocks noChangeShapeType="1"/>
          </p:cNvSpPr>
          <p:nvPr/>
        </p:nvSpPr>
        <p:spPr bwMode="auto">
          <a:xfrm>
            <a:off x="8459788" y="2116138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500063" y="285750"/>
            <a:ext cx="8229600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3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Место экологической сферы в структуре национальной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308756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214313"/>
            <a:ext cx="8388350" cy="6383337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Экологоориентированная система природопользования</a:t>
            </a:r>
          </a:p>
          <a:p>
            <a:pPr algn="ctr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Эколого-экономические отношения как структурная характеристика устойчивого природопользования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600" b="1" i="1" dirty="0" smtClean="0"/>
              <a:t>Эколого-экономические отношения </a:t>
            </a:r>
            <a:r>
              <a:rPr lang="ru-RU" sz="2600" b="1" dirty="0" smtClean="0"/>
              <a:t>–</a:t>
            </a:r>
            <a:r>
              <a:rPr lang="ru-RU" sz="2600" b="1" i="1" dirty="0" smtClean="0"/>
              <a:t> </a:t>
            </a:r>
            <a:r>
              <a:rPr lang="ru-RU" sz="2600" dirty="0" smtClean="0"/>
              <a:t>это отношения, возникающие между людьми в процессе природопользования по восстановлению и охране экологических систем, ресурсосберегающей добычи природного вещества и его эффективной переработки, </a:t>
            </a:r>
            <a:r>
              <a:rPr lang="ru-RU" sz="2600" dirty="0" err="1" smtClean="0"/>
              <a:t>экологизации</a:t>
            </a:r>
            <a:r>
              <a:rPr lang="ru-RU" sz="2600" dirty="0" smtClean="0"/>
              <a:t> производства. 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600" dirty="0" smtClean="0"/>
              <a:t>Они имеют две стороны: социальную и организационную. </a:t>
            </a:r>
            <a:r>
              <a:rPr lang="ru-RU" sz="2600" b="1" i="1" dirty="0" smtClean="0"/>
              <a:t>Социальную</a:t>
            </a:r>
            <a:r>
              <a:rPr lang="ru-RU" sz="2600" i="1" dirty="0" smtClean="0"/>
              <a:t> </a:t>
            </a:r>
            <a:r>
              <a:rPr lang="ru-RU" sz="2600" dirty="0" smtClean="0"/>
              <a:t>определяют экологические интересы человека (общества), а </a:t>
            </a:r>
            <a:r>
              <a:rPr lang="ru-RU" sz="2600" b="1" i="1" dirty="0" smtClean="0"/>
              <a:t>организационную</a:t>
            </a:r>
            <a:r>
              <a:rPr lang="ru-RU" sz="2600" i="1" dirty="0" smtClean="0"/>
              <a:t> – </a:t>
            </a:r>
            <a:r>
              <a:rPr lang="ru-RU" sz="2600" dirty="0" smtClean="0"/>
              <a:t>уровень развития Национальной экономики. </a:t>
            </a:r>
          </a:p>
        </p:txBody>
      </p:sp>
    </p:spTree>
    <p:extLst>
      <p:ext uri="{BB962C8B-B14F-4D97-AF65-F5344CB8AC3E}">
        <p14:creationId xmlns:p14="http://schemas.microsoft.com/office/powerpoint/2010/main" val="103102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7"/>
          <p:cNvSpPr>
            <a:spLocks noGrp="1" noChangeArrowheads="1"/>
          </p:cNvSpPr>
          <p:nvPr>
            <p:ph idx="1"/>
          </p:nvPr>
        </p:nvSpPr>
        <p:spPr>
          <a:xfrm>
            <a:off x="239713" y="100013"/>
            <a:ext cx="8077200" cy="6424612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Экологический императив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700" dirty="0" smtClean="0"/>
              <a:t>Экологический императив выступает в качестве обязательного методологического приема при решении теоретических и прикладных задач устойчивого природопользования. Экологический императив – это политика превосходства (или во всяком случае равенства) экологических целей в соотношении с иными целями социально-экономического развития человеческого общества.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700" dirty="0" smtClean="0"/>
              <a:t>На данном этапе человеческого развития правомерно говорить о соблюдении </a:t>
            </a:r>
            <a:r>
              <a:rPr lang="ru-RU" sz="2700" i="1" dirty="0" smtClean="0"/>
              <a:t>социологического закона – </a:t>
            </a:r>
            <a:r>
              <a:rPr lang="ru-RU" sz="2700" b="1" i="1" dirty="0" err="1" smtClean="0"/>
              <a:t>закона</a:t>
            </a:r>
            <a:r>
              <a:rPr lang="ru-RU" sz="2700" b="1" i="1" dirty="0" smtClean="0"/>
              <a:t> воспроизводства (сохранения) природы</a:t>
            </a:r>
            <a:r>
              <a:rPr lang="ru-RU" sz="27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655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3. </a:t>
            </a:r>
            <a:r>
              <a:rPr lang="ru-RU" sz="39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Закономерности и принципы устойчивого природопользования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>
          <a:xfrm>
            <a:off x="0" y="1785938"/>
            <a:ext cx="8243888" cy="4883150"/>
          </a:xfrm>
        </p:spPr>
        <p:txBody>
          <a:bodyPr rtlCol="0">
            <a:normAutofit/>
          </a:bodyPr>
          <a:lstStyle/>
          <a:p>
            <a:pPr marL="180000" algn="ctr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2800" b="1" dirty="0" smtClean="0"/>
              <a:t>	3.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Всеобщая закономерность устойчивого природопользования</a:t>
            </a:r>
          </a:p>
          <a:p>
            <a:pPr marL="18000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/>
              <a:t>Сущность данной закономерности определяет постоянное во времени удовлетворение </a:t>
            </a:r>
            <a:r>
              <a:rPr lang="ru-RU" sz="2800" dirty="0" err="1" smtClean="0"/>
              <a:t>экологоресурсных</a:t>
            </a:r>
            <a:r>
              <a:rPr lang="ru-RU" sz="2800" dirty="0" smtClean="0"/>
              <a:t> и материальных потребностей, основанное на росте производительности экологоориентированного труда и сохранении экологического равновесия.</a:t>
            </a:r>
          </a:p>
        </p:txBody>
      </p:sp>
    </p:spTree>
    <p:extLst>
      <p:ext uri="{BB962C8B-B14F-4D97-AF65-F5344CB8AC3E}">
        <p14:creationId xmlns:p14="http://schemas.microsoft.com/office/powerpoint/2010/main" val="47509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214313"/>
            <a:ext cx="8388350" cy="631031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3.2. Всеобщие принципы устойчивого природопользования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700" dirty="0" smtClean="0"/>
              <a:t>Всеобщие принципы устойчивого природопользования – это отражение всеобщей закономерности в экологической политике. 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700" b="1" dirty="0" smtClean="0"/>
              <a:t>Четыре основных принципа</a:t>
            </a:r>
            <a:r>
              <a:rPr lang="ru-RU" sz="2700" dirty="0" smtClean="0"/>
              <a:t> </a:t>
            </a:r>
            <a:r>
              <a:rPr lang="ru-RU" sz="2700" b="1" dirty="0" smtClean="0"/>
              <a:t>устойчивого природопользования:</a:t>
            </a:r>
            <a:endParaRPr lang="ru-RU" sz="27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 примата природы;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 нормативного природопользования (этическая, техническая, экологическая и экономическая нормы);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 социализации природы (природа как всеобщее благо); 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 </a:t>
            </a:r>
            <a:r>
              <a:rPr lang="ru-RU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экологизации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производства (ресурсосбережение и природоохранная деятельность).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29457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6050"/>
            <a:ext cx="8208963" cy="1139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Частные закономерности и принципы устойчивого природопользования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71625"/>
            <a:ext cx="8102600" cy="4530725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800" smtClean="0"/>
              <a:t>Две частные закономерности: максимизация общественной (общей) полезности природных ресурсов, устойчивое воспроизводство природных благ.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800" smtClean="0"/>
              <a:t>В производственно-экономической практике закономерности устойчивого природопользования реализуются с помощью таких частных принципов, как </a:t>
            </a:r>
            <a:r>
              <a:rPr lang="ru-RU" sz="2800" b="1" smtClean="0"/>
              <a:t>научность, оптимальность, региональность, комплексность и платность</a:t>
            </a:r>
            <a:r>
              <a:rPr lang="ru-RU" sz="2800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ru-RU" sz="3400" smtClean="0"/>
          </a:p>
        </p:txBody>
      </p:sp>
    </p:spTree>
    <p:extLst>
      <p:ext uri="{BB962C8B-B14F-4D97-AF65-F5344CB8AC3E}">
        <p14:creationId xmlns:p14="http://schemas.microsoft.com/office/powerpoint/2010/main" val="26794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2250"/>
            <a:ext cx="7777162" cy="6302375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научности и оптимальности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i="1" dirty="0" smtClean="0"/>
              <a:t>Принцип научности </a:t>
            </a:r>
            <a:r>
              <a:rPr lang="ru-RU" sz="2800" dirty="0" smtClean="0"/>
              <a:t>предполагает, что природопользование должно основываться на глубоком познании объективных законов развития как природы, так и общества, на новейших достижениях науки и техники. </a:t>
            </a:r>
            <a:endParaRPr lang="ru-RU" sz="2800" i="1" dirty="0" smtClean="0"/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i="1" dirty="0" smtClean="0"/>
              <a:t>Принцип оптимальности </a:t>
            </a:r>
            <a:r>
              <a:rPr lang="ru-RU" sz="2800" dirty="0" smtClean="0"/>
              <a:t>предусматривает обеспечение наиболее эффективного природопользования, выбор наилучшего (или близкого к нему) варианта воспроизводства природных благ, оптимального решения хозяйственных задач с учетом интересов экологии. </a:t>
            </a:r>
          </a:p>
        </p:txBody>
      </p:sp>
    </p:spTree>
    <p:extLst>
      <p:ext uri="{BB962C8B-B14F-4D97-AF65-F5344CB8AC3E}">
        <p14:creationId xmlns:p14="http://schemas.microsoft.com/office/powerpoint/2010/main" val="60711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8913"/>
            <a:ext cx="7848600" cy="6408737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региональности, комплексности и платности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i="1" dirty="0" smtClean="0"/>
              <a:t>Принцип региональности </a:t>
            </a:r>
            <a:r>
              <a:rPr lang="ru-RU" sz="2400" dirty="0" smtClean="0"/>
              <a:t>основан на том, что природопользование всегда осуществляется на определенной территории с учетом ее природных и экономических условий, перспектив развития конкретных регионов. Отраслевое природопользование должно учитывать экологические интересы региона. </a:t>
            </a:r>
            <a:endParaRPr lang="ru-RU" sz="2400" i="1" dirty="0" smtClean="0"/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i="1" dirty="0" smtClean="0"/>
              <a:t>Принцип комплексности </a:t>
            </a:r>
            <a:r>
              <a:rPr lang="ru-RU" sz="2400" dirty="0" smtClean="0"/>
              <a:t>требует рационального использования и глубокой переработки исходного природного сырья. Формирование территориально-производственных комплексов и развитие предприятий должно основываться на безотходном или малоотходном производстве. </a:t>
            </a:r>
            <a:endParaRPr lang="ru-RU" sz="2400" i="1" dirty="0" smtClean="0"/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i="1" dirty="0" smtClean="0"/>
              <a:t>Принцип платности </a:t>
            </a:r>
            <a:r>
              <a:rPr lang="ru-RU" sz="2400" dirty="0" smtClean="0"/>
              <a:t>предусматривает возмездное использование ресурсов природы, их экономию, выравнивание условий хозяйствования, стимулирование высокоэффективного природопользования.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1754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57166"/>
            <a:ext cx="8501122" cy="6143668"/>
          </a:xfrm>
        </p:spPr>
        <p:txBody>
          <a:bodyPr>
            <a:noAutofit/>
          </a:bodyPr>
          <a:lstStyle/>
          <a:p>
            <a:pPr marL="88900" indent="441325" algn="just">
              <a:spcBef>
                <a:spcPts val="0"/>
              </a:spcBef>
              <a:buNone/>
            </a:pPr>
            <a:r>
              <a:rPr lang="ru-RU" sz="2150" b="1" dirty="0" smtClean="0">
                <a:latin typeface="Times New Roman" pitchFamily="18" charset="0"/>
                <a:cs typeface="Times New Roman" pitchFamily="18" charset="0"/>
              </a:rPr>
              <a:t>Экономика устойчивого природопользования 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обусловлена необходимостью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экологизации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социально-ориентированного рыночного хозяйства.</a:t>
            </a:r>
          </a:p>
          <a:p>
            <a:pPr marL="88900" indent="441325" algn="just">
              <a:spcBef>
                <a:spcPts val="0"/>
              </a:spcBef>
              <a:buNone/>
            </a:pP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экологоориентированного</a:t>
            </a:r>
            <a:r>
              <a:rPr lang="ru-RU" sz="2150" smtClean="0">
                <a:latin typeface="Times New Roman" pitchFamily="18" charset="0"/>
                <a:cs typeface="Times New Roman" pitchFamily="18" charset="0"/>
              </a:rPr>
              <a:t> развития основана 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на органической взаимосвязи экологии и экономики, необходимости перехода (трансформации) «сущего» (традиционного природопользования) в «должное» (устойчивое природопользование).</a:t>
            </a:r>
          </a:p>
          <a:p>
            <a:pPr marL="88900" indent="441325" algn="just">
              <a:spcBef>
                <a:spcPts val="0"/>
              </a:spcBef>
              <a:buNone/>
            </a:pPr>
            <a:r>
              <a:rPr lang="ru-RU" sz="2150" b="1" dirty="0" smtClean="0">
                <a:latin typeface="Times New Roman" pitchFamily="18" charset="0"/>
                <a:cs typeface="Times New Roman" pitchFamily="18" charset="0"/>
              </a:rPr>
              <a:t>Экономика устойчивого природопользования 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  <a:sym typeface="Symbol"/>
              </a:rPr>
              <a:t> это наука о трансформации экономических отношений (интересов) природопользования в эколого-экономические отношения (интересы) природопользования на основе экологического императива (рис. 1).</a:t>
            </a:r>
          </a:p>
          <a:p>
            <a:pPr marL="88900" indent="441325" algn="just">
              <a:spcBef>
                <a:spcPts val="0"/>
              </a:spcBef>
              <a:buNone/>
            </a:pP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Ее ответом является экономическая система природопользования, основанная на воспроизводстве (замещении) природных ресурсов и сохранении экологического равновесия (рис. 2).</a:t>
            </a:r>
          </a:p>
          <a:p>
            <a:pPr marL="88900" indent="441325" algn="just">
              <a:spcBef>
                <a:spcPts val="0"/>
              </a:spcBef>
              <a:buNone/>
            </a:pP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Основным направлением </a:t>
            </a:r>
            <a:r>
              <a:rPr lang="ru-RU" sz="2150" dirty="0" err="1" smtClean="0">
                <a:latin typeface="Times New Roman" pitchFamily="18" charset="0"/>
                <a:cs typeface="Times New Roman" pitchFamily="18" charset="0"/>
              </a:rPr>
              <a:t>экологизации</a:t>
            </a:r>
            <a:r>
              <a:rPr lang="ru-RU" sz="2150" dirty="0" smtClean="0">
                <a:latin typeface="Times New Roman" pitchFamily="18" charset="0"/>
                <a:cs typeface="Times New Roman" pitchFamily="18" charset="0"/>
              </a:rPr>
              <a:t> национальной экономики (народного хозяйства) является ее структуризация и возрастание удельного веса услуг (рис. 3).</a:t>
            </a:r>
          </a:p>
        </p:txBody>
      </p:sp>
    </p:spTree>
    <p:extLst>
      <p:ext uri="{BB962C8B-B14F-4D97-AF65-F5344CB8AC3E}">
        <p14:creationId xmlns:p14="http://schemas.microsoft.com/office/powerpoint/2010/main" val="265431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250"/>
            <a:ext cx="8229600" cy="936625"/>
          </a:xfrm>
        </p:spPr>
        <p:txBody>
          <a:bodyPr/>
          <a:lstStyle/>
          <a:p>
            <a:pPr algn="ctr" eaLnBrk="1" hangingPunct="1"/>
            <a:r>
              <a:rPr lang="ru-RU" sz="4400" b="1" u="sng" smtClean="0"/>
              <a:t>Ноосфера</a:t>
            </a:r>
            <a:endParaRPr lang="ru-RU" sz="44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71546"/>
            <a:ext cx="8501122" cy="5429258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ru-RU" sz="2400" b="1" dirty="0" smtClean="0"/>
              <a:t>Ноосфера</a:t>
            </a:r>
            <a:r>
              <a:rPr lang="ru-RU" sz="2400" dirty="0" smtClean="0"/>
              <a:t>	 (от греч. </a:t>
            </a:r>
            <a:r>
              <a:rPr lang="en-US" sz="2400" dirty="0" err="1" smtClean="0"/>
              <a:t>noo</a:t>
            </a:r>
            <a:r>
              <a:rPr lang="ru-RU" sz="2400" dirty="0" smtClean="0"/>
              <a:t> – разум, </a:t>
            </a:r>
            <a:r>
              <a:rPr lang="en-US" sz="2400" dirty="0" err="1" smtClean="0"/>
              <a:t>sphaira</a:t>
            </a:r>
            <a:r>
              <a:rPr lang="ru-RU" sz="2400" dirty="0" smtClean="0"/>
              <a:t> – шар) – сфера разума.</a:t>
            </a:r>
          </a:p>
          <a:p>
            <a:pPr algn="just" eaLnBrk="1" hangingPunct="1"/>
            <a:r>
              <a:rPr lang="ru-RU" sz="2400" dirty="0" smtClean="0"/>
              <a:t>Разум изменяет содержимое жизни на планете, превращает человека в основную </a:t>
            </a:r>
            <a:r>
              <a:rPr lang="ru-RU" sz="2400" dirty="0" err="1" smtClean="0"/>
              <a:t>геологообразующую</a:t>
            </a:r>
            <a:r>
              <a:rPr lang="ru-RU" sz="2400" dirty="0" smtClean="0"/>
              <a:t> силу Земли.</a:t>
            </a:r>
          </a:p>
          <a:p>
            <a:pPr algn="just" eaLnBrk="1" hangingPunct="1"/>
            <a:r>
              <a:rPr lang="ru-RU" sz="2400" dirty="0" smtClean="0"/>
              <a:t>Предположительно термин «ноосфера» возник во время доклада </a:t>
            </a:r>
            <a:r>
              <a:rPr lang="ru-RU" sz="2400" b="1" i="1" dirty="0" smtClean="0"/>
              <a:t>В. И. Вернадского </a:t>
            </a:r>
            <a:r>
              <a:rPr lang="ru-RU" sz="2400" dirty="0" smtClean="0"/>
              <a:t>на научном семинаре в Париже. Термин «ноосфера» предложил французский исследователь </a:t>
            </a:r>
            <a:r>
              <a:rPr lang="ru-RU" sz="2400" b="1" i="1" dirty="0" smtClean="0"/>
              <a:t>Э. </a:t>
            </a:r>
            <a:r>
              <a:rPr lang="ru-RU" sz="2400" b="1" i="1" dirty="0" err="1" smtClean="0"/>
              <a:t>Леруа</a:t>
            </a:r>
            <a:r>
              <a:rPr lang="ru-RU" sz="2400" dirty="0" smtClean="0"/>
              <a:t>. Его использовал также французский исследователь </a:t>
            </a:r>
            <a:r>
              <a:rPr lang="ru-RU" sz="2400" b="1" i="1" dirty="0" smtClean="0"/>
              <a:t>Пьер </a:t>
            </a:r>
            <a:r>
              <a:rPr lang="ru-RU" sz="2400" b="1" i="1" dirty="0" err="1" smtClean="0"/>
              <a:t>Тэйяр</a:t>
            </a:r>
            <a:r>
              <a:rPr lang="ru-RU" sz="2400" b="1" i="1" dirty="0" smtClean="0"/>
              <a:t> де Шарден</a:t>
            </a:r>
            <a:r>
              <a:rPr lang="ru-RU" sz="2400" dirty="0" smtClean="0"/>
              <a:t>. Ноосфера как планетарное деление состоится лишь тогда, когда разум будет в состоянии направлять развитие экономики в интересах союза «природа-человек», их совместного будущего.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92935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Рис 1. Структурная характеристика устойчивого природопользования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2071670" y="1071546"/>
            <a:ext cx="5072098" cy="2428892"/>
            <a:chOff x="2214546" y="2000240"/>
            <a:chExt cx="5072098" cy="242889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214546" y="2000240"/>
              <a:ext cx="5072098" cy="42862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Экономика</a:t>
              </a:r>
              <a:endPara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214546" y="2428868"/>
              <a:ext cx="2428892" cy="7858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производственная сфера</a:t>
              </a:r>
              <a:endPara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643438" y="2428868"/>
              <a:ext cx="2643206" cy="7858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непроизводственная сфера</a:t>
              </a:r>
              <a:endPara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214546" y="3214686"/>
              <a:ext cx="2428892" cy="7858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производство </a:t>
              </a:r>
              <a:r>
                <a:rPr lang="ru-RU" sz="2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товаров</a:t>
              </a:r>
              <a:r>
                <a:rPr lang="ru-RU" sz="2200" dirty="0" err="1" smtClean="0">
                  <a:latin typeface="Times New Roman" pitchFamily="18" charset="0"/>
                  <a:cs typeface="Times New Roman" pitchFamily="18" charset="0"/>
                </a:rPr>
                <a:t>во</a:t>
              </a:r>
              <a:endParaRPr lang="ru-RU" sz="2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43438" y="3214686"/>
              <a:ext cx="2643206" cy="7858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dirty="0" err="1" smtClean="0"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lang="ru-RU" sz="2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производство</a:t>
              </a:r>
              <a:r>
                <a:rPr lang="ru-RU" sz="2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услуг</a:t>
              </a:r>
              <a:r>
                <a:rPr lang="ru-RU" sz="2200" dirty="0" err="1" smtClean="0">
                  <a:latin typeface="Times New Roman" pitchFamily="18" charset="0"/>
                  <a:cs typeface="Times New Roman" pitchFamily="18" charset="0"/>
                </a:rPr>
                <a:t>ро</a:t>
              </a:r>
              <a:endParaRPr lang="ru-RU" sz="2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14546" y="4000504"/>
              <a:ext cx="5072098" cy="42862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Экология</a:t>
              </a:r>
              <a:endPara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2071670" y="3714752"/>
            <a:ext cx="5072098" cy="5715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Экологический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императив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4" idx="1"/>
          </p:cNvCxnSpPr>
          <p:nvPr/>
        </p:nvCxnSpPr>
        <p:spPr>
          <a:xfrm rot="10800000">
            <a:off x="1928794" y="128586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0" idx="1"/>
          </p:cNvCxnSpPr>
          <p:nvPr/>
        </p:nvCxnSpPr>
        <p:spPr>
          <a:xfrm>
            <a:off x="1928794" y="3286124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4" idx="3"/>
          </p:cNvCxnSpPr>
          <p:nvPr/>
        </p:nvCxnSpPr>
        <p:spPr>
          <a:xfrm>
            <a:off x="7143768" y="128586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" idx="3"/>
          </p:cNvCxnSpPr>
          <p:nvPr/>
        </p:nvCxnSpPr>
        <p:spPr>
          <a:xfrm>
            <a:off x="7143768" y="3286124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3"/>
          <p:cNvGrpSpPr/>
          <p:nvPr/>
        </p:nvGrpSpPr>
        <p:grpSpPr>
          <a:xfrm>
            <a:off x="500034" y="1285860"/>
            <a:ext cx="1428760" cy="2000264"/>
            <a:chOff x="428596" y="2214554"/>
            <a:chExt cx="1644662" cy="2000264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1072332" y="3213892"/>
              <a:ext cx="200026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1928794" y="3214686"/>
              <a:ext cx="14287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Прямоугольник 24"/>
            <p:cNvSpPr/>
            <p:nvPr/>
          </p:nvSpPr>
          <p:spPr>
            <a:xfrm>
              <a:off x="428596" y="2357430"/>
              <a:ext cx="1500198" cy="178595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Природо-пользова-ние</a:t>
              </a:r>
              <a:endPara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4" name="Прямая соединительная линия 33"/>
          <p:cNvCxnSpPr/>
          <p:nvPr/>
        </p:nvCxnSpPr>
        <p:spPr>
          <a:xfrm>
            <a:off x="7286644" y="2285992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Группа 68"/>
          <p:cNvGrpSpPr/>
          <p:nvPr/>
        </p:nvGrpSpPr>
        <p:grpSpPr>
          <a:xfrm>
            <a:off x="7286644" y="1285860"/>
            <a:ext cx="1357322" cy="2000264"/>
            <a:chOff x="7500958" y="1643050"/>
            <a:chExt cx="1500198" cy="2000264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6501620" y="2642388"/>
              <a:ext cx="200026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4"/>
            <p:cNvSpPr/>
            <p:nvPr/>
          </p:nvSpPr>
          <p:spPr>
            <a:xfrm>
              <a:off x="7658874" y="1785926"/>
              <a:ext cx="1342282" cy="178595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Воспро-извод-ство</a:t>
              </a:r>
              <a:r>
                <a: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ресурсов</a:t>
              </a:r>
              <a:endPara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7" name="Прямая соединительная линия 46"/>
          <p:cNvCxnSpPr/>
          <p:nvPr/>
        </p:nvCxnSpPr>
        <p:spPr>
          <a:xfrm>
            <a:off x="1071538" y="571480"/>
            <a:ext cx="700092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928662" y="4429132"/>
            <a:ext cx="7429552" cy="5715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Устойчивое природопользование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Прямая соединительная линия 71"/>
          <p:cNvCxnSpPr>
            <a:stCxn id="11" idx="1"/>
          </p:cNvCxnSpPr>
          <p:nvPr/>
        </p:nvCxnSpPr>
        <p:spPr>
          <a:xfrm rot="10800000">
            <a:off x="1142976" y="4000504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11" idx="3"/>
          </p:cNvCxnSpPr>
          <p:nvPr/>
        </p:nvCxnSpPr>
        <p:spPr>
          <a:xfrm>
            <a:off x="7143768" y="4000504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25" idx="2"/>
          </p:cNvCxnSpPr>
          <p:nvPr/>
        </p:nvCxnSpPr>
        <p:spPr>
          <a:xfrm rot="5400000">
            <a:off x="540097" y="3817565"/>
            <a:ext cx="1214446" cy="8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7469583" y="3817565"/>
            <a:ext cx="1214446" cy="8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642910" y="1000108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7643834" y="1000108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1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-857288" y="285728"/>
          <a:ext cx="10787138" cy="792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Документ" r:id="rId3" imgW="9277690" imgH="6722546" progId="Word.Document.12">
                  <p:embed/>
                </p:oleObj>
              </mc:Choice>
              <mc:Fallback>
                <p:oleObj name="Документ" r:id="rId3" imgW="9277690" imgH="672254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57288" y="285728"/>
                        <a:ext cx="10787138" cy="79280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57166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Рис. 2 Эколого-экономическая схема природопользования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1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05360"/>
              </p:ext>
            </p:extLst>
          </p:nvPr>
        </p:nvGraphicFramePr>
        <p:xfrm>
          <a:off x="357158" y="153056"/>
          <a:ext cx="8607330" cy="563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3665"/>
                <a:gridCol w="4303665"/>
              </a:tblGrid>
              <a:tr h="4213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Товары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Услуги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5182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Осязаемы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Неосязаемы</a:t>
                      </a:r>
                      <a:endParaRPr lang="ru-RU" sz="2400" dirty="0"/>
                    </a:p>
                  </a:txBody>
                  <a:tcPr/>
                </a:tc>
              </a:tr>
              <a:tr h="45182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Видимы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Невидимы</a:t>
                      </a:r>
                      <a:endParaRPr lang="ru-RU" sz="2400" dirty="0"/>
                    </a:p>
                  </a:txBody>
                  <a:tcPr/>
                </a:tc>
              </a:tr>
              <a:tr h="45182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Поддаются хранению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поддаются хранению</a:t>
                      </a:r>
                      <a:endParaRPr lang="ru-RU" sz="2400" dirty="0"/>
                    </a:p>
                  </a:txBody>
                  <a:tcPr/>
                </a:tc>
              </a:tr>
              <a:tr h="117475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Торговля товаром не связана с производством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Торговля услугами связана с их</a:t>
                      </a:r>
                      <a:r>
                        <a:rPr lang="ru-RU" sz="2400" baseline="0" dirty="0" smtClean="0"/>
                        <a:t> производством</a:t>
                      </a:r>
                      <a:endParaRPr lang="ru-RU" sz="2400" dirty="0"/>
                    </a:p>
                  </a:txBody>
                  <a:tcPr/>
                </a:tc>
              </a:tr>
              <a:tr h="26206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Экспорт товара означает вывоз товара с таможенной территории за границу  без обязательства об обратном ввозе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Экспорт услуги означает оказание услуги иностранцу,</a:t>
                      </a:r>
                      <a:r>
                        <a:rPr lang="ru-RU" sz="2400" baseline="0" dirty="0" smtClean="0"/>
                        <a:t> т.е. нерезиденту, даже если он находится на таможенной территории страны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6000768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Рис. 3 Различия товаров и услуг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0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0" y="382588"/>
            <a:ext cx="8388350" cy="6286500"/>
          </a:xfrm>
        </p:spPr>
        <p:txBody>
          <a:bodyPr/>
          <a:lstStyle/>
          <a:p>
            <a:pPr algn="ctr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ru-RU" sz="4000" b="1" smtClean="0"/>
              <a:t>Внешние экологические угрозы</a:t>
            </a:r>
          </a:p>
          <a:p>
            <a:pPr algn="just">
              <a:buFont typeface="Wingdings" pitchFamily="2" charset="2"/>
              <a:buNone/>
            </a:pPr>
            <a:r>
              <a:rPr lang="ru-RU" sz="2500" smtClean="0"/>
              <a:t>- глобальные изменения окружающей природной среды, связанные с потеплением климата, разрушением озонового экрана, уменьшением биоразнообразия;</a:t>
            </a:r>
          </a:p>
          <a:p>
            <a:pPr algn="just">
              <a:buFont typeface="Wingdings" pitchFamily="2" charset="2"/>
              <a:buNone/>
            </a:pPr>
            <a:r>
              <a:rPr lang="ru-RU" sz="2500" smtClean="0"/>
              <a:t>- региональный трансграничный перенос на территорию Белару­си загрязняющих веществ воздушными и водными потоками;</a:t>
            </a:r>
          </a:p>
          <a:p>
            <a:pPr algn="just">
              <a:buFont typeface="Wingdings" pitchFamily="2" charset="2"/>
              <a:buNone/>
            </a:pPr>
            <a:r>
              <a:rPr lang="ru-RU" sz="2500" smtClean="0"/>
              <a:t>- размещение вблизи территории Беларуси крупных экологоопасных объектов (на удалении менее 100 км от границы по всему ее пе­риметру расположены четыре атомные электростанции – Чернобыльская и Ровенская в Украине, Игналинская в Литве и Смоленская в Российской Федерации).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600" smtClean="0"/>
          </a:p>
        </p:txBody>
      </p:sp>
    </p:spTree>
    <p:extLst>
      <p:ext uri="{BB962C8B-B14F-4D97-AF65-F5344CB8AC3E}">
        <p14:creationId xmlns:p14="http://schemas.microsoft.com/office/powerpoint/2010/main" val="3496822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xfrm>
            <a:off x="-68263" y="152400"/>
            <a:ext cx="9144001" cy="13477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b="1" u="sng" dirty="0" smtClean="0"/>
              <a:t>3. Механизмы воспроизводства жизни</a:t>
            </a:r>
            <a:r>
              <a:rPr lang="ru-RU" sz="4000" dirty="0" smtClean="0"/>
              <a:t> 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7158" y="1714488"/>
            <a:ext cx="8572500" cy="4702172"/>
          </a:xfrm>
        </p:spPr>
        <p:txBody>
          <a:bodyPr>
            <a:normAutofit/>
          </a:bodyPr>
          <a:lstStyle/>
          <a:p>
            <a:pPr marL="0" algn="just" eaLnBrk="1" hangingPunct="1">
              <a:spcBef>
                <a:spcPct val="0"/>
              </a:spcBef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Жизнь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есть результат обмена веществ внутри органических молекул и между ними на основе полученной из вне необходимой энергии и информации.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Жизнь зародилась на Земле 4,6 млрд. лет тому назад (при длительности существования планеты как твердого тела около 5,5  млрд. лет или 3,75 млрд. лет (при существовании Земли 4,6 млрд. лет).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Основу воспроизводства жизни на Земле определяет биологический круговорот.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4313"/>
            <a:ext cx="8229600" cy="6167437"/>
          </a:xfrm>
        </p:spPr>
        <p:txBody>
          <a:bodyPr/>
          <a:lstStyle/>
          <a:p>
            <a:pPr algn="ctr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</a:rPr>
              <a:t>Большой (геологический) и малый (биотический) круговорот</a:t>
            </a:r>
          </a:p>
          <a:p>
            <a:pPr marL="0" algn="just" eaLnBrk="1" hangingPunct="1">
              <a:spcBef>
                <a:spcPts val="0"/>
              </a:spcBef>
              <a:defRPr/>
            </a:pPr>
            <a:r>
              <a:rPr lang="ru-RU" sz="3600" dirty="0" smtClean="0"/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Большой круговорот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происходит в течение  сотен тысяч или миллионов лет. Его основу определяют процессы разрушения горных пород, их выветривание и вымывание.</a:t>
            </a:r>
          </a:p>
          <a:p>
            <a:pPr marL="0" algn="just" eaLnBrk="1" hangingPunct="1">
              <a:spcBef>
                <a:spcPts val="0"/>
              </a:spcBef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Малый круговорот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являясь частью большого, определяет основу функционирования живого вещества и происходит на уровне биогеоценоза. Питательные вещества почвы, вода, углерод расходуются на создание органического вещества из неорганического.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250"/>
            <a:ext cx="8229600" cy="119061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u="sng" dirty="0" smtClean="0"/>
              <a:t>4. Самоорганизация живых систем</a:t>
            </a:r>
            <a:endParaRPr lang="ru-RU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357298"/>
            <a:ext cx="8424863" cy="5102229"/>
          </a:xfrm>
        </p:spPr>
        <p:txBody>
          <a:bodyPr>
            <a:normAutofit lnSpcReduction="10000"/>
          </a:bodyPr>
          <a:lstStyle/>
          <a:p>
            <a:pPr marL="0" algn="just" eaLnBrk="1" hangingPunct="1">
              <a:spcBef>
                <a:spcPct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Согласно второму закону термодинамики физическая система стремится к термодинамическому равновесию, что равнозначно максимальной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энтропии.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 eaLnBrk="1" hangingPunct="1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Энтропия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мера необратимого рассеивания энергии, мера неупорядоченности систем. При максимуме энтропии работа в системе отсутствует, природа деградирует. Жизнь обладает значительной степенью </a:t>
            </a:r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</a:rPr>
              <a:t>негэнтропии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 eaLnBrk="1" hangingPunct="1">
              <a:spcBef>
                <a:spcPct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Экологические системы, как другие живые структуры, способны противостоять энтропии, но при условии сохранения возможности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самоподдержания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457200" y="333374"/>
            <a:ext cx="8229600" cy="6096021"/>
          </a:xfrm>
        </p:spPr>
        <p:txBody>
          <a:bodyPr/>
          <a:lstStyle/>
          <a:p>
            <a:pPr marL="0" algn="just" eaLnBrk="1" hangingPunct="1">
              <a:spcBef>
                <a:spcPct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Негэнтропия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величина, обратная энтропии – мера устойчивости экосистемы, основанная на удаленности системы от состояния энергетического (физического) равновесия.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Негэнтропия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увеличивается при возрастании организованности системы.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Биосфера – сложно организованная система, состоящая из множества подсистем, обладает значительной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негэнтропией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стремлением к самоорганизации жизни.</a:t>
            </a:r>
            <a:endParaRPr lang="ru-RU" sz="3200" dirty="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19" y="390525"/>
            <a:ext cx="8643999" cy="6038871"/>
          </a:xfrm>
        </p:spPr>
        <p:txBody>
          <a:bodyPr>
            <a:normAutofit lnSpcReduction="10000"/>
          </a:bodyPr>
          <a:lstStyle/>
          <a:p>
            <a:pPr marL="0" algn="just" eaLnBrk="1" hangingPunct="1">
              <a:spcBef>
                <a:spcPct val="0"/>
              </a:spcBef>
            </a:pP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Природная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система –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открытая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система. Ее механику определяет поступающая из вне энергия (вещество) и сложно организованная упорядоченная молекулярная структура.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Открытая система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это система, способная постоянно обмениваться с окружающей средой веществом, энергией и информации, т.е. метаболизм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  <a:sym typeface="Symbol"/>
              </a:rPr>
              <a:t>–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вещественно-энергетически-информационный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  <a:sym typeface="Symbol"/>
              </a:rPr>
              <a:t> обмен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с внешней окружающей средой.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Самоорганизующиеся системы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это сложные системы, состоящие из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подсистемных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элементов (общество, живой организм, атом).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Самоорганизующаяся система обладает </a:t>
            </a:r>
            <a:r>
              <a:rPr lang="ru-RU" sz="2500" u="sng" dirty="0" smtClean="0">
                <a:latin typeface="Times New Roman" pitchFamily="18" charset="0"/>
                <a:cs typeface="Times New Roman" pitchFamily="18" charset="0"/>
              </a:rPr>
              <a:t>синергетическим (кооперативным)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эффектом – результат от совместных действий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подсистемных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элементов.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Основными формами проявления самоорганизации открытых систем является </a:t>
            </a:r>
            <a:r>
              <a:rPr lang="ru-RU" sz="2500" b="1" i="1" dirty="0" err="1" smtClean="0">
                <a:latin typeface="Times New Roman" pitchFamily="18" charset="0"/>
                <a:cs typeface="Times New Roman" pitchFamily="18" charset="0"/>
              </a:rPr>
              <a:t>самоструктурирование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i="1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, самовоспроизведение.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713788" cy="865187"/>
          </a:xfrm>
        </p:spPr>
        <p:txBody>
          <a:bodyPr/>
          <a:lstStyle/>
          <a:p>
            <a:pPr algn="ctr" eaLnBrk="1" hangingPunct="1"/>
            <a:r>
              <a:rPr lang="ru-RU" sz="4000" b="1" u="sng" smtClean="0"/>
              <a:t>Синергетика</a:t>
            </a:r>
            <a:endParaRPr lang="ru-RU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992188"/>
            <a:ext cx="8858250" cy="5094287"/>
          </a:xfrm>
        </p:spPr>
        <p:txBody>
          <a:bodyPr>
            <a:normAutofit lnSpcReduction="10000"/>
          </a:bodyPr>
          <a:lstStyle/>
          <a:p>
            <a:pPr marL="0" algn="just" eaLnBrk="1" hangingPunct="1">
              <a:spcBef>
                <a:spcPct val="0"/>
              </a:spcBef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Синергетика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(от греч. – совместный, согласованный) – это процесс  самоорганизации открытых систем. Основатель синергетики бельгийский ученый Илья Пригожин.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Самоорганизующиеся системы – это открытые нелинейные системы.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Основа их механики – «неравновесное»состояние разных уровней системы.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Порядок или беспорядок – результат флуктуаций – случайных отклонений от состояния равновесия.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Нарушения прежнего равновесного состояния системы и неопределенность ее будущего развития называется точкой бифуркации – точки «разветвления» возможных путей эволюции (развития) системы.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Зона бифуркации –это зона резких изменений и отклонений.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8" y="285750"/>
            <a:ext cx="8961437" cy="5857894"/>
          </a:xfrm>
        </p:spPr>
        <p:txBody>
          <a:bodyPr>
            <a:normAutofit/>
          </a:bodyPr>
          <a:lstStyle/>
          <a:p>
            <a:pPr marL="0" algn="just" eaLnBrk="1" hangingPunct="1">
              <a:spcBef>
                <a:spcPct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Возможность спонтанного возникновения новых структур (порядка) из  хаоса – важнейший момент самоорганизации системы.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«Творческая» роль хаоса: порядок и беспорядок тесно связаны между собой – один включает в себя другой.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Для сложных систем, как правило, существует несколько альтернативных путей развития.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Настоящее – это точка пересечения двух направлений движения: из прошлого и будущего одновременно.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Организационная» роль структур – аттрактор – способные притягивать к себе другие элементы системы.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1500188"/>
            <a:ext cx="8390706" cy="1752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Природное ресурсоведение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620688"/>
            <a:ext cx="2520950" cy="792162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/>
              <a:t>ЛЕКЦИЯ 2.2 </a:t>
            </a:r>
          </a:p>
        </p:txBody>
      </p:sp>
    </p:spTree>
    <p:extLst>
      <p:ext uri="{BB962C8B-B14F-4D97-AF65-F5344CB8AC3E}">
        <p14:creationId xmlns:p14="http://schemas.microsoft.com/office/powerpoint/2010/main" val="148326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643050"/>
            <a:ext cx="8423276" cy="2949599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Окружающая природная среда как объект познания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5984" y="500042"/>
            <a:ext cx="4929222" cy="12858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ЛЕКЦИЯ 2.1</a:t>
            </a:r>
          </a:p>
          <a:p>
            <a:pPr algn="ctr" eaLnBrk="1" hangingPunct="1"/>
            <a:endParaRPr lang="ru-RU" sz="5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ЛЕКЦИИ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84275"/>
            <a:ext cx="9144000" cy="4530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/>
              <a:t>1</a:t>
            </a:r>
            <a:r>
              <a:rPr lang="be-BY" sz="3200" b="1" dirty="0" smtClean="0"/>
              <a:t>.</a:t>
            </a:r>
            <a:r>
              <a:rPr lang="en-US" sz="3200" b="1" dirty="0" smtClean="0"/>
              <a:t> </a:t>
            </a:r>
            <a:r>
              <a:rPr lang="ru-RU" sz="3200" b="1" dirty="0" smtClean="0"/>
              <a:t>Основные категории и понятия природного ресурсоведения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/>
              <a:t>2</a:t>
            </a:r>
            <a:r>
              <a:rPr lang="be-BY" sz="3200" b="1" dirty="0" smtClean="0"/>
              <a:t>.</a:t>
            </a:r>
            <a:r>
              <a:rPr lang="en-US" sz="3200" b="1" dirty="0" smtClean="0"/>
              <a:t> </a:t>
            </a:r>
            <a:r>
              <a:rPr lang="ru-RU" sz="3200" b="1" dirty="0" smtClean="0"/>
              <a:t>Классификация природных ресурсов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/>
              <a:t>3. </a:t>
            </a:r>
            <a:r>
              <a:rPr lang="ru-RU" sz="3200" b="1" dirty="0" smtClean="0"/>
              <a:t>Экологические ресурсы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b="1" dirty="0" smtClean="0"/>
              <a:t>4. Кадастры природных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240481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282575"/>
            <a:ext cx="8929688" cy="6985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2800" b="1" dirty="0"/>
              <a:t>Основные категории и понятия природного ресурсоведения</a:t>
            </a:r>
            <a:br>
              <a:rPr lang="ru-RU" sz="2800" b="1" dirty="0"/>
            </a:b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847725"/>
            <a:ext cx="8388350" cy="5821363"/>
          </a:xfrm>
        </p:spPr>
        <p:txBody>
          <a:bodyPr>
            <a:normAutofit fontScale="92500"/>
          </a:bodyPr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300" smtClean="0"/>
              <a:t>Область (границы) экономических отношений природопользования определяет ресурсный аспект взаимодействия общества и природы. Ресурсный аспект выражает следующие категории.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300" b="1" smtClean="0"/>
              <a:t>Природные условия </a:t>
            </a:r>
            <a:r>
              <a:rPr lang="ru-RU" sz="2300" smtClean="0"/>
              <a:t>– это совокупность сил, факторов, явлений и особенностей природной среды, непосредственно не участвующих в общественном производстве, но имеющих существенное и незаменимое значение для жизнедеятельности человека и общества.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300" b="1" smtClean="0"/>
              <a:t>Природные ресурсы – </a:t>
            </a:r>
            <a:r>
              <a:rPr lang="ru-RU" sz="2300" smtClean="0"/>
              <a:t>это тела и силы природы, ее потребительские свойства, которые используются или могут быть использованы людьми для удовлетворения своих разнообразных потребностей.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300" b="1" smtClean="0"/>
              <a:t>Природные (естественные) блага – </a:t>
            </a:r>
            <a:r>
              <a:rPr lang="ru-RU" sz="2300" smtClean="0"/>
              <a:t>совокупность природных условий и природных ресурсов, обладающих способностью удовлетворять человеческие потребности.</a:t>
            </a:r>
            <a:endParaRPr lang="ru-RU" sz="2300" b="1" smtClean="0"/>
          </a:p>
        </p:txBody>
      </p:sp>
    </p:spTree>
    <p:extLst>
      <p:ext uri="{BB962C8B-B14F-4D97-AF65-F5344CB8AC3E}">
        <p14:creationId xmlns:p14="http://schemas.microsoft.com/office/powerpoint/2010/main" val="293298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0" y="285750"/>
            <a:ext cx="8388350" cy="5929313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latin typeface="+mj-lt"/>
              </a:rPr>
              <a:t>2. Классификация природных ресурсов</a:t>
            </a:r>
          </a:p>
          <a:p>
            <a:pPr marL="1028700" indent="-514350" algn="just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tabLst>
                <a:tab pos="989013" algn="l"/>
              </a:tabLst>
              <a:defRPr/>
            </a:pPr>
            <a:r>
              <a:rPr lang="ru-RU" sz="2800" b="1" dirty="0" smtClean="0">
                <a:latin typeface="Times New Roman" pitchFamily="18" charset="0"/>
              </a:rPr>
              <a:t>Природная </a:t>
            </a:r>
            <a:r>
              <a:rPr lang="ru-RU" sz="2800" dirty="0" smtClean="0">
                <a:latin typeface="Times New Roman" pitchFamily="18" charset="0"/>
              </a:rPr>
              <a:t>(минеральные (ископаемые), земельные, водные, растительные и животные).</a:t>
            </a:r>
          </a:p>
          <a:p>
            <a:pPr marL="1028700" indent="-514350" algn="just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tabLst>
                <a:tab pos="989013" algn="l"/>
              </a:tabLst>
              <a:defRPr/>
            </a:pPr>
            <a:r>
              <a:rPr lang="ru-RU" sz="2800" b="1" dirty="0" smtClean="0">
                <a:latin typeface="Times New Roman" pitchFamily="18" charset="0"/>
              </a:rPr>
              <a:t>Экономическая </a:t>
            </a:r>
            <a:r>
              <a:rPr lang="ru-RU" sz="2800" dirty="0" smtClean="0">
                <a:latin typeface="Times New Roman" pitchFamily="18" charset="0"/>
              </a:rPr>
              <a:t>(ресурсы материальной и нематериальной сферы; стратегического назначения; внешнего и внутреннего рынка (экосистемные, потенциальные, рекреационные, заповедные).</a:t>
            </a:r>
          </a:p>
          <a:p>
            <a:pPr marL="1028700" indent="-514350" algn="just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tabLst>
                <a:tab pos="989013" algn="l"/>
              </a:tabLst>
              <a:defRPr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Энерго-ресурсо-экологическая </a:t>
            </a:r>
            <a:r>
              <a:rPr lang="ru-RU" sz="2800" dirty="0" smtClean="0">
                <a:latin typeface="Times New Roman" pitchFamily="18" charset="0"/>
              </a:rPr>
              <a:t>(естественные: ресурсы экосистем, энергетические, водные и т.п.; комплексная ресурсная группа; климатические, рекреационные, пространства и времени и т.п.)</a:t>
            </a:r>
          </a:p>
          <a:p>
            <a:pPr marL="1028700" indent="-514350" algn="just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tabLst>
                <a:tab pos="989013" algn="l"/>
              </a:tabLst>
              <a:defRPr/>
            </a:pPr>
            <a:r>
              <a:rPr lang="ru-RU" sz="2800" b="1" dirty="0" smtClean="0">
                <a:latin typeface="Times New Roman" pitchFamily="18" charset="0"/>
              </a:rPr>
              <a:t>Экологическая </a:t>
            </a:r>
            <a:r>
              <a:rPr lang="ru-RU" sz="2800" dirty="0" smtClean="0">
                <a:latin typeface="Times New Roman" pitchFamily="18" charset="0"/>
              </a:rPr>
              <a:t>(возобновляемые и невозобновляемые ресурсы)</a:t>
            </a:r>
          </a:p>
          <a:p>
            <a:pPr marL="1028700" indent="-514350" algn="just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tabLst>
                <a:tab pos="989013" algn="l"/>
              </a:tabLst>
              <a:defRPr/>
            </a:pPr>
            <a:r>
              <a:rPr lang="ru-RU" sz="2800" b="1" dirty="0" smtClean="0">
                <a:latin typeface="Times New Roman" pitchFamily="18" charset="0"/>
              </a:rPr>
              <a:t>Эколого-экономическая </a:t>
            </a:r>
            <a:r>
              <a:rPr lang="ru-RU" sz="2800" dirty="0" smtClean="0">
                <a:latin typeface="Times New Roman" pitchFamily="18" charset="0"/>
              </a:rPr>
              <a:t>(экологические и неэкологические ресурсы).</a:t>
            </a:r>
            <a:endParaRPr lang="ru-RU" sz="28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29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0" y="142875"/>
            <a:ext cx="9144000" cy="13668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200" b="1" smtClean="0"/>
              <a:t>	</a:t>
            </a:r>
            <a:r>
              <a:rPr lang="ru-RU" sz="2800" b="1" smtClean="0"/>
              <a:t>	Экологическая классификация природных ресурсов</a:t>
            </a:r>
          </a:p>
        </p:txBody>
      </p:sp>
      <p:sp>
        <p:nvSpPr>
          <p:cNvPr id="20483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0484" name="Group 3"/>
          <p:cNvGrpSpPr>
            <a:grpSpLocks noChangeAspect="1"/>
          </p:cNvGrpSpPr>
          <p:nvPr/>
        </p:nvGrpSpPr>
        <p:grpSpPr bwMode="auto">
          <a:xfrm>
            <a:off x="0" y="1143000"/>
            <a:ext cx="8335963" cy="5526088"/>
            <a:chOff x="2274" y="2356"/>
            <a:chExt cx="6496" cy="3902"/>
          </a:xfrm>
        </p:grpSpPr>
        <p:sp>
          <p:nvSpPr>
            <p:cNvPr id="7203" name="AutoShape 35"/>
            <p:cNvSpPr>
              <a:spLocks noChangeAspect="1" noChangeArrowheads="1" noTextEdit="1"/>
            </p:cNvSpPr>
            <p:nvPr/>
          </p:nvSpPr>
          <p:spPr bwMode="auto">
            <a:xfrm>
              <a:off x="2274" y="2356"/>
              <a:ext cx="6496" cy="3902"/>
            </a:xfrm>
            <a:prstGeom prst="rect">
              <a:avLst/>
            </a:prstGeom>
            <a:noFill/>
          </p:spPr>
          <p:txBody>
            <a:bodyPr vert="vert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6" name="Text Box 34"/>
            <p:cNvSpPr txBox="1">
              <a:spLocks noChangeArrowheads="1"/>
            </p:cNvSpPr>
            <p:nvPr/>
          </p:nvSpPr>
          <p:spPr bwMode="auto">
            <a:xfrm>
              <a:off x="4392" y="2356"/>
              <a:ext cx="3106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200">
                  <a:cs typeface="Times New Roman" pitchFamily="18" charset="0"/>
                </a:rPr>
                <a:t>Природные ресурсы Земли</a:t>
              </a:r>
              <a:endParaRPr lang="ru-RU" sz="2200"/>
            </a:p>
          </p:txBody>
        </p:sp>
        <p:sp>
          <p:nvSpPr>
            <p:cNvPr id="20487" name="Text Box 33"/>
            <p:cNvSpPr txBox="1">
              <a:spLocks noChangeArrowheads="1"/>
            </p:cNvSpPr>
            <p:nvPr/>
          </p:nvSpPr>
          <p:spPr bwMode="auto">
            <a:xfrm>
              <a:off x="2980" y="2913"/>
              <a:ext cx="338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400">
                  <a:cs typeface="Times New Roman" pitchFamily="18" charset="0"/>
                </a:rPr>
                <a:t>возобновляемые</a:t>
              </a:r>
              <a:endParaRPr lang="ru-RU" sz="2400"/>
            </a:p>
          </p:txBody>
        </p:sp>
        <p:sp>
          <p:nvSpPr>
            <p:cNvPr id="20488" name="Text Box 32"/>
            <p:cNvSpPr txBox="1">
              <a:spLocks noChangeArrowheads="1"/>
            </p:cNvSpPr>
            <p:nvPr/>
          </p:nvSpPr>
          <p:spPr bwMode="auto">
            <a:xfrm>
              <a:off x="6509" y="2913"/>
              <a:ext cx="211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200">
                  <a:cs typeface="Times New Roman" pitchFamily="18" charset="0"/>
                </a:rPr>
                <a:t>невозобновляемые</a:t>
              </a:r>
              <a:endParaRPr lang="ru-RU" sz="2200"/>
            </a:p>
          </p:txBody>
        </p:sp>
        <p:sp>
          <p:nvSpPr>
            <p:cNvPr id="20489" name="Text Box 31"/>
            <p:cNvSpPr txBox="1">
              <a:spLocks noChangeArrowheads="1"/>
            </p:cNvSpPr>
            <p:nvPr/>
          </p:nvSpPr>
          <p:spPr bwMode="auto">
            <a:xfrm>
              <a:off x="2886" y="3610"/>
              <a:ext cx="658" cy="19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2400">
                  <a:cs typeface="Times New Roman" pitchFamily="18" charset="0"/>
                </a:rPr>
                <a:t>Атмосферный воздух</a:t>
              </a:r>
              <a:endParaRPr lang="ru-RU" sz="3600"/>
            </a:p>
          </p:txBody>
        </p:sp>
        <p:sp>
          <p:nvSpPr>
            <p:cNvPr id="20490" name="Text Box 30"/>
            <p:cNvSpPr txBox="1">
              <a:spLocks noChangeArrowheads="1"/>
            </p:cNvSpPr>
            <p:nvPr/>
          </p:nvSpPr>
          <p:spPr bwMode="auto">
            <a:xfrm>
              <a:off x="3686" y="3610"/>
              <a:ext cx="564" cy="19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800">
                  <a:cs typeface="Times New Roman" pitchFamily="18" charset="0"/>
                </a:rPr>
                <a:t>Вода</a:t>
              </a:r>
              <a:endParaRPr lang="ru-RU" sz="1200"/>
            </a:p>
          </p:txBody>
        </p:sp>
        <p:sp>
          <p:nvSpPr>
            <p:cNvPr id="20491" name="Text Box 29"/>
            <p:cNvSpPr txBox="1">
              <a:spLocks noChangeArrowheads="1"/>
            </p:cNvSpPr>
            <p:nvPr/>
          </p:nvSpPr>
          <p:spPr bwMode="auto">
            <a:xfrm>
              <a:off x="4392" y="3610"/>
              <a:ext cx="564" cy="19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400">
                  <a:cs typeface="Times New Roman" pitchFamily="18" charset="0"/>
                </a:rPr>
                <a:t>Животный мир</a:t>
              </a:r>
              <a:endParaRPr lang="ru-RU" sz="3600"/>
            </a:p>
          </p:txBody>
        </p:sp>
        <p:sp>
          <p:nvSpPr>
            <p:cNvPr id="20492" name="Text Box 28"/>
            <p:cNvSpPr txBox="1">
              <a:spLocks noChangeArrowheads="1"/>
            </p:cNvSpPr>
            <p:nvPr/>
          </p:nvSpPr>
          <p:spPr bwMode="auto">
            <a:xfrm>
              <a:off x="5098" y="3610"/>
              <a:ext cx="564" cy="19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000">
                  <a:cs typeface="Times New Roman" pitchFamily="18" charset="0"/>
                </a:rPr>
                <a:t>Растительный мир</a:t>
              </a:r>
              <a:endParaRPr lang="ru-RU" sz="3200"/>
            </a:p>
          </p:txBody>
        </p:sp>
        <p:sp>
          <p:nvSpPr>
            <p:cNvPr id="20493" name="Text Box 27"/>
            <p:cNvSpPr txBox="1">
              <a:spLocks noChangeArrowheads="1"/>
            </p:cNvSpPr>
            <p:nvPr/>
          </p:nvSpPr>
          <p:spPr bwMode="auto">
            <a:xfrm>
              <a:off x="5803" y="3610"/>
              <a:ext cx="564" cy="19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400">
                  <a:cs typeface="Times New Roman" pitchFamily="18" charset="0"/>
                </a:rPr>
                <a:t>Почвогрунт</a:t>
              </a:r>
              <a:endParaRPr lang="ru-RU" sz="3600"/>
            </a:p>
          </p:txBody>
        </p:sp>
        <p:sp>
          <p:nvSpPr>
            <p:cNvPr id="20494" name="Text Box 26"/>
            <p:cNvSpPr txBox="1">
              <a:spLocks noChangeArrowheads="1"/>
            </p:cNvSpPr>
            <p:nvPr/>
          </p:nvSpPr>
          <p:spPr bwMode="auto">
            <a:xfrm>
              <a:off x="7639" y="3610"/>
              <a:ext cx="564" cy="19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>
                  <a:cs typeface="Times New Roman" pitchFamily="18" charset="0"/>
                </a:rPr>
                <a:t>Полезные ископаемые</a:t>
              </a:r>
              <a:endParaRPr lang="ru-RU" sz="2800"/>
            </a:p>
          </p:txBody>
        </p:sp>
        <p:sp>
          <p:nvSpPr>
            <p:cNvPr id="20495" name="Line 25"/>
            <p:cNvSpPr>
              <a:spLocks noChangeShapeType="1"/>
            </p:cNvSpPr>
            <p:nvPr/>
          </p:nvSpPr>
          <p:spPr bwMode="auto">
            <a:xfrm>
              <a:off x="4674" y="2774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6" name="Line 24"/>
            <p:cNvSpPr>
              <a:spLocks noChangeShapeType="1"/>
            </p:cNvSpPr>
            <p:nvPr/>
          </p:nvSpPr>
          <p:spPr bwMode="auto">
            <a:xfrm>
              <a:off x="7215" y="2774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Line 23"/>
            <p:cNvSpPr>
              <a:spLocks noChangeShapeType="1"/>
            </p:cNvSpPr>
            <p:nvPr/>
          </p:nvSpPr>
          <p:spPr bwMode="auto">
            <a:xfrm>
              <a:off x="3262" y="3331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Line 22"/>
            <p:cNvSpPr>
              <a:spLocks noChangeShapeType="1"/>
            </p:cNvSpPr>
            <p:nvPr/>
          </p:nvSpPr>
          <p:spPr bwMode="auto">
            <a:xfrm>
              <a:off x="3968" y="3331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Line 21"/>
            <p:cNvSpPr>
              <a:spLocks noChangeShapeType="1"/>
            </p:cNvSpPr>
            <p:nvPr/>
          </p:nvSpPr>
          <p:spPr bwMode="auto">
            <a:xfrm>
              <a:off x="4674" y="3331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>
              <a:off x="5380" y="3331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" name="Line 19"/>
            <p:cNvSpPr>
              <a:spLocks noChangeShapeType="1"/>
            </p:cNvSpPr>
            <p:nvPr/>
          </p:nvSpPr>
          <p:spPr bwMode="auto">
            <a:xfrm>
              <a:off x="6085" y="3331"/>
              <a:ext cx="0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vert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02" name="Text Box 18"/>
            <p:cNvSpPr txBox="1">
              <a:spLocks noChangeArrowheads="1"/>
            </p:cNvSpPr>
            <p:nvPr/>
          </p:nvSpPr>
          <p:spPr bwMode="auto">
            <a:xfrm>
              <a:off x="2980" y="5701"/>
              <a:ext cx="5365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000">
                  <a:cs typeface="Times New Roman" pitchFamily="18" charset="0"/>
                </a:rPr>
                <a:t>Энергия</a:t>
              </a:r>
              <a:endParaRPr lang="ru-RU" sz="1100"/>
            </a:p>
            <a:p>
              <a:pPr algn="ctr"/>
              <a:r>
                <a:rPr lang="ru-RU">
                  <a:cs typeface="Times New Roman" pitchFamily="18" charset="0"/>
                </a:rPr>
                <a:t>солнечная, морских приливов и отливов, ветра, земных недр</a:t>
              </a:r>
              <a:endParaRPr lang="ru-RU" sz="2800"/>
            </a:p>
          </p:txBody>
        </p:sp>
        <p:sp>
          <p:nvSpPr>
            <p:cNvPr id="20503" name="Line 17"/>
            <p:cNvSpPr>
              <a:spLocks noChangeShapeType="1"/>
            </p:cNvSpPr>
            <p:nvPr/>
          </p:nvSpPr>
          <p:spPr bwMode="auto">
            <a:xfrm>
              <a:off x="3262" y="5561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4" name="Line 16"/>
            <p:cNvSpPr>
              <a:spLocks noChangeShapeType="1"/>
            </p:cNvSpPr>
            <p:nvPr/>
          </p:nvSpPr>
          <p:spPr bwMode="auto">
            <a:xfrm>
              <a:off x="3968" y="5561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5" name="Line 15"/>
            <p:cNvSpPr>
              <a:spLocks noChangeShapeType="1"/>
            </p:cNvSpPr>
            <p:nvPr/>
          </p:nvSpPr>
          <p:spPr bwMode="auto">
            <a:xfrm>
              <a:off x="4674" y="5561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6" name="Line 14"/>
            <p:cNvSpPr>
              <a:spLocks noChangeShapeType="1"/>
            </p:cNvSpPr>
            <p:nvPr/>
          </p:nvSpPr>
          <p:spPr bwMode="auto">
            <a:xfrm>
              <a:off x="5380" y="5561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7" name="Line 13"/>
            <p:cNvSpPr>
              <a:spLocks noChangeShapeType="1"/>
            </p:cNvSpPr>
            <p:nvPr/>
          </p:nvSpPr>
          <p:spPr bwMode="auto">
            <a:xfrm>
              <a:off x="6086" y="5561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8" name="Line 12"/>
            <p:cNvSpPr>
              <a:spLocks noChangeShapeType="1"/>
            </p:cNvSpPr>
            <p:nvPr/>
          </p:nvSpPr>
          <p:spPr bwMode="auto">
            <a:xfrm>
              <a:off x="7921" y="3331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09" name="Line 11"/>
            <p:cNvSpPr>
              <a:spLocks noChangeShapeType="1"/>
            </p:cNvSpPr>
            <p:nvPr/>
          </p:nvSpPr>
          <p:spPr bwMode="auto">
            <a:xfrm>
              <a:off x="7921" y="5561"/>
              <a:ext cx="1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0" name="Line 10"/>
            <p:cNvSpPr>
              <a:spLocks noChangeShapeType="1"/>
            </p:cNvSpPr>
            <p:nvPr/>
          </p:nvSpPr>
          <p:spPr bwMode="auto">
            <a:xfrm flipH="1" flipV="1">
              <a:off x="2556" y="2495"/>
              <a:ext cx="183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1" name="Line 9"/>
            <p:cNvSpPr>
              <a:spLocks noChangeShapeType="1"/>
            </p:cNvSpPr>
            <p:nvPr/>
          </p:nvSpPr>
          <p:spPr bwMode="auto">
            <a:xfrm>
              <a:off x="7498" y="2495"/>
              <a:ext cx="12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2" name="Line 8"/>
            <p:cNvSpPr>
              <a:spLocks noChangeShapeType="1"/>
            </p:cNvSpPr>
            <p:nvPr/>
          </p:nvSpPr>
          <p:spPr bwMode="auto">
            <a:xfrm>
              <a:off x="2556" y="2495"/>
              <a:ext cx="1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3" name="Line 7"/>
            <p:cNvSpPr>
              <a:spLocks noChangeShapeType="1"/>
            </p:cNvSpPr>
            <p:nvPr/>
          </p:nvSpPr>
          <p:spPr bwMode="auto">
            <a:xfrm>
              <a:off x="2556" y="6119"/>
              <a:ext cx="42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4" name="Line 6"/>
            <p:cNvSpPr>
              <a:spLocks noChangeShapeType="1"/>
            </p:cNvSpPr>
            <p:nvPr/>
          </p:nvSpPr>
          <p:spPr bwMode="auto">
            <a:xfrm>
              <a:off x="8768" y="2495"/>
              <a:ext cx="2" cy="3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5" name="Line 5"/>
            <p:cNvSpPr>
              <a:spLocks noChangeShapeType="1"/>
            </p:cNvSpPr>
            <p:nvPr/>
          </p:nvSpPr>
          <p:spPr bwMode="auto">
            <a:xfrm flipH="1">
              <a:off x="8345" y="6119"/>
              <a:ext cx="42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16" name="Line 4"/>
            <p:cNvSpPr>
              <a:spLocks noChangeShapeType="1"/>
            </p:cNvSpPr>
            <p:nvPr/>
          </p:nvSpPr>
          <p:spPr bwMode="auto">
            <a:xfrm>
              <a:off x="2980" y="5979"/>
              <a:ext cx="53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7795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0" y="239713"/>
            <a:ext cx="9144000" cy="56546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Эколого-экономическая классификация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природных ресурсов</a:t>
            </a:r>
          </a:p>
        </p:txBody>
      </p:sp>
      <p:sp>
        <p:nvSpPr>
          <p:cNvPr id="2150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1508" name="Group 3"/>
          <p:cNvGrpSpPr>
            <a:grpSpLocks noChangeAspect="1"/>
          </p:cNvGrpSpPr>
          <p:nvPr/>
        </p:nvGrpSpPr>
        <p:grpSpPr bwMode="auto">
          <a:xfrm>
            <a:off x="34925" y="1643063"/>
            <a:ext cx="8634413" cy="2571750"/>
            <a:chOff x="2274" y="-139"/>
            <a:chExt cx="7200" cy="2160"/>
          </a:xfrm>
        </p:grpSpPr>
        <p:sp>
          <p:nvSpPr>
            <p:cNvPr id="21509" name="AutoShape 17"/>
            <p:cNvSpPr>
              <a:spLocks noChangeAspect="1" noChangeArrowheads="1"/>
            </p:cNvSpPr>
            <p:nvPr/>
          </p:nvSpPr>
          <p:spPr bwMode="auto">
            <a:xfrm>
              <a:off x="2274" y="-139"/>
              <a:ext cx="7200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21510" name="Text Box 16"/>
            <p:cNvSpPr txBox="1">
              <a:spLocks noChangeArrowheads="1"/>
            </p:cNvSpPr>
            <p:nvPr/>
          </p:nvSpPr>
          <p:spPr bwMode="auto">
            <a:xfrm>
              <a:off x="4265" y="-139"/>
              <a:ext cx="3218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>
                  <a:cs typeface="Times New Roman" pitchFamily="18" charset="0"/>
                </a:rPr>
                <a:t>Природные ресурсы</a:t>
              </a:r>
              <a:endParaRPr lang="ru-RU" sz="2800"/>
            </a:p>
          </p:txBody>
        </p:sp>
        <p:sp>
          <p:nvSpPr>
            <p:cNvPr id="21511" name="Text Box 15"/>
            <p:cNvSpPr txBox="1">
              <a:spLocks noChangeArrowheads="1"/>
            </p:cNvSpPr>
            <p:nvPr/>
          </p:nvSpPr>
          <p:spPr bwMode="auto">
            <a:xfrm>
              <a:off x="2274" y="478"/>
              <a:ext cx="3217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>
                  <a:cs typeface="Times New Roman" pitchFamily="18" charset="0"/>
                </a:rPr>
                <a:t>Неэкологические материальные ресурсы (полезные ископаемые)</a:t>
              </a:r>
              <a:endParaRPr lang="ru-RU" sz="2800"/>
            </a:p>
          </p:txBody>
        </p:sp>
        <p:sp>
          <p:nvSpPr>
            <p:cNvPr id="21512" name="Text Box 14"/>
            <p:cNvSpPr txBox="1">
              <a:spLocks noChangeArrowheads="1"/>
            </p:cNvSpPr>
            <p:nvPr/>
          </p:nvSpPr>
          <p:spPr bwMode="auto">
            <a:xfrm>
              <a:off x="5951" y="478"/>
              <a:ext cx="3063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>
                  <a:cs typeface="Times New Roman" pitchFamily="18" charset="0"/>
                </a:rPr>
                <a:t>Экологические </a:t>
              </a:r>
              <a:endParaRPr lang="ru-RU" sz="1000"/>
            </a:p>
            <a:p>
              <a:pPr algn="ctr"/>
              <a:r>
                <a:rPr lang="ru-RU">
                  <a:cs typeface="Times New Roman" pitchFamily="18" charset="0"/>
                </a:rPr>
                <a:t>(возобновляемые) ресурсы</a:t>
              </a:r>
              <a:endParaRPr lang="ru-RU" sz="2800"/>
            </a:p>
          </p:txBody>
        </p:sp>
        <p:sp>
          <p:nvSpPr>
            <p:cNvPr id="21513" name="Text Box 13"/>
            <p:cNvSpPr txBox="1">
              <a:spLocks noChangeArrowheads="1"/>
            </p:cNvSpPr>
            <p:nvPr/>
          </p:nvSpPr>
          <p:spPr bwMode="auto">
            <a:xfrm>
              <a:off x="4265" y="1404"/>
              <a:ext cx="1686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>
                  <a:cs typeface="Times New Roman" pitchFamily="18" charset="0"/>
                </a:rPr>
                <a:t>Материальные </a:t>
              </a:r>
              <a:endParaRPr lang="ru-RU" sz="1000"/>
            </a:p>
            <a:p>
              <a:pPr algn="ctr"/>
              <a:r>
                <a:rPr lang="ru-RU">
                  <a:cs typeface="Times New Roman" pitchFamily="18" charset="0"/>
                </a:rPr>
                <a:t>ресурсы</a:t>
              </a:r>
              <a:endParaRPr lang="ru-RU" sz="2800"/>
            </a:p>
          </p:txBody>
        </p:sp>
        <p:sp>
          <p:nvSpPr>
            <p:cNvPr id="21514" name="Text Box 12"/>
            <p:cNvSpPr txBox="1">
              <a:spLocks noChangeArrowheads="1"/>
            </p:cNvSpPr>
            <p:nvPr/>
          </p:nvSpPr>
          <p:spPr bwMode="auto">
            <a:xfrm>
              <a:off x="6257" y="1404"/>
              <a:ext cx="2911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>
                  <a:cs typeface="Times New Roman" pitchFamily="18" charset="0"/>
                </a:rPr>
                <a:t>Собственно экологические (средообразующие) ресурсы</a:t>
              </a:r>
              <a:endParaRPr lang="ru-RU" sz="2800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4265" y="324"/>
              <a:ext cx="920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Line 10"/>
            <p:cNvSpPr>
              <a:spLocks noChangeShapeType="1"/>
            </p:cNvSpPr>
            <p:nvPr/>
          </p:nvSpPr>
          <p:spPr bwMode="auto">
            <a:xfrm>
              <a:off x="6717" y="324"/>
              <a:ext cx="1072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Line 9"/>
            <p:cNvSpPr>
              <a:spLocks noChangeShapeType="1"/>
            </p:cNvSpPr>
            <p:nvPr/>
          </p:nvSpPr>
          <p:spPr bwMode="auto">
            <a:xfrm flipV="1">
              <a:off x="5491" y="632"/>
              <a:ext cx="4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Line 8"/>
            <p:cNvSpPr>
              <a:spLocks noChangeShapeType="1"/>
            </p:cNvSpPr>
            <p:nvPr/>
          </p:nvSpPr>
          <p:spPr bwMode="auto">
            <a:xfrm flipH="1">
              <a:off x="5491" y="941"/>
              <a:ext cx="4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Line 7"/>
            <p:cNvSpPr>
              <a:spLocks noChangeShapeType="1"/>
            </p:cNvSpPr>
            <p:nvPr/>
          </p:nvSpPr>
          <p:spPr bwMode="auto">
            <a:xfrm>
              <a:off x="5951" y="1558"/>
              <a:ext cx="30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0" name="Line 6"/>
            <p:cNvSpPr>
              <a:spLocks noChangeShapeType="1"/>
            </p:cNvSpPr>
            <p:nvPr/>
          </p:nvSpPr>
          <p:spPr bwMode="auto">
            <a:xfrm flipH="1">
              <a:off x="5951" y="1866"/>
              <a:ext cx="305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Line 5"/>
            <p:cNvSpPr>
              <a:spLocks noChangeShapeType="1"/>
            </p:cNvSpPr>
            <p:nvPr/>
          </p:nvSpPr>
          <p:spPr bwMode="auto">
            <a:xfrm flipH="1">
              <a:off x="5185" y="1095"/>
              <a:ext cx="766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Line 4"/>
            <p:cNvSpPr>
              <a:spLocks noChangeShapeType="1"/>
            </p:cNvSpPr>
            <p:nvPr/>
          </p:nvSpPr>
          <p:spPr bwMode="auto">
            <a:xfrm flipH="1">
              <a:off x="7483" y="1095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2891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620000" cy="6524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dirty="0" smtClean="0"/>
              <a:t>Экологический и природный	 капитал</a:t>
            </a:r>
            <a:endParaRPr lang="ru-RU" sz="3200" dirty="0"/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1187624" y="980728"/>
            <a:ext cx="7620000" cy="5348287"/>
          </a:xfrm>
        </p:spPr>
        <p:txBody>
          <a:bodyPr>
            <a:normAutofit fontScale="85000" lnSpcReduction="20000"/>
          </a:bodyPr>
          <a:lstStyle/>
          <a:p>
            <a:pPr algn="just" eaLnBrk="1" hangingPunct="1"/>
            <a:r>
              <a:rPr lang="ru-RU" dirty="0" smtClean="0"/>
              <a:t>Природный капитал – денежное выражение стоимости (ценности) запаса природных ресурсов, вовлеченных в социально-экономический оборот и приносящих эколого-экономический эффект в течение длительного периода времени.</a:t>
            </a:r>
          </a:p>
          <a:p>
            <a:pPr algn="just" eaLnBrk="1" hangingPunct="1"/>
            <a:r>
              <a:rPr lang="ru-RU" dirty="0" smtClean="0"/>
              <a:t>Природный капитал – денежное выражение капитальной стоимости (ценности) природных ресурсов.</a:t>
            </a:r>
          </a:p>
          <a:p>
            <a:pPr algn="just" eaLnBrk="1" hangingPunct="1"/>
            <a:r>
              <a:rPr lang="ru-RU" dirty="0" smtClean="0"/>
              <a:t>Экологический капитал – денежное выражение запаса естественных сил </a:t>
            </a:r>
            <a:r>
              <a:rPr lang="ru-RU" dirty="0" err="1" smtClean="0"/>
              <a:t>средообразования</a:t>
            </a:r>
            <a:r>
              <a:rPr lang="ru-RU" dirty="0" smtClean="0"/>
              <a:t>, способного воспроизводить (сохранять) экологическое равновесие и связанные с ним экологические блага (ресурсы).</a:t>
            </a:r>
          </a:p>
          <a:p>
            <a:pPr algn="just" eaLnBrk="1" hangingPunct="1"/>
            <a:r>
              <a:rPr lang="ru-RU" dirty="0" smtClean="0"/>
              <a:t>Экологический капитал – денежное (стоимостное, ценностное) выражение продуктивности (продуцирующей возможности) экосистем (биогеоценозов).</a:t>
            </a:r>
          </a:p>
        </p:txBody>
      </p:sp>
    </p:spTree>
    <p:extLst>
      <p:ext uri="{BB962C8B-B14F-4D97-AF65-F5344CB8AC3E}">
        <p14:creationId xmlns:p14="http://schemas.microsoft.com/office/powerpoint/2010/main" val="227917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60648"/>
            <a:ext cx="8243888" cy="6416675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1"/>
                </a:solidFill>
                <a:latin typeface="+mj-lt"/>
              </a:rPr>
              <a:t>3. Экологические ресурсы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Экологические ресурсы следует рассматривать в широком и узком смысле слова.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В широком смысле экологические ресурсы структурно представлены двумя составляющими: материальные ресурсы экосистем (ягоды, грибы, древесина и т. д.) и средообразующие (собственно экологические) ресурсы. Ведущую (определяющую) роль в характеристике экологических ресурсов играют собственно экологические (средообразующие) ресурсы, поскольку материальные ресурсы экосистем, вовлеченные в хозяйственный оборот, удовлетворяют экономические потребности и не выражают их новое предназначение.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i="1" dirty="0" smtClean="0"/>
              <a:t>Собственно экологические ресурсы</a:t>
            </a:r>
            <a:r>
              <a:rPr lang="ru-RU" dirty="0" smtClean="0"/>
              <a:t> (экологические ресурсы в узком смысле слова) – это совокупность средообразующих компонентов природной среды, воспроизводство которых обусловлено не только биологическим круговоротом веществ, но и экономическим процессом сохранения экологического равновесия.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3737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285750"/>
            <a:ext cx="8858250" cy="1285875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smtClean="0"/>
              <a:t>Взаимосвязь между основными категориями экологического ресурсопотребления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smtClean="0"/>
              <a:t>	</a:t>
            </a:r>
          </a:p>
        </p:txBody>
      </p:sp>
      <p:sp>
        <p:nvSpPr>
          <p:cNvPr id="2457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4580" name="Group 4"/>
          <p:cNvGrpSpPr>
            <a:grpSpLocks noChangeAspect="1"/>
          </p:cNvGrpSpPr>
          <p:nvPr/>
        </p:nvGrpSpPr>
        <p:grpSpPr bwMode="auto">
          <a:xfrm>
            <a:off x="107950" y="1928813"/>
            <a:ext cx="8394700" cy="2286000"/>
            <a:chOff x="2269" y="-110"/>
            <a:chExt cx="6768" cy="1440"/>
          </a:xfrm>
        </p:grpSpPr>
        <p:sp>
          <p:nvSpPr>
            <p:cNvPr id="24581" name="AutoShape 16"/>
            <p:cNvSpPr>
              <a:spLocks noChangeAspect="1" noChangeArrowheads="1"/>
            </p:cNvSpPr>
            <p:nvPr/>
          </p:nvSpPr>
          <p:spPr bwMode="auto">
            <a:xfrm>
              <a:off x="2269" y="-110"/>
              <a:ext cx="6768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3200"/>
            </a:p>
          </p:txBody>
        </p:sp>
        <p:sp>
          <p:nvSpPr>
            <p:cNvPr id="24582" name="Text Box 15"/>
            <p:cNvSpPr txBox="1">
              <a:spLocks noChangeArrowheads="1"/>
            </p:cNvSpPr>
            <p:nvPr/>
          </p:nvSpPr>
          <p:spPr bwMode="auto">
            <a:xfrm>
              <a:off x="2269" y="-110"/>
              <a:ext cx="6624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000">
                  <a:cs typeface="Times New Roman" pitchFamily="18" charset="0"/>
                </a:rPr>
                <a:t>Экологические ресурсы (в широком смысле слова)</a:t>
              </a:r>
              <a:endParaRPr lang="ru-RU" sz="3200"/>
            </a:p>
          </p:txBody>
        </p:sp>
        <p:sp>
          <p:nvSpPr>
            <p:cNvPr id="24583" name="Text Box 14"/>
            <p:cNvSpPr txBox="1">
              <a:spLocks noChangeArrowheads="1"/>
            </p:cNvSpPr>
            <p:nvPr/>
          </p:nvSpPr>
          <p:spPr bwMode="auto">
            <a:xfrm>
              <a:off x="4141" y="466"/>
              <a:ext cx="172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000">
                  <a:cs typeface="Times New Roman" pitchFamily="18" charset="0"/>
                </a:rPr>
                <a:t>ЭКОСИСТЕМА</a:t>
              </a:r>
              <a:endParaRPr lang="ru-RU" sz="3200"/>
            </a:p>
          </p:txBody>
        </p:sp>
        <p:sp>
          <p:nvSpPr>
            <p:cNvPr id="24584" name="Text Box 13"/>
            <p:cNvSpPr txBox="1">
              <a:spLocks noChangeArrowheads="1"/>
            </p:cNvSpPr>
            <p:nvPr/>
          </p:nvSpPr>
          <p:spPr bwMode="auto">
            <a:xfrm>
              <a:off x="2269" y="466"/>
              <a:ext cx="1584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000">
                  <a:cs typeface="Times New Roman" pitchFamily="18" charset="0"/>
                </a:rPr>
                <a:t>Материальный </a:t>
              </a:r>
              <a:endParaRPr lang="ru-RU" sz="1100"/>
            </a:p>
            <a:p>
              <a:pPr algn="ctr"/>
              <a:r>
                <a:rPr lang="ru-RU" sz="2000">
                  <a:cs typeface="Times New Roman" pitchFamily="18" charset="0"/>
                </a:rPr>
                <a:t>ресурс</a:t>
              </a:r>
              <a:endParaRPr lang="ru-RU" sz="3200"/>
            </a:p>
          </p:txBody>
        </p:sp>
        <p:sp>
          <p:nvSpPr>
            <p:cNvPr id="24585" name="Text Box 12"/>
            <p:cNvSpPr txBox="1">
              <a:spLocks noChangeArrowheads="1"/>
            </p:cNvSpPr>
            <p:nvPr/>
          </p:nvSpPr>
          <p:spPr bwMode="auto">
            <a:xfrm>
              <a:off x="6157" y="466"/>
              <a:ext cx="2736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2000">
                  <a:cs typeface="Times New Roman" pitchFamily="18" charset="0"/>
                </a:rPr>
                <a:t>Экосистемные услуги</a:t>
              </a:r>
              <a:endParaRPr lang="ru-RU" sz="1100"/>
            </a:p>
            <a:p>
              <a:pPr algn="ctr"/>
              <a:r>
                <a:rPr lang="ru-RU" sz="2000">
                  <a:cs typeface="Times New Roman" pitchFamily="18" charset="0"/>
                </a:rPr>
                <a:t>(экологические ресурсы в узком смысле слова)</a:t>
              </a:r>
              <a:endParaRPr lang="ru-RU" sz="3200"/>
            </a:p>
          </p:txBody>
        </p:sp>
        <p:sp>
          <p:nvSpPr>
            <p:cNvPr id="24586" name="Line 11"/>
            <p:cNvSpPr>
              <a:spLocks noChangeShapeType="1"/>
            </p:cNvSpPr>
            <p:nvPr/>
          </p:nvSpPr>
          <p:spPr bwMode="auto">
            <a:xfrm>
              <a:off x="5005" y="32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87" name="Line 10"/>
            <p:cNvSpPr>
              <a:spLocks noChangeShapeType="1"/>
            </p:cNvSpPr>
            <p:nvPr/>
          </p:nvSpPr>
          <p:spPr bwMode="auto">
            <a:xfrm flipH="1">
              <a:off x="3277" y="1186"/>
              <a:ext cx="28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88" name="Line 9"/>
            <p:cNvSpPr>
              <a:spLocks noChangeShapeType="1"/>
            </p:cNvSpPr>
            <p:nvPr/>
          </p:nvSpPr>
          <p:spPr bwMode="auto">
            <a:xfrm flipV="1">
              <a:off x="3277" y="104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89" name="Line 8"/>
            <p:cNvSpPr>
              <a:spLocks noChangeShapeType="1"/>
            </p:cNvSpPr>
            <p:nvPr/>
          </p:nvSpPr>
          <p:spPr bwMode="auto">
            <a:xfrm>
              <a:off x="3853" y="754"/>
              <a:ext cx="2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0" name="Line 7"/>
            <p:cNvSpPr>
              <a:spLocks noChangeShapeType="1"/>
            </p:cNvSpPr>
            <p:nvPr/>
          </p:nvSpPr>
          <p:spPr bwMode="auto">
            <a:xfrm>
              <a:off x="5869" y="754"/>
              <a:ext cx="28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1" name="Line 6"/>
            <p:cNvSpPr>
              <a:spLocks noChangeShapeType="1"/>
            </p:cNvSpPr>
            <p:nvPr/>
          </p:nvSpPr>
          <p:spPr bwMode="auto">
            <a:xfrm>
              <a:off x="2989" y="322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2" name="Line 5"/>
            <p:cNvSpPr>
              <a:spLocks noChangeShapeType="1"/>
            </p:cNvSpPr>
            <p:nvPr/>
          </p:nvSpPr>
          <p:spPr bwMode="auto">
            <a:xfrm>
              <a:off x="7597" y="322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4223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4163"/>
            <a:ext cx="8388350" cy="6643688"/>
          </a:xfrm>
        </p:spPr>
        <p:txBody>
          <a:bodyPr>
            <a:normAutofit lnSpcReduction="10000"/>
          </a:bodyPr>
          <a:lstStyle/>
          <a:p>
            <a:pPr algn="ctr" eaLnBrk="1" hangingPunct="1">
              <a:spcAft>
                <a:spcPts val="600"/>
              </a:spcAft>
              <a:buFont typeface="Wingdings" pitchFamily="2" charset="2"/>
              <a:buNone/>
            </a:pPr>
            <a:r>
              <a:rPr lang="ru-RU" sz="2400" b="1" dirty="0" smtClean="0"/>
              <a:t>Структурная характеристика </a:t>
            </a:r>
            <a:r>
              <a:rPr lang="ru-RU" sz="2400" b="1" dirty="0" err="1" smtClean="0"/>
              <a:t>экосистемных</a:t>
            </a:r>
            <a:r>
              <a:rPr lang="ru-RU" sz="2400" b="1" dirty="0" smtClean="0"/>
              <a:t> ресурсов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b="1" i="1" dirty="0" smtClean="0"/>
              <a:t>Ассимиляционный потенциал экосистемы</a:t>
            </a:r>
            <a:r>
              <a:rPr lang="ru-RU" sz="2000" dirty="0" smtClean="0"/>
              <a:t> – максимальная динамическая вместимость такого количества загрязняющих веществ (в пересчете на конкретную территорию или единицу объема экосистемы), которое может быть за единицу времени накоплено, разрушено, трансформировано (биологическими или химическими превращениями) и выведено за счет процессов седиментации, диффузии или любого другого переноса за пределы объема экосистемы без нарушения ее нормального функционирования.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b="1" i="1" dirty="0" smtClean="0"/>
              <a:t>Биоразнообразие</a:t>
            </a:r>
            <a:r>
              <a:rPr lang="ru-RU" sz="2000" dirty="0" smtClean="0"/>
              <a:t> – это </a:t>
            </a:r>
            <a:r>
              <a:rPr lang="ru-RU" sz="2000" dirty="0" err="1" smtClean="0"/>
              <a:t>экосистемная</a:t>
            </a:r>
            <a:r>
              <a:rPr lang="ru-RU" sz="2000" dirty="0" smtClean="0"/>
              <a:t> трофическая взаимосвязь оптимальной совокупности </a:t>
            </a:r>
            <a:r>
              <a:rPr lang="ru-RU" sz="2000" dirty="0" err="1" smtClean="0"/>
              <a:t>биоорганизмов</a:t>
            </a:r>
            <a:r>
              <a:rPr lang="ru-RU" sz="2000" dirty="0" smtClean="0"/>
              <a:t> и среды их обитания, обеспечивающая устойчивый </a:t>
            </a:r>
            <a:r>
              <a:rPr lang="ru-RU" sz="2000" dirty="0" err="1" smtClean="0"/>
              <a:t>средообразующий</a:t>
            </a:r>
            <a:r>
              <a:rPr lang="ru-RU" sz="2000" dirty="0" smtClean="0"/>
              <a:t> эффект функционирования природных комплексов (биогеоценозов).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dirty="0" smtClean="0"/>
              <a:t>От биоразнообразия как экологического ресурса необходимо отличать понятие «биоресурсы» – элементы живой природы, имеющие характеристику материальных ресурсов и обладающие способностью удовлетворять разнообразные человеческие, в т. ч. и экономические, потребности.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25636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16632"/>
            <a:ext cx="8316913" cy="6350000"/>
          </a:xfrm>
        </p:spPr>
        <p:txBody>
          <a:bodyPr rtlCol="0">
            <a:normAutofit fontScale="92500"/>
          </a:bodyPr>
          <a:lstStyle/>
          <a:p>
            <a:pPr indent="-168275" algn="ctr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2800" b="1" dirty="0" smtClean="0"/>
              <a:t>Различие категорий «биологическое разнообразие» и «биологические ресурсы»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/>
              <a:t>В Конвенции о биологическом разнообразии (1992 г.) дается следующая трактовка вышеупомянутых терминов: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 «Биологическое разнообразие» означает вариабельность живых организмов из всех источников, включая среди прочего, наземные, морские и иные водные экосистемы и экологические комплексы, частью которых они являются. Это понятие включает в себя разнообразие в рамках вида, между видами и разнообразие экосистем;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 «Биологические ресурсы» включают генетические ресурсы, организмы или их части, популяции или любые другие биологические компоненты экосистем, имеющие фактическую или потенциальную полезность или ценность для человечества.</a:t>
            </a:r>
          </a:p>
          <a:p>
            <a:pPr indent="-168275" algn="ctr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endParaRPr lang="ru-RU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6549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5400" b="1" smtClean="0"/>
              <a:t>ПЛАН ЛЕКЦИИ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214438"/>
            <a:ext cx="8786812" cy="4530725"/>
          </a:xfrm>
        </p:spPr>
        <p:txBody>
          <a:bodyPr>
            <a:normAutofit lnSpcReduction="10000"/>
          </a:bodyPr>
          <a:lstStyle/>
          <a:p>
            <a:pPr marL="0" indent="0" algn="just" defTabSz="363538" eaLnBrk="1" hangingPunct="1">
              <a:spcBef>
                <a:spcPct val="0"/>
              </a:spcBef>
              <a:buNone/>
              <a:tabLst>
                <a:tab pos="0" algn="l"/>
              </a:tabLst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1. Общенаучная и естественно научная классификация природной среды.</a:t>
            </a:r>
          </a:p>
          <a:p>
            <a:pPr marL="0" indent="0" algn="just" defTabSz="363538" eaLnBrk="1" hangingPunct="1">
              <a:spcBef>
                <a:spcPct val="0"/>
              </a:spcBef>
              <a:buNone/>
              <a:tabLst>
                <a:tab pos="0" algn="l"/>
              </a:tabLst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2. Учение о биосфере.</a:t>
            </a:r>
          </a:p>
          <a:p>
            <a:pPr marL="0" indent="0" algn="just" defTabSz="363538" eaLnBrk="1" hangingPunct="1">
              <a:spcBef>
                <a:spcPct val="0"/>
              </a:spcBef>
              <a:buNone/>
              <a:tabLst>
                <a:tab pos="0" algn="l"/>
              </a:tabLst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3. Механизмы воспроизводства жизни.</a:t>
            </a:r>
          </a:p>
          <a:p>
            <a:pPr marL="0" indent="0" algn="just" defTabSz="363538" eaLnBrk="1" hangingPunct="1">
              <a:spcBef>
                <a:spcPct val="0"/>
              </a:spcBef>
              <a:buNone/>
              <a:tabLst>
                <a:tab pos="0" algn="l"/>
              </a:tabLst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4. Самоорганизация живых систем.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4. Кадастры природных ресурсов</a:t>
            </a:r>
            <a:endParaRPr lang="ru-RU" dirty="0"/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 eaLnBrk="1" hangingPunct="1">
              <a:buFont typeface="Arial" charset="0"/>
              <a:buNone/>
            </a:pPr>
            <a:r>
              <a:rPr lang="ru-RU" smtClean="0"/>
              <a:t>В соответствии с Законом республики Беларусь "Об охране окружающей среды", в целях получения полной и объективной информации о природных ресурсах, унификации действующих и введения новых кадастров, постановлением Совета Министров Республики Беларусь "О государственных кадастрах природных ресурсов" от 20 апреля 1993 г. предусмотрены государственные: </a:t>
            </a:r>
            <a:r>
              <a:rPr lang="ru-RU" b="1" smtClean="0"/>
              <a:t>климатический, земельный, водный, лесной кадастры, кадастры недр, атмосферного воздуха, животного мира, торфяного фонда и отходов</a:t>
            </a:r>
            <a:r>
              <a:rPr lang="ru-RU" smtClean="0"/>
              <a:t>, с возложением обязанностей по ведению указанных кадастров на конкретные республиканские органы государственного управления, академические и учебные учреждения.</a:t>
            </a:r>
          </a:p>
          <a:p>
            <a:pPr marL="114300" indent="0" eaLnBrk="1" hangingPunct="1">
              <a:buFont typeface="Arial" charset="0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0626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7620000" cy="5995987"/>
          </a:xfrm>
        </p:spPr>
        <p:txBody>
          <a:bodyPr>
            <a:normAutofit fontScale="92500"/>
          </a:bodyPr>
          <a:lstStyle/>
          <a:p>
            <a:pPr marL="114300" indent="0" eaLnBrk="1" hangingPunct="1">
              <a:buFont typeface="Arial" charset="0"/>
              <a:buNone/>
            </a:pPr>
            <a:r>
              <a:rPr lang="ru-RU" sz="2400" smtClean="0"/>
              <a:t>Общие нормы о кадастрах природных ресурсов включены в Кодекс о земле (ст. 142-144), Кодекс о недрах (ст. 39), Водный кодекс (ст. 92), Лесной кодекс (ст. 88), Закон "Об охране и использовании животного мира" (ст. 13, 14). Приняты положения о порядке ведения государственного земельного кадастра и мониторинга земель, Положение о порядке ведения кадастра торфяного фонда, Положение о порядке ведения государственного кадастра атмосферного воздуха, Положение о порядке ведения государственного водного кадастра, Положение о порядке ведения государственного кадастра недр и некоторые другие подзаконные нормативные правовые акты Республики Беларусь о природоресурсных кадастрах.</a:t>
            </a:r>
          </a:p>
          <a:p>
            <a:pPr marL="114300" indent="0" eaLnBrk="1" hangingPunct="1">
              <a:buFont typeface="Arial" charset="0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7550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7620000" cy="723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Структура кадастра</a:t>
            </a:r>
            <a:endParaRPr lang="ru-RU" dirty="0"/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>
          <a:xfrm>
            <a:off x="457200" y="908050"/>
            <a:ext cx="8363272" cy="5492750"/>
          </a:xfrm>
        </p:spPr>
        <p:txBody>
          <a:bodyPr>
            <a:normAutofit fontScale="85000" lnSpcReduction="10000"/>
          </a:bodyPr>
          <a:lstStyle/>
          <a:p>
            <a:pPr marL="114300" indent="0" eaLnBrk="1" hangingPunct="1">
              <a:buFont typeface="Arial" charset="0"/>
              <a:buNone/>
            </a:pPr>
            <a:r>
              <a:rPr lang="ru-RU" b="1" i="1" dirty="0" smtClean="0"/>
              <a:t>Кадастр – это система учета и оценки природных ресурсов.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ru-RU" dirty="0" smtClean="0"/>
              <a:t>Структура любого кадастра должна состоять из: 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ru-RU" dirty="0" smtClean="0"/>
              <a:t>а) </a:t>
            </a:r>
            <a:r>
              <a:rPr lang="ru-RU" b="1" dirty="0" smtClean="0"/>
              <a:t>естественно-физического элемента</a:t>
            </a:r>
            <a:r>
              <a:rPr lang="ru-RU" dirty="0" smtClean="0"/>
              <a:t>, включающего количественную и качественную характеристику объекта кадастра и отражающего его содержание; 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ru-RU" dirty="0" smtClean="0"/>
              <a:t>б) </a:t>
            </a:r>
            <a:r>
              <a:rPr lang="ru-RU" b="1" dirty="0" smtClean="0"/>
              <a:t>экологического элемента</a:t>
            </a:r>
            <a:r>
              <a:rPr lang="ru-RU" dirty="0" smtClean="0"/>
              <a:t>, отражающего </a:t>
            </a:r>
            <a:r>
              <a:rPr lang="ru-RU" dirty="0" err="1" smtClean="0"/>
              <a:t>средообразующие</a:t>
            </a:r>
            <a:r>
              <a:rPr lang="ru-RU" dirty="0" smtClean="0"/>
              <a:t>, </a:t>
            </a:r>
            <a:r>
              <a:rPr lang="ru-RU" dirty="0" err="1" smtClean="0"/>
              <a:t>средозащитные</a:t>
            </a:r>
            <a:r>
              <a:rPr lang="ru-RU" dirty="0" smtClean="0"/>
              <a:t>, рекреационные и иные свойства объекта кадастрового учета;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ru-RU" dirty="0" smtClean="0"/>
              <a:t> в) </a:t>
            </a:r>
            <a:r>
              <a:rPr lang="ru-RU" b="1" dirty="0" smtClean="0"/>
              <a:t>экономического элемента</a:t>
            </a:r>
            <a:r>
              <a:rPr lang="ru-RU" dirty="0" smtClean="0"/>
              <a:t>, свидетельствующего о стоимостной оценке и цене объекта кадастра; </a:t>
            </a:r>
          </a:p>
          <a:p>
            <a:pPr marL="114300" indent="0" eaLnBrk="1" hangingPunct="1">
              <a:buFont typeface="Arial" charset="0"/>
              <a:buNone/>
            </a:pPr>
            <a:r>
              <a:rPr lang="ru-RU" dirty="0" smtClean="0"/>
              <a:t>г) </a:t>
            </a:r>
            <a:r>
              <a:rPr lang="ru-RU" b="1" dirty="0" smtClean="0"/>
              <a:t>правового элемента</a:t>
            </a:r>
            <a:r>
              <a:rPr lang="ru-RU" dirty="0" smtClean="0"/>
              <a:t>, отражающего правовой статус такого объекта, а именно: форму собственности, собственника, владельца, пользователя, управления данным объектом, его охраны и др.</a:t>
            </a:r>
          </a:p>
          <a:p>
            <a:pPr marL="114300" indent="0" eaLnBrk="1" hangingPunct="1">
              <a:buFont typeface="Arial" charset="0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8948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91264" cy="5924550"/>
          </a:xfrm>
        </p:spPr>
        <p:txBody>
          <a:bodyPr>
            <a:normAutofit fontScale="85000" lnSpcReduction="10000"/>
          </a:bodyPr>
          <a:lstStyle/>
          <a:p>
            <a:pPr marL="114300" indent="0" eaLnBrk="1" hangingPunct="1">
              <a:buFont typeface="Arial" charset="0"/>
              <a:buNone/>
            </a:pPr>
            <a:r>
              <a:rPr lang="ru-RU" dirty="0" smtClean="0"/>
              <a:t>Представляется, что в Беларуси более оправдано развивать и совершенствовать действующую земельно-кадастровую систему, тесно увязывать ее с системами кадастров других природных ресурсов, природных объектов и природных комплексов. В этой связи необходимо разработать и принять закон Республики Беларусь "Об экологическом кадастре", разделами которого должны быть совокупности норм по регулированию ведения кадастров </a:t>
            </a:r>
            <a:r>
              <a:rPr lang="ru-RU" dirty="0" err="1" smtClean="0"/>
              <a:t>природоресурсной</a:t>
            </a:r>
            <a:r>
              <a:rPr lang="ru-RU" dirty="0" smtClean="0"/>
              <a:t> (земельного, водного, лесного, атмосферного пространства, недр, животного мира и других природных ресурсов) и природоохранной (особо охраняемых природных территорий и объектов, захоронений и т. д.) сфер. В развитие норм предлагаемого закона следует разработать положения о кадастрах конкретных видов природных ресурсов, особо охраняемых природных территорий и объектов, захоронениях отходов и т. д.</a:t>
            </a:r>
          </a:p>
          <a:p>
            <a:pPr marL="114300" indent="0" eaLnBrk="1" hangingPunct="1">
              <a:buFont typeface="Arial" charset="0"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2476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435280" cy="5851525"/>
          </a:xfrm>
        </p:spPr>
        <p:txBody>
          <a:bodyPr>
            <a:normAutofit/>
          </a:bodyPr>
          <a:lstStyle/>
          <a:p>
            <a:pPr marL="114300" indent="0" algn="just" eaLnBrk="1" hangingPunct="1">
              <a:buFont typeface="Arial" charset="0"/>
              <a:buNone/>
            </a:pPr>
            <a:r>
              <a:rPr lang="ru-RU" sz="2400" dirty="0" smtClean="0"/>
              <a:t>Содержащаяся в экологическом кадастре информация может быть использована для прогнозирования, планирования, нормирования, </a:t>
            </a:r>
            <a:r>
              <a:rPr lang="ru-RU" sz="2400" dirty="0" err="1" smtClean="0"/>
              <a:t>лимитирования</a:t>
            </a:r>
            <a:r>
              <a:rPr lang="ru-RU" sz="2400" dirty="0" smtClean="0"/>
              <a:t>, организации и осуществления ценообразования, налогообложения, принятия иных управленческих решений по вопросам природопользования и охраны окружающей среды.</a:t>
            </a:r>
          </a:p>
          <a:p>
            <a:pPr marL="114300" indent="0" algn="just" eaLnBrk="1" hangingPunct="1">
              <a:buFont typeface="Arial" charset="0"/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49632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285992"/>
            <a:ext cx="8572560" cy="371477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Природопользование: содержание и проблемы развития </a:t>
            </a: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107157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2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2.3</a:t>
            </a:r>
          </a:p>
          <a:p>
            <a:pPr>
              <a:lnSpc>
                <a:spcPct val="90000"/>
              </a:lnSpc>
              <a:defRPr/>
            </a:pPr>
            <a:endParaRPr lang="ru-RU" sz="7400" dirty="0">
              <a:solidFill>
                <a:schemeClr val="tx1"/>
              </a:solidFill>
              <a:latin typeface="ITC Bookman Demi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7400" dirty="0" smtClean="0">
                <a:solidFill>
                  <a:schemeClr val="tx1"/>
                </a:solidFill>
                <a:latin typeface="ITC Bookman Demi" pitchFamily="18" charset="0"/>
              </a:rPr>
              <a:t>                          </a:t>
            </a:r>
          </a:p>
          <a:p>
            <a:pPr algn="l">
              <a:lnSpc>
                <a:spcPct val="90000"/>
              </a:lnSpc>
              <a:defRPr/>
            </a:pPr>
            <a:r>
              <a:rPr lang="ru-RU" sz="7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  <a:p>
            <a:pPr algn="l">
              <a:lnSpc>
                <a:spcPct val="90000"/>
              </a:lnSpc>
              <a:defRPr/>
            </a:pPr>
            <a:r>
              <a:rPr lang="ru-RU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 eaLnBrk="1" hangingPunct="1"/>
            <a:r>
              <a:rPr lang="ru-RU" sz="5400" b="1" dirty="0" smtClean="0"/>
              <a:t>ПЛАН ЛЕКЦИИ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214438"/>
            <a:ext cx="8786812" cy="5500710"/>
          </a:xfrm>
        </p:spPr>
        <p:txBody>
          <a:bodyPr>
            <a:noAutofit/>
          </a:bodyPr>
          <a:lstStyle/>
          <a:p>
            <a:pPr marL="0" indent="450850" algn="just">
              <a:spcBef>
                <a:spcPct val="0"/>
              </a:spcBef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Природопользование как научная категория.</a:t>
            </a:r>
          </a:p>
          <a:p>
            <a:pPr marL="0" indent="450850" algn="just">
              <a:spcBef>
                <a:spcPct val="0"/>
              </a:spcBef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Экологические трансформации и кризисы природопользования.</a:t>
            </a:r>
          </a:p>
          <a:p>
            <a:pPr marL="0" indent="450850" algn="just">
              <a:spcBef>
                <a:spcPct val="0"/>
              </a:spcBef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Технологическое развитие и истоки экологических проблем.</a:t>
            </a:r>
          </a:p>
          <a:p>
            <a:pPr marL="0" indent="450850" algn="just">
              <a:spcBef>
                <a:spcPct val="0"/>
              </a:spcBef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Структуризация технологического развития: от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природоемкого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 наукоемкому.</a:t>
            </a:r>
          </a:p>
          <a:p>
            <a:pPr marL="0" indent="450850" algn="just">
              <a:spcBef>
                <a:spcPct val="0"/>
              </a:spcBef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Основные направления решения экологических проблем.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35975" cy="12065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7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Природопользование как научная категория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43051"/>
            <a:ext cx="8501122" cy="4357718"/>
          </a:xfrm>
        </p:spPr>
        <p:txBody>
          <a:bodyPr>
            <a:normAutofit fontScale="92500" lnSpcReduction="20000"/>
          </a:bodyPr>
          <a:lstStyle/>
          <a:p>
            <a:pPr marL="90488" indent="360363" algn="just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3600" b="1" u="sng" dirty="0" smtClean="0"/>
              <a:t>Природопользование</a:t>
            </a:r>
            <a:r>
              <a:rPr lang="ru-RU" sz="3600" dirty="0" smtClean="0"/>
              <a:t> – это процесс общественного производства и воспроизводства, процесс взаимодействия общества и природы.</a:t>
            </a:r>
          </a:p>
          <a:p>
            <a:pPr marL="90488" indent="360363" algn="just" eaLnBrk="1" hangingPunct="1">
              <a:buFont typeface="Wingdings" pitchFamily="2" charset="2"/>
              <a:buNone/>
              <a:defRPr/>
            </a:pPr>
            <a:r>
              <a:rPr lang="ru-RU" sz="3600" b="1" u="sng" dirty="0" smtClean="0"/>
              <a:t>Природопользование</a:t>
            </a:r>
            <a:r>
              <a:rPr lang="ru-RU" sz="3600" dirty="0" smtClean="0"/>
              <a:t> – это использование (воспроизводство) природных ресурсов, включая охрану окружающей среды как воспроизводство экологического ресурса.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 формы природопользования: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b="1" dirty="0" smtClean="0"/>
              <a:t>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229600" cy="4530725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</a:rPr>
              <a:t>Нерациональное природопользование</a:t>
            </a:r>
            <a:r>
              <a:rPr lang="ru-RU" sz="3200" smtClean="0">
                <a:latin typeface="Times New Roman" pitchFamily="18" charset="0"/>
              </a:rPr>
              <a:t> – система деятельности, не обеспечивающая сохранения природно-ресурсного потенциала.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</a:rPr>
              <a:t>Рациональное природопользование</a:t>
            </a:r>
            <a:r>
              <a:rPr lang="ru-RU" sz="3200" smtClean="0">
                <a:latin typeface="Times New Roman" pitchFamily="18" charset="0"/>
              </a:rPr>
              <a:t> – система деятельности, призванная обеспечить экономную эксплуатацию природных ресурсов (условий) и наиболее эффективный режим их воспроизводства с учетом перспективных интересов развивающегося хозяйства и сохранения здоровья людей.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285728"/>
            <a:ext cx="8767762" cy="5786478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и главные задачи устойчивого природопользования </a:t>
            </a:r>
          </a:p>
          <a:p>
            <a:pPr marL="0" indent="361950" algn="just" eaLnBrk="1" hangingPunct="1">
              <a:buFont typeface="Wingdings" pitchFamily="2" charset="2"/>
              <a:buNone/>
              <a:defRPr/>
            </a:pPr>
            <a:endParaRPr lang="ru-RU" sz="2700" b="1" u="sng" dirty="0" smtClean="0"/>
          </a:p>
          <a:p>
            <a:pPr marL="0" indent="361950" algn="just" eaLnBrk="1" hangingPunct="1">
              <a:buFont typeface="Wingdings" pitchFamily="2" charset="2"/>
              <a:buNone/>
              <a:defRPr/>
            </a:pPr>
            <a:r>
              <a:rPr lang="ru-RU" sz="2700" b="1" u="sng" dirty="0" smtClean="0"/>
              <a:t>Устойчивое</a:t>
            </a:r>
            <a:r>
              <a:rPr lang="ru-RU" sz="2700" b="1" dirty="0" smtClean="0"/>
              <a:t> </a:t>
            </a:r>
            <a:r>
              <a:rPr lang="ru-RU" sz="2700" b="1" u="sng" dirty="0" smtClean="0"/>
              <a:t>природопользование</a:t>
            </a:r>
            <a:r>
              <a:rPr lang="ru-RU" sz="2700" b="1" dirty="0" smtClean="0"/>
              <a:t> -</a:t>
            </a:r>
            <a:r>
              <a:rPr lang="ru-RU" sz="2700" dirty="0" smtClean="0"/>
              <a:t> </a:t>
            </a:r>
            <a:r>
              <a:rPr lang="ru-RU" sz="2700" dirty="0" err="1" smtClean="0"/>
              <a:t>природопользование</a:t>
            </a:r>
            <a:r>
              <a:rPr lang="ru-RU" sz="2700" dirty="0" smtClean="0"/>
              <a:t>, удовлетворяющее интересы настоящего и будущих поколений с помощью специального экономического (эколого-экономического) механизма воспроизводства природных благ, основанного на экологическом императиве жизнедеятельности человеческого общества.</a:t>
            </a:r>
          </a:p>
          <a:p>
            <a:pPr marL="0" indent="361950" algn="just" eaLnBrk="1" hangingPunct="1">
              <a:buFont typeface="Wingdings" pitchFamily="2" charset="2"/>
              <a:buNone/>
              <a:defRPr/>
            </a:pPr>
            <a:r>
              <a:rPr lang="ru-RU" sz="2700" b="1" dirty="0" smtClean="0"/>
              <a:t>Главная задача </a:t>
            </a:r>
            <a:r>
              <a:rPr lang="ru-RU" sz="2700" dirty="0" smtClean="0"/>
              <a:t>устойчивого природопользования – перевести систему использования природных ресурсов в акт воспроизводства природных благ.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7788"/>
            <a:ext cx="9144000" cy="12065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u="sng" dirty="0" smtClean="0"/>
              <a:t>1. Общенаучная классификация природной среды</a:t>
            </a:r>
            <a:endParaRPr lang="ru-RU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74763"/>
            <a:ext cx="8715405" cy="4530725"/>
          </a:xfrm>
        </p:spPr>
        <p:txBody>
          <a:bodyPr/>
          <a:lstStyle/>
          <a:p>
            <a:pPr marL="0" indent="263525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риродопользовани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 – это взаимодействие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общества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(субъекта природопользования) и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природы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объекта природопользования.</a:t>
            </a:r>
          </a:p>
          <a:p>
            <a:pPr marL="0" indent="263525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Природа как объект пользования систематизируется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 двух аспектах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712788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 общенаучном;</a:t>
            </a:r>
          </a:p>
          <a:p>
            <a:pPr marL="0" indent="712788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 естественно научном.</a:t>
            </a:r>
          </a:p>
          <a:p>
            <a:pPr marL="0" indent="263525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общенаучной точки зрения выделяют «первую», «вторую» и «третью» природу.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" y="179388"/>
            <a:ext cx="9042400" cy="5989637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 и специальное природопользование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700" b="1" i="1" u="sng" dirty="0" smtClean="0"/>
              <a:t>Общее </a:t>
            </a:r>
            <a:r>
              <a:rPr lang="ru-RU" sz="2700" b="1" u="sng" dirty="0" smtClean="0"/>
              <a:t>природопользование</a:t>
            </a:r>
            <a:r>
              <a:rPr lang="ru-RU" sz="2700" u="sng" dirty="0" smtClean="0"/>
              <a:t> </a:t>
            </a:r>
            <a:r>
              <a:rPr lang="ru-RU" sz="2700" dirty="0" smtClean="0"/>
              <a:t>– это естественное пребывание человека в природной среде и пользование ее ресурсами как </a:t>
            </a:r>
            <a:r>
              <a:rPr lang="ru-RU" sz="2700" dirty="0" err="1" smtClean="0"/>
              <a:t>биосоциального</a:t>
            </a:r>
            <a:r>
              <a:rPr lang="ru-RU" sz="2700" dirty="0" smtClean="0"/>
              <a:t> существа с учетом экологических интересов других членов общества.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700" b="1" i="1" u="sng" dirty="0" smtClean="0"/>
              <a:t>Специальное </a:t>
            </a:r>
            <a:r>
              <a:rPr lang="ru-RU" sz="2700" b="1" u="sng" dirty="0" smtClean="0"/>
              <a:t>природопользование</a:t>
            </a:r>
            <a:r>
              <a:rPr lang="ru-RU" sz="2700" u="sng" dirty="0" smtClean="0"/>
              <a:t> </a:t>
            </a:r>
            <a:r>
              <a:rPr lang="ru-RU" sz="2700" dirty="0" smtClean="0"/>
              <a:t>– это использование природных ресурсов на основе специальных, разрешительных документов для достижения конкретных целей, главным образом на коммерческой основе.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700" dirty="0" smtClean="0"/>
              <a:t>Общее природопользование является бесплатным, а специальное – платным (за некоторым исключением: в научных, историко-культурологических и иных целях).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8275"/>
            <a:ext cx="9144000" cy="5870575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2100" dirty="0" smtClean="0"/>
              <a:t>	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Эффективное природопользование</a:t>
            </a:r>
            <a:endParaRPr lang="ru-RU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100" dirty="0" smtClean="0"/>
              <a:t>Понятие </a:t>
            </a:r>
            <a:r>
              <a:rPr lang="ru-RU" sz="2100" b="1" dirty="0" smtClean="0"/>
              <a:t>«эффективное природопользование»</a:t>
            </a:r>
            <a:r>
              <a:rPr lang="ru-RU" sz="2100" dirty="0" smtClean="0"/>
              <a:t> (</a:t>
            </a:r>
            <a:r>
              <a:rPr lang="ru-RU" sz="2100" dirty="0" err="1" smtClean="0"/>
              <a:t>Пэ</a:t>
            </a:r>
            <a:r>
              <a:rPr lang="ru-RU" sz="2100" dirty="0" smtClean="0"/>
              <a:t>) выражает содержание рационального и устойчивого природопользования и определяется соотношением (правилом) обязательного превосходства нормативного (предельно возможного) размера потребления ресурса природы (</a:t>
            </a:r>
            <a:r>
              <a:rPr lang="ru-RU" sz="2100" dirty="0" err="1" smtClean="0"/>
              <a:t>Пн</a:t>
            </a:r>
            <a:r>
              <a:rPr lang="ru-RU" sz="2100" dirty="0" smtClean="0"/>
              <a:t>) над фактическим размером его потребления (</a:t>
            </a:r>
            <a:r>
              <a:rPr lang="ru-RU" sz="2100" dirty="0" err="1" smtClean="0"/>
              <a:t>Пф</a:t>
            </a:r>
            <a:r>
              <a:rPr lang="ru-RU" sz="2100" dirty="0" smtClean="0"/>
              <a:t>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100" dirty="0" smtClean="0"/>
              <a:t>	                                               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100" dirty="0" smtClean="0"/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1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100" dirty="0" smtClean="0"/>
              <a:t>Логика построения данной формулы исходит из экологического императива и учитывает следующие его «требования» (правила) (</a:t>
            </a:r>
            <a:r>
              <a:rPr lang="en-US" sz="2100" dirty="0" smtClean="0"/>
              <a:t>Cost</a:t>
            </a:r>
            <a:r>
              <a:rPr lang="ru-RU" sz="2100" dirty="0" smtClean="0"/>
              <a:t>а</a:t>
            </a:r>
            <a:r>
              <a:rPr lang="en-US" sz="2100" dirty="0" err="1" smtClean="0"/>
              <a:t>nza</a:t>
            </a:r>
            <a:r>
              <a:rPr lang="ru-RU" sz="2100" dirty="0" smtClean="0"/>
              <a:t>, 1989):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100" dirty="0" smtClean="0"/>
              <a:t>1) объемы изъятия возобновляемых природных ресурсов не должны превышать объемов их воспроизводства;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100" dirty="0" smtClean="0"/>
              <a:t>2) использование </a:t>
            </a:r>
            <a:r>
              <a:rPr lang="ru-RU" sz="2100" dirty="0" err="1" smtClean="0"/>
              <a:t>невозобновляемых</a:t>
            </a:r>
            <a:r>
              <a:rPr lang="ru-RU" sz="2100" dirty="0" smtClean="0"/>
              <a:t> природных ресурсов должно соответствовать включению в хозяйственную практику их возобновляемых заменителей;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100" dirty="0" smtClean="0"/>
              <a:t>3) производство отходов не должно превышать ассимиляционной способности окружающей среды к их поглощению.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571875" y="2286000"/>
          <a:ext cx="1368425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Формула" r:id="rId3" imgW="723600" imgH="520560" progId="Equation.3">
                  <p:embed/>
                </p:oleObj>
              </mc:Choice>
              <mc:Fallback>
                <p:oleObj name="Формула" r:id="rId3" imgW="72360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2286000"/>
                        <a:ext cx="1368425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525" y="146050"/>
            <a:ext cx="9007475" cy="6264275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Техносфера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ноосфера как специфическое содержание природопользования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100" dirty="0" smtClean="0"/>
              <a:t>Процессы изменения поверхности Земли и ее природы под влиянием производственно-технической деятельности людей академик А. Е. Ферсман в 1936 г. назвал </a:t>
            </a:r>
            <a:r>
              <a:rPr lang="ru-RU" sz="2100" b="1" i="1" dirty="0" err="1" smtClean="0"/>
              <a:t>техногенезом</a:t>
            </a:r>
            <a:r>
              <a:rPr lang="ru-RU" sz="2100" dirty="0" smtClean="0"/>
              <a:t>. Сфера, охваченная и измененная </a:t>
            </a:r>
            <a:r>
              <a:rPr lang="ru-RU" sz="2100" dirty="0" err="1" smtClean="0"/>
              <a:t>техногенезом</a:t>
            </a:r>
            <a:r>
              <a:rPr lang="ru-RU" sz="2100" dirty="0" smtClean="0"/>
              <a:t>, называется </a:t>
            </a:r>
            <a:r>
              <a:rPr lang="ru-RU" sz="2100" b="1" i="1" dirty="0" err="1" smtClean="0"/>
              <a:t>техносферой</a:t>
            </a:r>
            <a:r>
              <a:rPr lang="ru-RU" sz="2100" dirty="0" smtClean="0"/>
              <a:t>. </a:t>
            </a:r>
            <a:r>
              <a:rPr lang="ru-RU" sz="2100" b="1" dirty="0" err="1" smtClean="0"/>
              <a:t>Техносфера</a:t>
            </a:r>
            <a:r>
              <a:rPr lang="ru-RU" sz="2100" b="1" dirty="0" smtClean="0"/>
              <a:t> ассоциируется </a:t>
            </a:r>
            <a:r>
              <a:rPr lang="ru-RU" sz="2100" dirty="0" smtClean="0"/>
              <a:t>с экологическим типом производства.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100" dirty="0" smtClean="0"/>
              <a:t>Качественное изменение технологического фактора и сила влияния человеческого разума на социальные и природные процессы являются объективной предпосылкой формирования новой сферы –</a:t>
            </a:r>
            <a:r>
              <a:rPr lang="ru-RU" sz="2100" b="1" dirty="0" smtClean="0"/>
              <a:t>   </a:t>
            </a:r>
            <a:r>
              <a:rPr lang="ru-RU" sz="2100" b="1" i="1" dirty="0" smtClean="0"/>
              <a:t>ноосферы</a:t>
            </a:r>
            <a:r>
              <a:rPr lang="ru-RU" sz="2100" b="1" dirty="0" smtClean="0"/>
              <a:t> </a:t>
            </a:r>
            <a:r>
              <a:rPr lang="ru-RU" sz="2100" dirty="0" smtClean="0"/>
              <a:t>(сферы разума).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100" dirty="0" smtClean="0"/>
              <a:t>Проблема формирования разумных потребностей – прежде всего проблема строгой нормативности и социальной (экологической) эффективности производства и потребления материальных благ. Материальные блага, произведенные сверх материального достатка человека, необходимо рассматривать с экологической точки зрения как </a:t>
            </a:r>
            <a:r>
              <a:rPr lang="ru-RU" sz="2100" dirty="0" err="1" smtClean="0"/>
              <a:t>антиблаго</a:t>
            </a:r>
            <a:r>
              <a:rPr lang="ru-RU" sz="2100" dirty="0" smtClean="0"/>
              <a:t>, которое следует вычесть из общего результата развития страны. </a:t>
            </a:r>
            <a:r>
              <a:rPr lang="ru-RU" sz="2100" b="1" dirty="0" smtClean="0"/>
              <a:t>Ноосфера ассоциируется </a:t>
            </a:r>
            <a:r>
              <a:rPr lang="ru-RU" sz="2100" dirty="0" smtClean="0"/>
              <a:t>с наукоемким </a:t>
            </a:r>
            <a:r>
              <a:rPr lang="ru-RU" sz="2100" dirty="0" err="1" smtClean="0"/>
              <a:t>экологоориентированным</a:t>
            </a:r>
            <a:r>
              <a:rPr lang="ru-RU" sz="2100" dirty="0" smtClean="0"/>
              <a:t> типом природопользования.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507413" cy="579755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Экосфера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 «инновационная» характеристика природопользования</a:t>
            </a:r>
          </a:p>
          <a:p>
            <a:pPr marL="90488" indent="45085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Выражает основное содержание взаимосвязи системы       «природа – человек». Он тождественен термину «биосфера», определяя «все живое на Земле вместе с его окружением и ресурсами».</a:t>
            </a:r>
          </a:p>
          <a:p>
            <a:pPr marL="90488" indent="45085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В последнее время термин «</a:t>
            </a:r>
            <a:r>
              <a:rPr lang="ru-RU" sz="2800" dirty="0" err="1" smtClean="0"/>
              <a:t>экосфера</a:t>
            </a:r>
            <a:r>
              <a:rPr lang="ru-RU" sz="2800" dirty="0" smtClean="0"/>
              <a:t>» трактуется более расширительно: как сумма и взаимодействие современной биосферы и </a:t>
            </a:r>
            <a:r>
              <a:rPr lang="ru-RU" sz="2800" dirty="0" err="1" smtClean="0"/>
              <a:t>техносферы</a:t>
            </a:r>
            <a:r>
              <a:rPr lang="ru-RU" sz="2800" dirty="0" smtClean="0"/>
              <a:t> или как основная характеристика современного экологоориентированного природопользования.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996973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Экологические трансформации и кризисы природопользования</a:t>
            </a:r>
            <a:endParaRPr lang="ru-RU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643470"/>
          </a:xfrm>
        </p:spPr>
        <p:txBody>
          <a:bodyPr>
            <a:normAutofit fontScale="92500" lnSpcReduction="20000"/>
          </a:bodyPr>
          <a:lstStyle/>
          <a:p>
            <a:pPr marL="90488" indent="450850" algn="just" eaLnBrk="1" hangingPunct="1">
              <a:buFont typeface="Wingdings" pitchFamily="2" charset="2"/>
              <a:buNone/>
            </a:pPr>
            <a:r>
              <a:rPr lang="ru-RU" sz="2400" dirty="0" smtClean="0"/>
              <a:t>Энергетическое воздействие человека – основа экологической трансформации земной природы.</a:t>
            </a:r>
          </a:p>
          <a:p>
            <a:pPr marL="90488" indent="450850" algn="just" eaLnBrk="1" hangingPunct="1">
              <a:buFont typeface="Wingdings" pitchFamily="2" charset="2"/>
              <a:buNone/>
            </a:pPr>
            <a:r>
              <a:rPr lang="ru-RU" sz="2400" dirty="0" smtClean="0"/>
              <a:t>Человек на Земле появился около 3–2 млн. лет назад. Благодаря развитию разума и его социализации он стал самой громадной геологической и геохимической силой на планете.</a:t>
            </a:r>
          </a:p>
          <a:p>
            <a:pPr marL="90488" indent="450850" algn="just" eaLnBrk="1" hangingPunct="1">
              <a:buFont typeface="Wingdings" pitchFamily="2" charset="2"/>
              <a:buNone/>
            </a:pPr>
            <a:r>
              <a:rPr lang="ru-RU" sz="2400" dirty="0" smtClean="0"/>
              <a:t>Разум – это особая способность мозга, которая выражается через дополнительную активность центральной нервной системы, и возникает как следствие особой энергии. </a:t>
            </a:r>
          </a:p>
          <a:p>
            <a:pPr marL="90488" indent="450850" algn="just" eaLnBrk="1" hangingPunct="1">
              <a:buFont typeface="Wingdings" pitchFamily="2" charset="2"/>
              <a:buNone/>
            </a:pPr>
            <a:r>
              <a:rPr lang="ru-RU" sz="2400" dirty="0" smtClean="0"/>
              <a:t>Разум – это наиболее эффективная форма преобразования энергии.</a:t>
            </a:r>
          </a:p>
          <a:p>
            <a:pPr marL="90488" indent="450850" algn="just" eaLnBrk="1" hangingPunct="1">
              <a:buFont typeface="Wingdings" pitchFamily="2" charset="2"/>
              <a:buNone/>
            </a:pPr>
            <a:r>
              <a:rPr lang="ru-RU" sz="2400" dirty="0" smtClean="0"/>
              <a:t>Энергетическое воздействие человека вызывает экологическую трансформацию: преобразование природных экосистем в культурные.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" y="0"/>
            <a:ext cx="9144000" cy="5762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Принципиальные различия между природными и культурными экосистемами  (В.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Яцухно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Ю.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Э.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Мандер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26" y="642918"/>
          <a:ext cx="8644030" cy="549168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8260"/>
                <a:gridCol w="1198103"/>
                <a:gridCol w="3794940"/>
                <a:gridCol w="3232727"/>
              </a:tblGrid>
              <a:tr h="285752">
                <a:tc rowSpan="5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Уровень устойчивости продуцирования</a:t>
                      </a:r>
                      <a:endParaRPr lang="ru-RU" sz="2000" dirty="0"/>
                    </a:p>
                  </a:txBody>
                  <a:tcPr vert="vert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Основные признаки различия по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kern="1400" dirty="0" smtClean="0"/>
                        <a:t>Экосистемы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8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1143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400" dirty="0" smtClean="0"/>
                        <a:t>природные</a:t>
                      </a:r>
                      <a:r>
                        <a:rPr lang="ru-RU" sz="2000" kern="1400" dirty="0" smtClean="0"/>
                        <a:t> </a:t>
                      </a:r>
                      <a:r>
                        <a:rPr lang="ru-RU" sz="1400" kern="1400" dirty="0" smtClean="0"/>
                        <a:t>(первичные естественные элементарные единицы биосферы, сформировавшиеся в ходе эволюции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400" dirty="0" smtClean="0"/>
                        <a:t>культурные </a:t>
                      </a:r>
                      <a:r>
                        <a:rPr lang="ru-RU" sz="1400" kern="1400" dirty="0" smtClean="0"/>
                        <a:t>(</a:t>
                      </a:r>
                      <a:r>
                        <a:rPr lang="ru-RU" sz="1400" kern="1400" spc="-50" baseline="0" dirty="0" smtClean="0"/>
                        <a:t>вторичные, трансформированные человеком элементарные единицы биосферы)</a:t>
                      </a:r>
                      <a:endParaRPr kumimoji="0" lang="ru-RU" sz="1400" kern="1200" spc="-50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3096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aseline="0" dirty="0" smtClean="0"/>
                        <a:t>сложности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400" spc="0" dirty="0"/>
                        <a:t>Сложные системы со значительным </a:t>
                      </a:r>
                      <a:r>
                        <a:rPr lang="ru-RU" sz="1400" kern="1400" spc="0" dirty="0" smtClean="0"/>
                        <a:t>количеством </a:t>
                      </a:r>
                      <a:r>
                        <a:rPr lang="ru-RU" sz="1400" kern="1400" spc="0" dirty="0"/>
                        <a:t>видов животных и растений, господством популяций нескольких видов, характеризующиеся устойчивым динамическим равновесием, которое достигается </a:t>
                      </a:r>
                      <a:r>
                        <a:rPr lang="ru-RU" sz="1400" kern="1400" spc="0" dirty="0" err="1"/>
                        <a:t>саморегуляцией</a:t>
                      </a:r>
                      <a:endParaRPr lang="ru-RU" sz="1400" spc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400" spc="0" dirty="0"/>
                        <a:t>Упрощенные системы с господством популяций одного типа растений и животных, неустойчивые, </a:t>
                      </a:r>
                      <a:r>
                        <a:rPr lang="ru-RU" sz="1400" kern="1400" spc="0" dirty="0" smtClean="0"/>
                        <a:t>характеризующиеся </a:t>
                      </a:r>
                      <a:r>
                        <a:rPr lang="ru-RU" sz="1400" kern="1400" spc="0" dirty="0"/>
                        <a:t>постоянством структуры биомассы </a:t>
                      </a:r>
                      <a:endParaRPr lang="ru-RU" sz="1400" spc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7828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dirty="0" err="1" smtClean="0"/>
                        <a:t>продук-тивности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400" spc="-30" baseline="0" dirty="0" smtClean="0"/>
                        <a:t>Продуктивность, </a:t>
                      </a:r>
                      <a:r>
                        <a:rPr lang="ru-RU" sz="1400" kern="1400" spc="-30" baseline="0" dirty="0"/>
                        <a:t>определяется </a:t>
                      </a:r>
                      <a:r>
                        <a:rPr lang="ru-RU" sz="1400" kern="1400" spc="-30" baseline="0" dirty="0" smtClean="0"/>
                        <a:t>(толерантными) приспособительными </a:t>
                      </a:r>
                      <a:r>
                        <a:rPr lang="ru-RU" sz="1400" kern="1400" spc="-30" baseline="0" dirty="0"/>
                        <a:t>особенностями организмов, участвующих в круговороте веществ</a:t>
                      </a:r>
                      <a:endParaRPr lang="ru-RU" sz="1400" spc="-30" baseline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400" spc="-60" baseline="0" dirty="0"/>
                        <a:t>Продуктивность определяется хозяйственной деятельностью и зависит от экономических и технических возможностей общества</a:t>
                      </a:r>
                      <a:endParaRPr lang="ru-RU" sz="1400" spc="-60" baseline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2790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dirty="0" err="1" smtClean="0"/>
                        <a:t>воспроиз-водству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400" spc="0" dirty="0"/>
                        <a:t>Первичная продукция используется главным образом животными и участвует в круговороте веществ; потребление происходит почти одновременно с производством</a:t>
                      </a:r>
                      <a:endParaRPr lang="ru-RU" sz="1400" spc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400" spc="0" dirty="0"/>
                        <a:t>Продукция используется для удовлетворения потребностей человека и животных; живое вещество некоторое время накапливается, не расходуясь: </a:t>
                      </a:r>
                      <a:r>
                        <a:rPr lang="ru-RU" sz="1400" kern="1400" spc="-40" baseline="0" dirty="0"/>
                        <a:t>наиболее высокая продуктивность развивается лишь на короткое время</a:t>
                      </a:r>
                      <a:endParaRPr lang="ru-RU" sz="1400" spc="-40" baseline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0089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dirty="0" err="1" smtClean="0">
                          <a:latin typeface="+mj-lt"/>
                        </a:rPr>
                        <a:t>устойчи-вости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latin typeface="+mj-lt"/>
                          <a:ea typeface="Times New Roman"/>
                        </a:rPr>
                        <a:t>Устойчивые</a:t>
                      </a:r>
                      <a:endParaRPr lang="ru-RU" sz="1400" spc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 smtClean="0">
                          <a:latin typeface="+mj-lt"/>
                          <a:ea typeface="Times New Roman"/>
                        </a:rPr>
                        <a:t>Слабо- и неустойчивые</a:t>
                      </a:r>
                      <a:endParaRPr lang="ru-RU" sz="1400" spc="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357166"/>
            <a:ext cx="8947181" cy="1071570"/>
          </a:xfrm>
        </p:spPr>
        <p:txBody>
          <a:bodyPr/>
          <a:lstStyle/>
          <a:p>
            <a:pPr eaLnBrk="1" hangingPunct="1"/>
            <a:r>
              <a:rPr lang="ru-RU" sz="3800" b="1" dirty="0" smtClean="0"/>
              <a:t>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500174"/>
            <a:ext cx="8572560" cy="4445017"/>
          </a:xfrm>
        </p:spPr>
        <p:txBody>
          <a:bodyPr rtlCol="0">
            <a:normAutofit fontScale="92500" lnSpcReduction="10000"/>
          </a:bodyPr>
          <a:lstStyle/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600" dirty="0" smtClean="0"/>
              <a:t>Культурные экосистемы отличаются от природных, по крайней мере, двумя </a:t>
            </a:r>
            <a:r>
              <a:rPr lang="ru-RU" sz="3600" dirty="0" err="1" smtClean="0"/>
              <a:t>критериальными</a:t>
            </a:r>
            <a:r>
              <a:rPr lang="ru-RU" sz="3600" dirty="0" smtClean="0"/>
              <a:t> признаками:</a:t>
            </a:r>
          </a:p>
          <a:p>
            <a:pPr marL="90488" indent="360363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dirty="0" smtClean="0"/>
              <a:t>неустойчивостью и бедным видовым разнообразием;</a:t>
            </a:r>
          </a:p>
          <a:p>
            <a:pPr marL="90488" indent="360363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dirty="0" smtClean="0"/>
              <a:t>более высокой капиталоемкостью своего продуцирования (высокая продуктивность достигается за счет дополнительных инвестиций).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85728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Принципиальные отличия культурных экосистем от природных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715436" cy="114300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Кризисы природопользования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76563"/>
          </a:xfrm>
        </p:spPr>
        <p:txBody>
          <a:bodyPr rtlCol="0">
            <a:noAutofit/>
          </a:bodyPr>
          <a:lstStyle/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Кризисы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энергетический, сырьевой, продовольственный, экологический.</a:t>
            </a:r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Экологический кризис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это деградация и разрушение прежде всего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живой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природы, от состояния которой и ее взаимодействия с другими компонентами окружающей среды зависят организация и функционирование биосферы.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15436" cy="857256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Наиболее актуальные экологические проблемы: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28625" y="1500174"/>
            <a:ext cx="8572500" cy="4929222"/>
          </a:xfrm>
        </p:spPr>
        <p:txBody>
          <a:bodyPr rtlCol="0">
            <a:normAutofit fontScale="47500" lnSpcReduction="20000"/>
          </a:bodyPr>
          <a:lstStyle/>
          <a:p>
            <a:pPr marL="90488" indent="4508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900" i="1" dirty="0" smtClean="0"/>
              <a:t>угроза разрушения озонового слоя</a:t>
            </a:r>
            <a:r>
              <a:rPr lang="ru-RU" sz="5900" dirty="0" smtClean="0"/>
              <a:t>. </a:t>
            </a:r>
          </a:p>
          <a:p>
            <a:pPr marL="90488" indent="4508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900" i="1" dirty="0" smtClean="0"/>
              <a:t>парниковый эффект</a:t>
            </a:r>
            <a:r>
              <a:rPr lang="ru-RU" sz="5900" dirty="0" smtClean="0"/>
              <a:t>.  </a:t>
            </a:r>
          </a:p>
          <a:p>
            <a:pPr marL="90488" indent="4508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900" i="1" dirty="0" smtClean="0"/>
              <a:t>потеря биологического разнообразия</a:t>
            </a:r>
            <a:r>
              <a:rPr lang="ru-RU" sz="5900" dirty="0" smtClean="0"/>
              <a:t>. </a:t>
            </a:r>
          </a:p>
          <a:p>
            <a:pPr marL="90488" indent="4508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900" i="1" dirty="0" smtClean="0"/>
              <a:t>кризис водных ресурсов</a:t>
            </a:r>
            <a:r>
              <a:rPr lang="ru-RU" sz="5900" dirty="0" smtClean="0"/>
              <a:t>. </a:t>
            </a:r>
          </a:p>
          <a:p>
            <a:pPr marL="90488" indent="4508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900" i="1" dirty="0" smtClean="0"/>
              <a:t>деградация земельных ресурсов</a:t>
            </a:r>
            <a:r>
              <a:rPr lang="ru-RU" sz="5900" dirty="0" smtClean="0"/>
              <a:t>.</a:t>
            </a:r>
          </a:p>
          <a:p>
            <a:pPr marL="90488" indent="4508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900" dirty="0" smtClean="0"/>
          </a:p>
          <a:p>
            <a:pPr marL="90488" indent="45085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5900" dirty="0" smtClean="0"/>
              <a:t>С чрезмерными масштабами хозяйственной деятельности связывается более чем трехкратное увеличение природных катастроф за вторую половину </a:t>
            </a:r>
            <a:r>
              <a:rPr lang="ru-RU" sz="5900" dirty="0" err="1" smtClean="0"/>
              <a:t>ХХв</a:t>
            </a:r>
            <a:r>
              <a:rPr lang="ru-RU" sz="5900" dirty="0" smtClean="0"/>
              <a:t>. Обусловленные ими потери возросли еще больше.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64" y="142852"/>
            <a:ext cx="8715436" cy="1071563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7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Технологическое развитие и истоки экологических проблем</a:t>
            </a:r>
            <a:endParaRPr lang="ru-RU" sz="37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57299"/>
            <a:ext cx="8858250" cy="4572032"/>
          </a:xfrm>
        </p:spPr>
        <p:txBody>
          <a:bodyPr rtlCol="0">
            <a:normAutofit fontScale="92500"/>
          </a:bodyPr>
          <a:lstStyle/>
          <a:p>
            <a:pPr marL="327025" lvl="1" algn="ctr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Формула П.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Пильцера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0488" lvl="1" indent="265113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Благосостояние народа определяет процесс  приращения национального богатства.</a:t>
            </a:r>
          </a:p>
          <a:p>
            <a:pPr marL="90488" lvl="1" indent="265113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взглядам американского ученого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Пильцера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увеличение богатства народа определяет следующее формализованное отношение:</a:t>
            </a:r>
          </a:p>
          <a:p>
            <a:pPr marL="90488" lvl="1" indent="265113" algn="ctr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∆З = Р·Т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4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lvl="1" indent="0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∆З – приращение национального богатства; Р –  естественные ресурсы; Т – технология (технологические ресурсы);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степень превосходства.</a:t>
            </a:r>
          </a:p>
          <a:p>
            <a:pPr marL="90488" lvl="1" indent="0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90488" lvl="1" indent="271463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искусство, мастерство владения законами природы и применения их на практике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0488" lvl="1" indent="271463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Формула имеет познавательное, но не расчетное значение.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marL="0" indent="263525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«Первая природа»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весь материально-энергетический и информационный мир Вселенной, реальность особого типа, характеризующаяся первичностью и незаменимостью.</a:t>
            </a:r>
          </a:p>
          <a:p>
            <a:pPr marL="0" indent="263525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прикладном аспекте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«первая природа» – это естественные условия существования человечества, естественные экосистемы.</a:t>
            </a:r>
          </a:p>
          <a:p>
            <a:pPr marL="0" indent="263525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«Вторая природа»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преобразованные человеком экосистемы.</a:t>
            </a:r>
          </a:p>
          <a:p>
            <a:pPr marL="0" indent="263525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«Третья природа»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преобразованные вещества природы. В классическом представлении она не входит в природную среду, хотя является элементом окружающей среды.</a:t>
            </a:r>
          </a:p>
          <a:p>
            <a:pPr>
              <a:defRPr/>
            </a:pP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15370" cy="4572032"/>
          </a:xfrm>
        </p:spPr>
        <p:txBody>
          <a:bodyPr rtlCol="0">
            <a:normAutofit/>
          </a:bodyPr>
          <a:lstStyle/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Определяющую роль в сохранении (воспроизводстве) экологического блага играет направление развития технологического прогресса, его реальное структурное содержание и наполнение. Это хорошо иллюстрирует кривая производственных возможностей экономической системы, в которой (условно) производится только два вида благ: (материальные (автомобили) и экологические (чистый воздух)).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42845" y="214290"/>
            <a:ext cx="878687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120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Кривая производственных возможностей и воспроизводство экологических благ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9144000" cy="1071546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Экономический рост и сохранение (воспроизводство) экологических благ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grpSp>
        <p:nvGrpSpPr>
          <p:cNvPr id="2" name="Group 4"/>
          <p:cNvGrpSpPr>
            <a:grpSpLocks noGrp="1" noChangeAspect="1"/>
          </p:cNvGrpSpPr>
          <p:nvPr/>
        </p:nvGrpSpPr>
        <p:grpSpPr bwMode="auto">
          <a:xfrm>
            <a:off x="571473" y="1500174"/>
            <a:ext cx="5577468" cy="4957763"/>
            <a:chOff x="2410" y="6622"/>
            <a:chExt cx="6777" cy="3484"/>
          </a:xfrm>
        </p:grpSpPr>
        <p:sp>
          <p:nvSpPr>
            <p:cNvPr id="11269" name="AutoShape 5"/>
            <p:cNvSpPr>
              <a:spLocks noChangeAspect="1" noChangeArrowheads="1"/>
            </p:cNvSpPr>
            <p:nvPr/>
          </p:nvSpPr>
          <p:spPr bwMode="auto">
            <a:xfrm>
              <a:off x="2410" y="6622"/>
              <a:ext cx="6777" cy="3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flipV="1">
              <a:off x="3681" y="6622"/>
              <a:ext cx="1" cy="29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3681" y="9549"/>
              <a:ext cx="43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Text Box 9"/>
            <p:cNvSpPr txBox="1">
              <a:spLocks noChangeArrowheads="1"/>
            </p:cNvSpPr>
            <p:nvPr/>
          </p:nvSpPr>
          <p:spPr bwMode="auto">
            <a:xfrm>
              <a:off x="3682" y="9600"/>
              <a:ext cx="4176" cy="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8000"/>
                </a:lnSpc>
                <a:spcAft>
                  <a:spcPts val="1000"/>
                </a:spcAft>
                <a:defRPr/>
              </a:pPr>
              <a:r>
                <a:rPr lang="ru-RU" sz="2400" b="1" dirty="0" smtClean="0">
                  <a:latin typeface="+mj-lt"/>
                </a:rPr>
                <a:t>Материальное благо</a:t>
              </a:r>
              <a:endParaRPr lang="ru-RU" sz="4000" b="1" dirty="0" smtClean="0">
                <a:latin typeface="+mj-lt"/>
              </a:endParaRPr>
            </a:p>
          </p:txBody>
        </p:sp>
        <p:sp>
          <p:nvSpPr>
            <p:cNvPr id="11273" name="Arc 10"/>
            <p:cNvSpPr>
              <a:spLocks/>
            </p:cNvSpPr>
            <p:nvPr/>
          </p:nvSpPr>
          <p:spPr bwMode="auto">
            <a:xfrm>
              <a:off x="3681" y="7737"/>
              <a:ext cx="1694" cy="18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Arc 11"/>
            <p:cNvSpPr>
              <a:spLocks/>
            </p:cNvSpPr>
            <p:nvPr/>
          </p:nvSpPr>
          <p:spPr bwMode="auto">
            <a:xfrm>
              <a:off x="3681" y="6761"/>
              <a:ext cx="2682" cy="27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Line 12"/>
            <p:cNvSpPr>
              <a:spLocks noChangeShapeType="1"/>
            </p:cNvSpPr>
            <p:nvPr/>
          </p:nvSpPr>
          <p:spPr bwMode="auto">
            <a:xfrm>
              <a:off x="5093" y="8434"/>
              <a:ext cx="98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Line 13"/>
            <p:cNvSpPr>
              <a:spLocks noChangeShapeType="1"/>
            </p:cNvSpPr>
            <p:nvPr/>
          </p:nvSpPr>
          <p:spPr bwMode="auto">
            <a:xfrm flipV="1">
              <a:off x="5093" y="7737"/>
              <a:ext cx="564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4316" y="8334"/>
              <a:ext cx="565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4000" b="1">
                  <a:latin typeface="Calibri" pitchFamily="34" charset="0"/>
                </a:rPr>
                <a:t>А</a:t>
              </a:r>
              <a:endParaRPr lang="ru-RU" sz="4800"/>
            </a:p>
          </p:txBody>
        </p:sp>
        <p:sp>
          <p:nvSpPr>
            <p:cNvPr id="11278" name="Text Box 15"/>
            <p:cNvSpPr txBox="1">
              <a:spLocks noChangeArrowheads="1"/>
            </p:cNvSpPr>
            <p:nvPr/>
          </p:nvSpPr>
          <p:spPr bwMode="auto">
            <a:xfrm>
              <a:off x="5799" y="7449"/>
              <a:ext cx="477" cy="4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4000" b="1">
                  <a:latin typeface="Calibri" pitchFamily="34" charset="0"/>
                </a:rPr>
                <a:t>С</a:t>
              </a:r>
              <a:endParaRPr lang="ru-RU" sz="4800"/>
            </a:p>
          </p:txBody>
        </p:sp>
        <p:sp>
          <p:nvSpPr>
            <p:cNvPr id="11279" name="Text Box 16"/>
            <p:cNvSpPr txBox="1">
              <a:spLocks noChangeArrowheads="1"/>
            </p:cNvSpPr>
            <p:nvPr/>
          </p:nvSpPr>
          <p:spPr bwMode="auto">
            <a:xfrm>
              <a:off x="6222" y="8155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4000" b="1">
                  <a:latin typeface="Calibri" pitchFamily="34" charset="0"/>
                </a:rPr>
                <a:t>В</a:t>
              </a:r>
              <a:endParaRPr lang="ru-RU" sz="4800"/>
            </a:p>
          </p:txBody>
        </p:sp>
        <p:sp>
          <p:nvSpPr>
            <p:cNvPr id="11280" name="Line 17"/>
            <p:cNvSpPr>
              <a:spLocks noChangeShapeType="1"/>
            </p:cNvSpPr>
            <p:nvPr/>
          </p:nvSpPr>
          <p:spPr bwMode="auto">
            <a:xfrm>
              <a:off x="4951" y="8434"/>
              <a:ext cx="1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18"/>
            <p:cNvSpPr>
              <a:spLocks noChangeShapeType="1"/>
            </p:cNvSpPr>
            <p:nvPr/>
          </p:nvSpPr>
          <p:spPr bwMode="auto">
            <a:xfrm>
              <a:off x="5657" y="7737"/>
              <a:ext cx="1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19"/>
            <p:cNvSpPr>
              <a:spLocks noChangeShapeType="1"/>
            </p:cNvSpPr>
            <p:nvPr/>
          </p:nvSpPr>
          <p:spPr bwMode="auto">
            <a:xfrm>
              <a:off x="6081" y="8434"/>
              <a:ext cx="1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179512" y="1785926"/>
            <a:ext cx="172819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err="1"/>
              <a:t>Экологи-ческое</a:t>
            </a:r>
            <a:r>
              <a:rPr lang="ru-RU" sz="2400" b="1" dirty="0"/>
              <a:t> благо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18951" y="1500174"/>
            <a:ext cx="39250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Кривая производственных возможностей подтверждает ведущую роль в формировании системы эколого-экономических отношений теории альтернативности стоимости природных (экологических) благ.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Точка А – исходное положение</a:t>
            </a:r>
          </a:p>
          <a:p>
            <a:pPr algn="just"/>
            <a:r>
              <a:rPr lang="ru-RU" dirty="0" smtClean="0"/>
              <a:t>Точка В – больше материальных благ и </a:t>
            </a:r>
            <a:r>
              <a:rPr lang="ru-RU" dirty="0"/>
              <a:t>меньше благ экологических</a:t>
            </a:r>
          </a:p>
          <a:p>
            <a:pPr algn="just"/>
            <a:r>
              <a:rPr lang="ru-RU" dirty="0" smtClean="0"/>
              <a:t>Точка С – меньше </a:t>
            </a:r>
            <a:r>
              <a:rPr lang="ru-RU" dirty="0"/>
              <a:t>материальных благ и </a:t>
            </a:r>
            <a:r>
              <a:rPr lang="ru-RU" dirty="0" smtClean="0"/>
              <a:t>больше благ </a:t>
            </a:r>
            <a:r>
              <a:rPr lang="ru-RU" dirty="0"/>
              <a:t>экологических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1139825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Структуризация технологического развития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00298" y="2143116"/>
          <a:ext cx="2971792" cy="3059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434013" y="2035175"/>
            <a:ext cx="2892425" cy="2363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b="1">
                <a:latin typeface="Calibri" pitchFamily="34" charset="0"/>
              </a:rPr>
              <a:t>Условные обозначения:</a:t>
            </a:r>
          </a:p>
          <a:p>
            <a:pPr>
              <a:spcAft>
                <a:spcPts val="1000"/>
              </a:spcAft>
            </a:pPr>
            <a:r>
              <a:rPr lang="ru-RU">
                <a:latin typeface="Calibri" pitchFamily="34" charset="0"/>
              </a:rPr>
              <a:t>1. Технологический уклад</a:t>
            </a:r>
          </a:p>
          <a:p>
            <a:pPr>
              <a:spcAft>
                <a:spcPts val="1000"/>
              </a:spcAft>
            </a:pPr>
            <a:r>
              <a:rPr lang="ru-RU">
                <a:latin typeface="Calibri" pitchFamily="34" charset="0"/>
              </a:rPr>
              <a:t>2. Поколения техники (технологии)</a:t>
            </a:r>
          </a:p>
          <a:p>
            <a:pPr>
              <a:spcAft>
                <a:spcPts val="1000"/>
              </a:spcAft>
            </a:pPr>
            <a:r>
              <a:rPr lang="ru-RU">
                <a:latin typeface="Calibri" pitchFamily="34" charset="0"/>
              </a:rPr>
              <a:t>3. Инновации</a:t>
            </a:r>
          </a:p>
          <a:p>
            <a:pPr>
              <a:spcAft>
                <a:spcPts val="1000"/>
              </a:spcAft>
            </a:pPr>
            <a:r>
              <a:rPr lang="ru-RU">
                <a:latin typeface="Calibri" pitchFamily="34" charset="0"/>
              </a:rPr>
              <a:t>4. Открытия и изобретения</a:t>
            </a:r>
            <a:endParaRPr lang="ru-RU" sz="320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594475" y="5149850"/>
            <a:ext cx="2435225" cy="1081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latin typeface="Calibri" pitchFamily="34" charset="0"/>
              </a:rPr>
              <a:t>Персонификация</a:t>
            </a:r>
          </a:p>
          <a:p>
            <a:pPr algn="ctr"/>
            <a:r>
              <a:rPr lang="ru-RU" b="1">
                <a:latin typeface="Calibri" pitchFamily="34" charset="0"/>
              </a:rPr>
              <a:t>научно-технического </a:t>
            </a:r>
          </a:p>
          <a:p>
            <a:pPr algn="ctr"/>
            <a:r>
              <a:rPr lang="ru-RU" b="1">
                <a:latin typeface="Calibri" pitchFamily="34" charset="0"/>
              </a:rPr>
              <a:t>творчества</a:t>
            </a:r>
            <a:endParaRPr lang="ru-RU" sz="3200" b="1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43063" y="6286500"/>
            <a:ext cx="5264150" cy="40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 b="1">
                <a:latin typeface="Calibri" pitchFamily="34" charset="0"/>
              </a:rPr>
              <a:t>Наука, творчество, образование, воспитание</a:t>
            </a:r>
            <a:endParaRPr lang="ru-RU" sz="3600" b="1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500166" y="1500174"/>
            <a:ext cx="6702425" cy="428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30175" tIns="15088" rIns="30175" bIns="15088"/>
          <a:lstStyle/>
          <a:p>
            <a:pPr>
              <a:spcAft>
                <a:spcPts val="1000"/>
              </a:spcAft>
            </a:pPr>
            <a:r>
              <a:rPr lang="ru-RU" sz="2400" b="1" dirty="0">
                <a:latin typeface="Calibri" pitchFamily="34" charset="0"/>
              </a:rPr>
              <a:t>Технологический способ производства</a:t>
            </a:r>
            <a:endParaRPr lang="ru-RU" sz="4000" b="1" dirty="0"/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2000250" y="5214938"/>
            <a:ext cx="3929063" cy="1019175"/>
            <a:chOff x="0" y="2039410"/>
            <a:chExt cx="2971792" cy="1019705"/>
          </a:xfrm>
        </p:grpSpPr>
        <p:sp>
          <p:nvSpPr>
            <p:cNvPr id="9" name="Трапеция 8"/>
            <p:cNvSpPr/>
            <p:nvPr/>
          </p:nvSpPr>
          <p:spPr>
            <a:xfrm>
              <a:off x="0" y="2039410"/>
              <a:ext cx="2971792" cy="1019705"/>
            </a:xfrm>
            <a:prstGeom prst="trapezoid">
              <a:avLst>
                <a:gd name="adj" fmla="val 48573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Трапеция 4"/>
            <p:cNvSpPr/>
            <p:nvPr/>
          </p:nvSpPr>
          <p:spPr>
            <a:xfrm>
              <a:off x="519914" y="2039410"/>
              <a:ext cx="1931964" cy="10197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rIns="45720" spcCol="1270" anchor="ctr"/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714488"/>
            <a:ext cx="8429625" cy="4643470"/>
          </a:xfrm>
        </p:spPr>
        <p:txBody>
          <a:bodyPr rtlCol="0">
            <a:normAutofit fontScale="92500" lnSpcReduction="10000"/>
          </a:bodyPr>
          <a:lstStyle/>
          <a:p>
            <a:pPr marL="0" indent="355600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Технологический способ производства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совокупность технологий и выпускаемых с их помощью продуктов (услуг), выражающие главные отличительные черты материально-технической базы той или иной цивилизации.</a:t>
            </a:r>
          </a:p>
          <a:p>
            <a:pPr marL="0" indent="355600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Переход к новому технологическому способу производства происходит раз в несколько столетий и лежит в основе смены цивилизаций – социально-экономических эпох, культур.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/>
          </a:p>
          <a:p>
            <a:pPr marL="0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4282" y="214290"/>
            <a:ext cx="871543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55600" algn="ct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Технологический способ производства – фундаментальная структура цивилизации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214313" y="1142984"/>
            <a:ext cx="8858250" cy="5214954"/>
          </a:xfrm>
        </p:spPr>
        <p:txBody>
          <a:bodyPr>
            <a:normAutofit/>
          </a:bodyPr>
          <a:lstStyle/>
          <a:p>
            <a:pPr marL="90488" indent="450850" algn="just" eaLnBrk="1" hangingPunct="1">
              <a:buFont typeface="Wingdings" pitchFamily="2" charset="2"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Слово «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techne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 (греч.) – искусство, мастерство, и в самом широком смысле означает «знание, умение»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ориентироваться в чем-либо. </a:t>
            </a:r>
          </a:p>
          <a:p>
            <a:pPr marL="90488" indent="450850" algn="just" eaLnBrk="1" hangingPunct="1">
              <a:buFont typeface="Wingdings" pitchFamily="2" charset="2"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результате познавания законов природы на Земле возникает и развивается очеловеченная природа – 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техносфера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– естественный результат научных изысканий человека, связанный с созданием и использованием технических (технологических) систем. </a:t>
            </a:r>
          </a:p>
          <a:p>
            <a:pPr marL="90488" indent="450850" algn="just" eaLnBrk="1" hangingPunct="1">
              <a:buFont typeface="Wingdings" pitchFamily="2" charset="2"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Современное содержание технологического развития выражает инновационный процесс – эффективное вложение инвестиций в воспроизводство новых продуктов и  услуг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5720" y="214290"/>
            <a:ext cx="864399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технологического развития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357718"/>
          </a:xfrm>
        </p:spPr>
        <p:txBody>
          <a:bodyPr>
            <a:normAutofit/>
          </a:bodyPr>
          <a:lstStyle/>
          <a:p>
            <a:pPr marL="90488" indent="360363" algn="just" eaLnBrk="1" hangingPunct="1">
              <a:buFont typeface="Wingdings" pitchFamily="2" charset="2"/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Технологический уклад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особый временной тип материальной (технологической) культуры, основанный на достижениях науки, техники и организации производства и выражающий адекватный уровень индустриально-информационного развития.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158" y="285728"/>
            <a:ext cx="8501122" cy="10779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категории «технологический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уклад»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429288"/>
          </a:xfrm>
        </p:spPr>
        <p:txBody>
          <a:bodyPr rtlCol="0">
            <a:normAutofit fontScale="92500" lnSpcReduction="10000"/>
          </a:bodyPr>
          <a:lstStyle/>
          <a:p>
            <a:pPr marL="0" indent="45085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Рассматривая сущность технологического уклада, надо обратиться к концепции длинных волн или циклов в развитии экономики, которую выдвинул в 30-е гг. XX в. русский экономист Н. Д. Кондратьев. Им выделялись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длинные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средние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короткие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волны. Основу длинных (40–60 лет) волн определяет смена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пассивной части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основного капитала. Индустрия в начале каждого длинного цикла качественно меняет свое лицо. В границах длинных волн Н.Д. Кондратьев выделил средние циклы (7–11 лет), характеризующиеся сменой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активной части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основного капитала. Природа коротких волн обусловлена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конъюнктурными колебаниями рынка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(3–5 лет).«Собирательный образ» инновационного развития во временном аспекте характеризует технологический уклад</a:t>
            </a:r>
            <a:endParaRPr lang="ru-R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85720" y="285728"/>
            <a:ext cx="8429684" cy="584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Циклы Кондратьева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4857784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Истории известно 5 технологических укладов (волн):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1785–1835 гг. – основан на использовании энергии воды и новых технологий в текстильной промышленности;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1830–1890 гг. – связан с развитием транспорта и механического производства на основе энергии пара;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1880–1940 гг. – базируется на использовании в промышленном производстве электрической энергии, развитии тяжелого машиностроения и электротехнической промышленности, новые промышленные достижения в химии. Началась концентрация банковского и финансового капитала;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1930–1990 гг. – дальнейшее развитие энергетики с использованием нефти, газа, синтетических материалов. Появились транснациональные компании, которые осуществляли прямые инвестиции на рынках разных стран;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1985–2035 гг. – опирается на достижения в микроэлектронике, информатике, биотехнологии, появлении новых видов энергии, материалов, освоении космоса, спутниковой связи и т. д. Возникает единая электронная сеть на основе Интернета.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14290"/>
            <a:ext cx="9144000" cy="8002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Краткая характеристика технологических укладов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69215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Шестой технологический уклад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1"/>
            <a:ext cx="8229600" cy="4714909"/>
          </a:xfrm>
        </p:spPr>
        <p:txBody>
          <a:bodyPr rtlCol="0">
            <a:normAutofit/>
          </a:bodyPr>
          <a:lstStyle/>
          <a:p>
            <a:pPr marL="0" indent="4508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Шестой технологический уклад будет доминировать в ряде стран мира в течение 50–60 лет (от 2030 г. до 2080–2090 гг.). Ядро этого уклада составляют: биотехнология, космическая техника, тонкая химия, система искусственного интеллекта, глобальные информационные сети и информационные высокоскоростные транспортные системы. Преимущество данного уклада перед пятым – большая интеллектуализация производства, переход к непрерывному инновационному процессу и непрерывному образованию.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-14288" y="1785926"/>
            <a:ext cx="9144001" cy="4883162"/>
          </a:xfrm>
        </p:spPr>
        <p:txBody>
          <a:bodyPr>
            <a:normAutofit/>
          </a:bodyPr>
          <a:lstStyle/>
          <a:p>
            <a:pPr indent="381000" algn="just" eaLnBrk="1" hangingPunct="1">
              <a:buFont typeface="Wingdings" pitchFamily="2" charset="2"/>
              <a:buNone/>
            </a:pPr>
            <a:r>
              <a:rPr lang="ru-RU" sz="2800" b="1" i="1" u="sng" dirty="0" smtClean="0"/>
              <a:t>Поколение техники</a:t>
            </a:r>
            <a:r>
              <a:rPr lang="ru-RU" sz="2800" u="sng" dirty="0" smtClean="0"/>
              <a:t> </a:t>
            </a:r>
            <a:r>
              <a:rPr lang="ru-RU" sz="2800" dirty="0" smtClean="0"/>
              <a:t>– это система машин, оборудования, приборов, технологических процессов, материалов, энергетических источников, основанная на научном открытии, крупном изобретении и обеспечивающая удовлетворение качественно новых или более эффективное удовлетворение существующих потребностей человека (общества).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82" y="285728"/>
            <a:ext cx="8643998" cy="10779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Структурные элементы технологического развития: поколения техники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00042"/>
            <a:ext cx="8786812" cy="92551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u="sng" dirty="0" err="1" smtClean="0"/>
              <a:t>Естественно-научная</a:t>
            </a:r>
            <a:r>
              <a:rPr lang="ru-RU" sz="4000" b="1" u="sng" dirty="0" smtClean="0"/>
              <a:t> классификация природной среды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800" b="1" dirty="0" smtClean="0"/>
              <a:t>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00174"/>
            <a:ext cx="8643998" cy="4857784"/>
          </a:xfrm>
        </p:spPr>
        <p:txBody>
          <a:bodyPr>
            <a:normAutofit lnSpcReduction="10000"/>
          </a:bodyPr>
          <a:lstStyle/>
          <a:p>
            <a:pPr marL="176213" indent="354013" algn="just" eaLnBrk="1" hangingPunct="1">
              <a:buFont typeface="Wingdings" pitchFamily="2" charset="2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 естественно научной точки зрения в составе природной среды различают такие объекты, как 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биосфера, гидросфера, атмосфера и литосфера.</a:t>
            </a:r>
          </a:p>
          <a:p>
            <a:pPr marL="176213" indent="354013" algn="just" eaLnBrk="1" hangingPunct="1">
              <a:buNone/>
              <a:defRPr/>
            </a:pP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Биосфера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– оболочка Земли, населенная живыми организмами. Создатель теории биосферы – академик В.И. Вернадский. Верхняя граница биосферы – 25 км от поверхности земли  (нижняя граница для озона, не пропускающего основную часть ультрафиолетового излучения Солнца). Нижняя граница – биосферы проходит на глубине 3-3,5 км от поверхности Земли. Густые скопления живого вещества называются  пленками жизни. Живое вещество: кислород (170%), углерод (118%), водород (10,5%) др. – 1,5%.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00174"/>
            <a:ext cx="8858250" cy="5151451"/>
          </a:xfrm>
        </p:spPr>
        <p:txBody>
          <a:bodyPr rtlCol="0">
            <a:normAutofit/>
          </a:bodyPr>
          <a:lstStyle/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/>
              <a:t>В формировании и развитии каждого поколения техники выделяются </a:t>
            </a:r>
            <a:r>
              <a:rPr lang="ru-RU" sz="2800" i="1" dirty="0" smtClean="0"/>
              <a:t>пять фаз</a:t>
            </a:r>
            <a:r>
              <a:rPr lang="ru-RU" sz="28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/>
              <a:t>разработка новой техники;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/>
              <a:t>освоение;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/>
              <a:t>распространение;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/>
              <a:t>зрелость;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/>
              <a:t>старение.</a:t>
            </a:r>
          </a:p>
          <a:p>
            <a:pPr marL="0" algn="just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82" y="285728"/>
            <a:ext cx="8643998" cy="6461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Фазы развития поколения техники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79690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 инновационного развития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H="1" flipV="1">
            <a:off x="1428750" y="1357313"/>
            <a:ext cx="42863" cy="3416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 flipV="1">
            <a:off x="1471613" y="4762500"/>
            <a:ext cx="4535487" cy="11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58" name="Text Box 7"/>
          <p:cNvSpPr txBox="1">
            <a:spLocks noChangeArrowheads="1"/>
          </p:cNvSpPr>
          <p:nvPr/>
        </p:nvSpPr>
        <p:spPr bwMode="auto">
          <a:xfrm>
            <a:off x="571472" y="928670"/>
            <a:ext cx="500033" cy="5429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wordArtVert"/>
          <a:lstStyle/>
          <a:p>
            <a:pPr>
              <a:defRPr/>
            </a:pPr>
            <a:r>
              <a:rPr lang="ru-RU" dirty="0">
                <a:latin typeface="+mj-lt"/>
              </a:rPr>
              <a:t>Инновационное</a:t>
            </a:r>
            <a:r>
              <a:rPr lang="ru-RU" sz="2000" dirty="0">
                <a:latin typeface="+mj-lt"/>
              </a:rPr>
              <a:t> </a:t>
            </a:r>
            <a:endParaRPr lang="ru-RU" sz="2000" dirty="0" smtClean="0">
              <a:latin typeface="+mj-lt"/>
            </a:endParaRPr>
          </a:p>
          <a:p>
            <a:pPr>
              <a:defRPr/>
            </a:pPr>
            <a:r>
              <a:rPr lang="ru-RU" dirty="0" smtClean="0">
                <a:latin typeface="+mj-lt"/>
              </a:rPr>
              <a:t>развитие</a:t>
            </a:r>
            <a:endParaRPr lang="ru-RU" dirty="0">
              <a:latin typeface="+mj-lt"/>
            </a:endParaRP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5508625" y="4783138"/>
            <a:ext cx="1671638" cy="7540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ru-RU" sz="2400" dirty="0" smtClean="0">
                <a:latin typeface="+mn-lt"/>
              </a:rPr>
              <a:t>время</a:t>
            </a:r>
            <a:endParaRPr lang="ru-RU" sz="4000" dirty="0" smtClean="0">
              <a:latin typeface="+mn-lt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1462088" y="3487738"/>
            <a:ext cx="3286125" cy="1295400"/>
          </a:xfrm>
          <a:custGeom>
            <a:avLst/>
            <a:gdLst>
              <a:gd name="connsiteX0" fmla="*/ 0 w 2565400"/>
              <a:gd name="connsiteY0" fmla="*/ 2152650 h 2152650"/>
              <a:gd name="connsiteX1" fmla="*/ 711200 w 2565400"/>
              <a:gd name="connsiteY1" fmla="*/ 234950 h 2152650"/>
              <a:gd name="connsiteX2" fmla="*/ 1993900 w 2565400"/>
              <a:gd name="connsiteY2" fmla="*/ 742950 h 2152650"/>
              <a:gd name="connsiteX3" fmla="*/ 2476500 w 2565400"/>
              <a:gd name="connsiteY3" fmla="*/ 450850 h 2152650"/>
              <a:gd name="connsiteX4" fmla="*/ 2527300 w 2565400"/>
              <a:gd name="connsiteY4" fmla="*/ 374650 h 21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5400" h="2152650">
                <a:moveTo>
                  <a:pt x="0" y="2152650"/>
                </a:moveTo>
                <a:cubicBezTo>
                  <a:pt x="189441" y="1311275"/>
                  <a:pt x="378883" y="469900"/>
                  <a:pt x="711200" y="234950"/>
                </a:cubicBezTo>
                <a:cubicBezTo>
                  <a:pt x="1043517" y="0"/>
                  <a:pt x="1699683" y="706967"/>
                  <a:pt x="1993900" y="742950"/>
                </a:cubicBezTo>
                <a:cubicBezTo>
                  <a:pt x="2288117" y="778933"/>
                  <a:pt x="2387600" y="512233"/>
                  <a:pt x="2476500" y="450850"/>
                </a:cubicBezTo>
                <a:cubicBezTo>
                  <a:pt x="2565400" y="389467"/>
                  <a:pt x="2546350" y="382058"/>
                  <a:pt x="2527300" y="3746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2571750" y="2928938"/>
            <a:ext cx="3286125" cy="1295400"/>
          </a:xfrm>
          <a:custGeom>
            <a:avLst/>
            <a:gdLst>
              <a:gd name="connsiteX0" fmla="*/ 0 w 2565400"/>
              <a:gd name="connsiteY0" fmla="*/ 2152650 h 2152650"/>
              <a:gd name="connsiteX1" fmla="*/ 711200 w 2565400"/>
              <a:gd name="connsiteY1" fmla="*/ 234950 h 2152650"/>
              <a:gd name="connsiteX2" fmla="*/ 1993900 w 2565400"/>
              <a:gd name="connsiteY2" fmla="*/ 742950 h 2152650"/>
              <a:gd name="connsiteX3" fmla="*/ 2476500 w 2565400"/>
              <a:gd name="connsiteY3" fmla="*/ 450850 h 2152650"/>
              <a:gd name="connsiteX4" fmla="*/ 2527300 w 2565400"/>
              <a:gd name="connsiteY4" fmla="*/ 374650 h 21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5400" h="2152650">
                <a:moveTo>
                  <a:pt x="0" y="2152650"/>
                </a:moveTo>
                <a:cubicBezTo>
                  <a:pt x="189441" y="1311275"/>
                  <a:pt x="378883" y="469900"/>
                  <a:pt x="711200" y="234950"/>
                </a:cubicBezTo>
                <a:cubicBezTo>
                  <a:pt x="1043517" y="0"/>
                  <a:pt x="1699683" y="706967"/>
                  <a:pt x="1993900" y="742950"/>
                </a:cubicBezTo>
                <a:cubicBezTo>
                  <a:pt x="2288117" y="778933"/>
                  <a:pt x="2387600" y="512233"/>
                  <a:pt x="2476500" y="450850"/>
                </a:cubicBezTo>
                <a:cubicBezTo>
                  <a:pt x="2565400" y="389467"/>
                  <a:pt x="2546350" y="382058"/>
                  <a:pt x="2527300" y="3746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3643313" y="2500313"/>
            <a:ext cx="3286125" cy="1295400"/>
          </a:xfrm>
          <a:custGeom>
            <a:avLst/>
            <a:gdLst>
              <a:gd name="connsiteX0" fmla="*/ 0 w 2565400"/>
              <a:gd name="connsiteY0" fmla="*/ 2152650 h 2152650"/>
              <a:gd name="connsiteX1" fmla="*/ 711200 w 2565400"/>
              <a:gd name="connsiteY1" fmla="*/ 234950 h 2152650"/>
              <a:gd name="connsiteX2" fmla="*/ 1993900 w 2565400"/>
              <a:gd name="connsiteY2" fmla="*/ 742950 h 2152650"/>
              <a:gd name="connsiteX3" fmla="*/ 2476500 w 2565400"/>
              <a:gd name="connsiteY3" fmla="*/ 450850 h 2152650"/>
              <a:gd name="connsiteX4" fmla="*/ 2527300 w 2565400"/>
              <a:gd name="connsiteY4" fmla="*/ 374650 h 21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5400" h="2152650">
                <a:moveTo>
                  <a:pt x="0" y="2152650"/>
                </a:moveTo>
                <a:cubicBezTo>
                  <a:pt x="189441" y="1311275"/>
                  <a:pt x="378883" y="469900"/>
                  <a:pt x="711200" y="234950"/>
                </a:cubicBezTo>
                <a:cubicBezTo>
                  <a:pt x="1043517" y="0"/>
                  <a:pt x="1699683" y="706967"/>
                  <a:pt x="1993900" y="742950"/>
                </a:cubicBezTo>
                <a:cubicBezTo>
                  <a:pt x="2288117" y="778933"/>
                  <a:pt x="2387600" y="512233"/>
                  <a:pt x="2476500" y="450850"/>
                </a:cubicBezTo>
                <a:cubicBezTo>
                  <a:pt x="2565400" y="389467"/>
                  <a:pt x="2546350" y="382058"/>
                  <a:pt x="2527300" y="3746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0" y="1196752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Волнообразное развитие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14282" y="168275"/>
            <a:ext cx="8643998" cy="6500813"/>
          </a:xfrm>
        </p:spPr>
        <p:txBody>
          <a:bodyPr rtlCol="0">
            <a:normAutofit/>
          </a:bodyPr>
          <a:lstStyle/>
          <a:p>
            <a:pPr marL="90488" indent="360363"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Структуризация общественного производства с </a:t>
            </a:r>
          </a:p>
          <a:p>
            <a:pPr marL="90488" indent="360363" algn="ctr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позиции теории постиндустриального общества</a:t>
            </a:r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Теория постиндустриального общества, основанная на технологической доминанте экономического развития, структурирует все общественное производство на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первичный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(сельское хозяйство и добывающие отрасли),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вторичный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(обрабатывающие отрасли) и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третичный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(сфера услуг)  сектора и выдвигает положение об опережающем росте доли третичного сектора по сравнению с первичным и вторичным как в совокупной рабочей силе развитых стран, так и в структуре валового национального продукта.</a:t>
            </a:r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системе общественного воспроизводства, особенно в условиях инновационного развития, первичным, опережающим процессом является нематериальное производство и накопление.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7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285720" y="158750"/>
            <a:ext cx="8643998" cy="5845175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Временная структуризация технологического фактора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/>
              <a:t>С исторической точки зрения процесс человеческого развития свидетельствует о том, что технологический фактор и в будущем остается определяющим, меняя, правда, во времени свое содержание в пользу интеллектуального капитала. Традиционный физический (</a:t>
            </a:r>
            <a:r>
              <a:rPr lang="ru-RU" sz="2400" dirty="0" err="1" smtClean="0"/>
              <a:t>природоемкий</a:t>
            </a:r>
            <a:r>
              <a:rPr lang="ru-RU" sz="2400" dirty="0" smtClean="0"/>
              <a:t>) капитал замещается интеллектуально-информационным (наукоемким) капиталом.</a:t>
            </a:r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/>
              <a:t>Замену традиционного капитала на интеллектуальный следует рассматривать как переход к индустриальному использованию «скрытых» сил природы, включая и интеллект человека. Познание тайн природы говорит о могуществе природы (окружающего человека мира) и о могуществе того, кто познает эти тайны.</a:t>
            </a:r>
            <a:endParaRPr lang="ru-RU" sz="26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7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214282" y="196850"/>
            <a:ext cx="8715436" cy="5773738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Формула человеческого прогресса и инновационного развития</a:t>
            </a:r>
          </a:p>
          <a:p>
            <a:pPr indent="38100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500" dirty="0" smtClean="0"/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Идея нравственного (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высокодуховного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) существа пока малоэффективно реализуются на практике. Главная причина–неуемная потребность в превосходстве одного сообщества над другим, богатым над бедным и т.п.</a:t>
            </a:r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Формулу человеческого прогресса можно выразить с помощью следующего равенства: </a:t>
            </a:r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360363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прогресс = возрастающее знание (интеллект) + продуцирующее сознание (высокая духовность).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Инновационное развитие можно признать только тогда истинно инновационным, когда наряду с изменением технологической базы развития, меняется сам человек, его этика жизни.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idx="1"/>
          </p:nvPr>
        </p:nvSpPr>
        <p:spPr>
          <a:xfrm>
            <a:off x="0" y="285750"/>
            <a:ext cx="9001125" cy="58451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Рост духовной культуры человека – основа решения экологических проблем</a:t>
            </a:r>
          </a:p>
          <a:p>
            <a:pPr indent="38100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8100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Духовность (духовная культура) человека неоднородна: в одной структурной ячейке находится знание и институты его воспроизводящие (наука, образование), в другой – сознание (широкое понимание нравственности), мораль (узкое понимание нравственности), стоящие ближе к поведению конкретного человека и обусловленные гуманными ценностями и идеями, воспринимаемыми личностью.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285720" y="285750"/>
            <a:ext cx="8643997" cy="6311900"/>
          </a:xfrm>
        </p:spPr>
        <p:txBody>
          <a:bodyPr rtlCol="0">
            <a:normAutofit/>
          </a:bodyPr>
          <a:lstStyle/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утверждения нравственного императива знание должно быть обязательно оплодотворено сознанием. </a:t>
            </a:r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характеристики постиндустриального общества обязательно должны включать нравственный аспект инновационного фактора – моральное состояние человека, который рождает это знание для удовлетворения и возвышения своих потребностей.</a:t>
            </a:r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Духовно-нравственная составляющая инновационного развития – не только процесс сознательного изменения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потребностей, но и определяющий фактор направления экономического роста на основе обновления знания. 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071570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7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Основные направления решения экологических проблем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142844" y="1500173"/>
            <a:ext cx="8786874" cy="4643471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Краткая характеристика роста антропогенной нагрузки </a:t>
            </a:r>
          </a:p>
          <a:p>
            <a:pPr marL="90488" indent="655638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 последние 100 лет технологического развития потребление ресурсов в мире возросло на два порядка. Произошло это как за счет роста индивидуального потребления, так и быстрого прироста населения. В настоящее время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на каждого человека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добывают приблизительно 20 т сырья, которое с помощью энергетической мощности в   2,5∙10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Вт и 800 т воды перерабатывается в готовые продукты (идущие на прямое употребление)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массой 2 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90488" indent="655638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Примерно 9/10 первоначально добытого сырья в процессе технологической переработки уходит в отходы. Из 2 т конечного продукта выбрасывается 1 тонна, а оставшуюся часть называют отложенным отходом – это продукты длительного использования, которые тоже в конечном итоге пойдут в отходы.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5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214282" y="328613"/>
            <a:ext cx="8715436" cy="5600717"/>
          </a:xfrm>
        </p:spPr>
        <p:txBody>
          <a:bodyPr rtlCol="0">
            <a:normAutofit fontScale="92500" lnSpcReduction="10000"/>
          </a:bodyPr>
          <a:lstStyle/>
          <a:p>
            <a:pPr marL="90488" indent="360363" algn="just" eaLnBrk="1" fontAlgn="auto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Организацией Объединенных Наций (ООН) предлагаются следующие основные пути решения надвигающихся экологических проблем в XXI в.:</a:t>
            </a:r>
          </a:p>
          <a:p>
            <a:pPr marL="90488" indent="360363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Усилить роль просвещения и воспитания в понимании экологических проблем.</a:t>
            </a:r>
          </a:p>
          <a:p>
            <a:pPr marL="90488" indent="360363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Установить паритет решения экономических и экологических проблем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Определяющий инструмент достижения данной цели – новая система национальных счетов, отражающая реальные экологические затраты и выгоды, смысл которой выражает «зеленый» финансовый учет.</a:t>
            </a:r>
          </a:p>
          <a:p>
            <a:pPr marL="90488" indent="360363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Обеспечить соблюдение экологических нормативов.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данном аспекте целесообразно использовать систему «зеленого» налогообложения, построенную по принципу материальной ответственности источника отходов и загрязнения.</a:t>
            </a:r>
          </a:p>
          <a:p>
            <a:pPr marL="90488" indent="360363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Экологоориентированные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стимулы способствуют возникновению совершенно новых отраслей экономики. 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 smtClean="0"/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2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428603"/>
            <a:ext cx="8572560" cy="5643603"/>
          </a:xfrm>
        </p:spPr>
        <p:txBody>
          <a:bodyPr rtlCol="0">
            <a:normAutofit fontScale="92500" lnSpcReduction="20000"/>
          </a:bodyPr>
          <a:lstStyle/>
          <a:p>
            <a:pPr marL="90488" indent="360363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Разработать экологическую политику на основе научной информации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В этом направлении выделяется актуальность проведения всеобъемлющей глобальной оценки основных мировых экосистем.</a:t>
            </a:r>
          </a:p>
          <a:p>
            <a:pPr marL="90488" indent="360363" algn="just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Основой реализации конструктивных решений экологических проблем, по мнению ООН, может стать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новая этика рационального природопользования и управления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утверждающая через правовые нормы и экономические стимулы (механизмы) силу духовных ценностей человеческой природы и их определяющую роль в формировании национального богатства.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5" y="357166"/>
            <a:ext cx="8286809" cy="6143668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Гидросфера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водная оболочка Земли, включающая: моря и океаны (Мировой океан) воды суши, водяной пар атмосферы, подземные воды и льды. Период возобновления вод Мирового океана – 3 тысяч лет, озер – 300 дней, рек – 12 дней, водяной пар – 9 дней.</a:t>
            </a:r>
          </a:p>
          <a:p>
            <a:pPr algn="just" eaLnBrk="1" hangingPunct="1">
              <a:defRPr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Атмосфера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 (от греч.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atmos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-пар) –газообразная внешняя оболочка Земли. Верхняя граница атмосферы – 2000 км. Атмосфера имеет слоистое строение.   4/5  всей массы атмосферы сосредоточено в наиболее плотном слое – тропосфере (16-18 км над экватором и 8-10 км над полюсами). Воздух в тропосфере состоит в основном из азота (78%) и кислорода (21%).</a:t>
            </a:r>
          </a:p>
          <a:p>
            <a:pPr marL="363538" indent="0" algn="just" eaLnBrk="1" hangingPunct="1">
              <a:buFont typeface="Wingdings" pitchFamily="2" charset="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Выше тропосферы, в зависимости от температуры, давления и плотности воздуха, расположены: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стратосфера, мезосфера, термосфера, экзосфера.</a:t>
            </a:r>
          </a:p>
          <a:p>
            <a:pPr algn="just" eaLnBrk="1" hangingPunct="1">
              <a:defRPr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Литосфера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 от греч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lithos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– камень)– твердая оболочка Земли – земная кора. Нижняя граница литосферы – мантия, которая соприкасается с ядром Земли. Мощность земной коры – 3070 км                                                                   под     континентами   и 5-20 км под океанами.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177800" y="209550"/>
            <a:ext cx="8751918" cy="5845175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Угроза антропологической катастрофы</a:t>
            </a:r>
          </a:p>
          <a:p>
            <a:pPr indent="12700" algn="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i="1" dirty="0" smtClean="0"/>
          </a:p>
          <a:p>
            <a:pPr indent="12700" algn="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i="1" dirty="0" smtClean="0"/>
              <a:t>«Самая страшная из возможных катастроф – это катастрофа антропологическая – разрушение в человеке человеческого».</a:t>
            </a:r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360363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Угроза антропологической катастрофы имеет свои корни и порождена выбором человечеством ценностных ориентиров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потребительского вектора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развития. Нельзя отрицать объективность данного естественно-исторического процесса, но нельзя не осознавать острую необходимость изменения тренда человеческого развития в сторону императива этических ценностей.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500188"/>
            <a:ext cx="8208963" cy="1752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УСТОЙЧИВОЕ</a:t>
            </a:r>
            <a:br>
              <a:rPr lang="ru-RU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РАЗВИТИЕ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188913"/>
            <a:ext cx="2520950" cy="792162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/>
              <a:t>ЛЕКЦИЯ 2.4</a:t>
            </a:r>
          </a:p>
        </p:txBody>
      </p:sp>
    </p:spTree>
    <p:extLst>
      <p:ext uri="{BB962C8B-B14F-4D97-AF65-F5344CB8AC3E}">
        <p14:creationId xmlns:p14="http://schemas.microsoft.com/office/powerpoint/2010/main" val="3481715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smtClean="0"/>
              <a:t>ПЛАН ЛЕКЦИИ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600200"/>
            <a:ext cx="7958137" cy="4530725"/>
          </a:xfrm>
        </p:spPr>
        <p:txBody>
          <a:bodyPr/>
          <a:lstStyle/>
          <a:p>
            <a:pPr marL="228600" indent="34925">
              <a:buFont typeface="Wingdings" pitchFamily="2" charset="2"/>
              <a:buNone/>
            </a:pPr>
            <a:r>
              <a:rPr lang="en-US" sz="4000" b="1" dirty="0" smtClean="0"/>
              <a:t>1</a:t>
            </a:r>
            <a:r>
              <a:rPr lang="be-BY" sz="4000" b="1" dirty="0" smtClean="0"/>
              <a:t>.</a:t>
            </a:r>
            <a:r>
              <a:rPr lang="en-US" sz="4000" b="1" dirty="0" smtClean="0"/>
              <a:t> </a:t>
            </a:r>
            <a:r>
              <a:rPr lang="ru-RU" sz="4000" b="1" dirty="0" smtClean="0"/>
              <a:t>Проблемы перехода к устойчивому развитию.</a:t>
            </a:r>
          </a:p>
          <a:p>
            <a:pPr marL="228600" indent="34925">
              <a:buFont typeface="Wingdings" pitchFamily="2" charset="2"/>
              <a:buNone/>
            </a:pPr>
            <a:r>
              <a:rPr lang="en-US" sz="4000" b="1" dirty="0" smtClean="0"/>
              <a:t>2</a:t>
            </a:r>
            <a:r>
              <a:rPr lang="be-BY" sz="4000" b="1" dirty="0" smtClean="0"/>
              <a:t>.</a:t>
            </a:r>
            <a:r>
              <a:rPr lang="en-US" sz="4000" b="1" dirty="0" smtClean="0"/>
              <a:t> </a:t>
            </a:r>
            <a:r>
              <a:rPr lang="ru-RU" sz="4000" b="1" dirty="0" smtClean="0"/>
              <a:t>Глобальная стратегия устойчивого развития.</a:t>
            </a:r>
          </a:p>
          <a:p>
            <a:pPr marL="228600" indent="34925">
              <a:buFont typeface="Wingdings" pitchFamily="2" charset="2"/>
              <a:buNone/>
            </a:pPr>
            <a:r>
              <a:rPr lang="en-US" sz="4000" b="1" dirty="0" smtClean="0"/>
              <a:t>3. </a:t>
            </a:r>
            <a:r>
              <a:rPr lang="ru-RU" sz="4000" b="1" dirty="0" smtClean="0"/>
              <a:t>Национальная стратегия устойчивого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2254468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316913" cy="12065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/>
              <a:t>1. Проблемы перехода к устойчивому развитию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628775"/>
            <a:ext cx="7958138" cy="47291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3200" dirty="0" smtClean="0"/>
              <a:t>	</a:t>
            </a:r>
            <a:r>
              <a:rPr lang="ru-RU" sz="3200" b="1" dirty="0" smtClean="0"/>
              <a:t>МОДЕЛИ МИРОВОГО РАЗВИТИЯ</a:t>
            </a:r>
            <a:endParaRPr lang="ru-RU" sz="3200" dirty="0" smtClean="0"/>
          </a:p>
          <a:p>
            <a:pPr marL="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dirty="0" smtClean="0"/>
              <a:t>В рамках Римского клуба (созданного в  1968г.) разработаны модели глобального развития, учитывающие основные факторы мирового развития – демографический, индустриальный, рост загрязнения окружающей среды (экологический), голод (социальный).</a:t>
            </a:r>
          </a:p>
        </p:txBody>
      </p:sp>
    </p:spTree>
    <p:extLst>
      <p:ext uri="{BB962C8B-B14F-4D97-AF65-F5344CB8AC3E}">
        <p14:creationId xmlns:p14="http://schemas.microsoft.com/office/powerpoint/2010/main" val="4078982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85750"/>
            <a:ext cx="8641655" cy="638333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ru-RU" sz="3200" b="1" dirty="0" smtClean="0">
                <a:latin typeface="Times New Roman" pitchFamily="18" charset="0"/>
              </a:rPr>
              <a:t>В зависимости от главного результата моделирования, следует различать модели: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</a:rPr>
              <a:t>– </a:t>
            </a:r>
            <a:r>
              <a:rPr lang="ru-RU" sz="3200" b="1" i="1" dirty="0" smtClean="0">
                <a:latin typeface="Times New Roman" pitchFamily="18" charset="0"/>
              </a:rPr>
              <a:t>«нулевого роста» </a:t>
            </a:r>
            <a:r>
              <a:rPr lang="ru-RU" sz="3200" dirty="0" smtClean="0">
                <a:latin typeface="Times New Roman" pitchFamily="18" charset="0"/>
              </a:rPr>
              <a:t>(Дж. </a:t>
            </a:r>
            <a:r>
              <a:rPr lang="ru-RU" sz="3200" dirty="0" err="1" smtClean="0">
                <a:latin typeface="Times New Roman" pitchFamily="18" charset="0"/>
              </a:rPr>
              <a:t>Форрестер</a:t>
            </a:r>
            <a:r>
              <a:rPr lang="ru-RU" sz="3200" dirty="0" smtClean="0">
                <a:latin typeface="Times New Roman" pitchFamily="18" charset="0"/>
              </a:rPr>
              <a:t>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</a:rPr>
              <a:t>– </a:t>
            </a:r>
            <a:r>
              <a:rPr lang="ru-RU" sz="3200" b="1" i="1" dirty="0" smtClean="0">
                <a:latin typeface="Times New Roman" pitchFamily="18" charset="0"/>
              </a:rPr>
              <a:t>«глобального равновесия» </a:t>
            </a:r>
            <a:r>
              <a:rPr lang="ru-RU" sz="3200" dirty="0" smtClean="0">
                <a:latin typeface="Times New Roman" pitchFamily="18" charset="0"/>
              </a:rPr>
              <a:t>(Д. </a:t>
            </a:r>
            <a:r>
              <a:rPr lang="ru-RU" sz="3200" dirty="0" err="1" smtClean="0">
                <a:latin typeface="Times New Roman" pitchFamily="18" charset="0"/>
              </a:rPr>
              <a:t>Медоуз</a:t>
            </a:r>
            <a:r>
              <a:rPr lang="ru-RU" sz="3200" dirty="0" smtClean="0">
                <a:latin typeface="Times New Roman" pitchFamily="18" charset="0"/>
              </a:rPr>
              <a:t>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</a:rPr>
              <a:t>– </a:t>
            </a:r>
            <a:r>
              <a:rPr lang="ru-RU" sz="3200" b="1" i="1" dirty="0" smtClean="0">
                <a:latin typeface="Times New Roman" pitchFamily="18" charset="0"/>
              </a:rPr>
              <a:t>«органического роста» </a:t>
            </a:r>
            <a:r>
              <a:rPr lang="ru-RU" sz="3200" dirty="0" smtClean="0">
                <a:latin typeface="Times New Roman" pitchFamily="18" charset="0"/>
              </a:rPr>
              <a:t>(М. </a:t>
            </a:r>
            <a:r>
              <a:rPr lang="ru-RU" sz="3200" dirty="0" err="1" smtClean="0">
                <a:latin typeface="Times New Roman" pitchFamily="18" charset="0"/>
              </a:rPr>
              <a:t>Месарович</a:t>
            </a:r>
            <a:r>
              <a:rPr lang="ru-RU" sz="3200" dirty="0" smtClean="0">
                <a:latin typeface="Times New Roman" pitchFamily="18" charset="0"/>
              </a:rPr>
              <a:t>, США, Э. Пестель, ФРГ)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</a:rPr>
              <a:t>–«</a:t>
            </a:r>
            <a:r>
              <a:rPr lang="ru-RU" sz="3200" b="1" i="1" dirty="0" smtClean="0">
                <a:latin typeface="Times New Roman" pitchFamily="18" charset="0"/>
              </a:rPr>
              <a:t>справедливого социального порядка», «гуманистического социализма</a:t>
            </a:r>
            <a:r>
              <a:rPr lang="ru-RU" sz="3200" b="1" i="1" dirty="0" smtClean="0">
                <a:latin typeface="Times New Roman" pitchFamily="18" charset="0"/>
              </a:rPr>
              <a:t>» (</a:t>
            </a:r>
            <a:r>
              <a:rPr lang="ru-RU" sz="3200" b="1" i="1" dirty="0" err="1" smtClean="0">
                <a:latin typeface="Times New Roman" pitchFamily="18" charset="0"/>
              </a:rPr>
              <a:t>Тинберген</a:t>
            </a:r>
            <a:r>
              <a:rPr lang="ru-RU" sz="3200" b="1" i="1" dirty="0" smtClean="0">
                <a:latin typeface="Times New Roman" pitchFamily="18" charset="0"/>
              </a:rPr>
              <a:t> и др.)</a:t>
            </a:r>
            <a:endParaRPr lang="ru-RU" sz="3200" b="1" i="1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</a:rPr>
              <a:t>Модели глобального развития неопровержимо доказывают: единственно правильный путь сохранения земной цивилизации – это </a:t>
            </a:r>
            <a:r>
              <a:rPr lang="ru-RU" sz="3200" b="1" i="1" dirty="0" err="1" smtClean="0">
                <a:latin typeface="Times New Roman" pitchFamily="18" charset="0"/>
              </a:rPr>
              <a:t>гуманизация</a:t>
            </a:r>
            <a:r>
              <a:rPr lang="ru-RU" sz="3200" b="1" i="1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общечеловеческих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2787326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5888"/>
            <a:ext cx="8352928" cy="6661150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b="1" dirty="0" smtClean="0"/>
              <a:t>	</a:t>
            </a:r>
            <a:r>
              <a:rPr lang="ru-RU" sz="2800" b="1" dirty="0" smtClean="0"/>
              <a:t>	Политические проблемы перехода к устойчивому развитию</a:t>
            </a:r>
          </a:p>
          <a:p>
            <a:pPr algn="just">
              <a:buFont typeface="Wingdings" pitchFamily="2" charset="2"/>
              <a:buNone/>
            </a:pPr>
            <a:r>
              <a:rPr lang="ru-RU" sz="2600" dirty="0" smtClean="0"/>
              <a:t>Под влиянием идей глобального моделирования и сложной экологической действительности в начале 80-х гг. </a:t>
            </a:r>
            <a:r>
              <a:rPr lang="en-US" sz="2600" dirty="0" smtClean="0"/>
              <a:t>XX</a:t>
            </a:r>
            <a:r>
              <a:rPr lang="ru-RU" sz="2600" dirty="0" smtClean="0"/>
              <a:t> в. на политической арене Западных стран появилось новое течение – «Зеленые», начало которому положили западногерманские </a:t>
            </a:r>
            <a:r>
              <a:rPr lang="ru-RU" sz="2600" dirty="0" err="1" smtClean="0"/>
              <a:t>экологисты</a:t>
            </a:r>
            <a:r>
              <a:rPr lang="ru-RU" sz="2600" dirty="0" smtClean="0"/>
              <a:t>. В странах Европы и других странах движение сформировалось в политические партии. </a:t>
            </a:r>
          </a:p>
          <a:p>
            <a:pPr algn="just">
              <a:buFont typeface="Wingdings" pitchFamily="2" charset="2"/>
              <a:buNone/>
            </a:pPr>
            <a:r>
              <a:rPr lang="ru-RU" sz="2600" dirty="0" smtClean="0"/>
              <a:t>Решение экологических проблем «зеленые» видят в изменении содержания экономического роста и изменении модели развития общества – формирование </a:t>
            </a:r>
            <a:r>
              <a:rPr lang="ru-RU" sz="2600" dirty="0" err="1" smtClean="0"/>
              <a:t>экосоциализма</a:t>
            </a:r>
            <a:r>
              <a:rPr lang="ru-RU" sz="2600" dirty="0" smtClean="0"/>
              <a:t> и экологической экономики, обусловленной новыми ценностями и </a:t>
            </a:r>
            <a:r>
              <a:rPr lang="ru-RU" sz="2600" dirty="0" err="1" smtClean="0"/>
              <a:t>гуманизацией</a:t>
            </a:r>
            <a:r>
              <a:rPr lang="ru-RU" sz="2600" dirty="0" smtClean="0"/>
              <a:t> экономических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73961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39713"/>
            <a:ext cx="8352928" cy="6284912"/>
          </a:xfrm>
        </p:spPr>
        <p:txBody>
          <a:bodyPr>
            <a:normAutofit fontScale="925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dirty="0" smtClean="0"/>
              <a:t>Новые ориентиры и ценности</a:t>
            </a:r>
          </a:p>
          <a:p>
            <a:pPr algn="just">
              <a:buFont typeface="Wingdings" pitchFamily="2" charset="2"/>
              <a:buNone/>
            </a:pPr>
            <a:r>
              <a:rPr lang="ru-RU" sz="2500" dirty="0" smtClean="0"/>
              <a:t>Впервые ориентация на новые ценности в глобальном масштабе озвучена на Всемирной конференции по окружающей среде (Стокгольм, 1972 г.), на которой было сформулировано понятие </a:t>
            </a:r>
            <a:r>
              <a:rPr lang="ru-RU" sz="2500" b="1" dirty="0" smtClean="0"/>
              <a:t>«</a:t>
            </a:r>
            <a:r>
              <a:rPr lang="ru-RU" sz="2500" b="1" dirty="0" err="1" smtClean="0"/>
              <a:t>экоразвитие</a:t>
            </a:r>
            <a:r>
              <a:rPr lang="ru-RU" sz="2500" b="1" dirty="0" smtClean="0"/>
              <a:t>» </a:t>
            </a:r>
            <a:r>
              <a:rPr lang="ru-RU" sz="2500" dirty="0" smtClean="0"/>
              <a:t>как экологически ориентированное социально-экономическое развитие, для которого характерен не только рост материального благосостояния людей, но и сохранение качества окружающей среды, исключение деградации природных систем. Социально-экономическая модель, по которой развивались страны мира, была признана неприемлемой, ставящей </a:t>
            </a:r>
            <a:r>
              <a:rPr lang="ru-RU" sz="2500" dirty="0" smtClean="0"/>
              <a:t>под </a:t>
            </a:r>
            <a:r>
              <a:rPr lang="ru-RU" sz="2500" dirty="0" smtClean="0"/>
              <a:t>угрозу само существование жизни на Земле.</a:t>
            </a:r>
          </a:p>
          <a:p>
            <a:pPr algn="just">
              <a:buFont typeface="Wingdings" pitchFamily="2" charset="2"/>
              <a:buNone/>
            </a:pPr>
            <a:r>
              <a:rPr lang="ru-RU" sz="2500" dirty="0" err="1" smtClean="0"/>
              <a:t>Экоразвитие</a:t>
            </a:r>
            <a:r>
              <a:rPr lang="ru-RU" sz="2500" dirty="0" smtClean="0"/>
              <a:t> и гуманизм – основные ценности формирования нового общества.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060701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39713"/>
            <a:ext cx="8208912" cy="642937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i="1" dirty="0" smtClean="0"/>
              <a:t>Идея </a:t>
            </a:r>
            <a:r>
              <a:rPr lang="ru-RU" sz="3200" b="1" i="1" dirty="0" err="1" smtClean="0"/>
              <a:t>экоразвития</a:t>
            </a:r>
            <a:endParaRPr lang="ru-RU" sz="3200" b="1" i="1" dirty="0" smtClean="0"/>
          </a:p>
          <a:p>
            <a:pPr algn="just">
              <a:buFont typeface="Wingdings" pitchFamily="2" charset="2"/>
              <a:buNone/>
            </a:pPr>
            <a:r>
              <a:rPr lang="ru-RU" sz="2800" dirty="0" smtClean="0"/>
              <a:t>Идея </a:t>
            </a:r>
            <a:r>
              <a:rPr lang="ru-RU" sz="2800" dirty="0" err="1" smtClean="0"/>
              <a:t>экоразвития</a:t>
            </a:r>
            <a:r>
              <a:rPr lang="ru-RU" sz="2800" dirty="0" smtClean="0"/>
              <a:t> направлена на коренное изменение потребительского вектора развития и глубокие преобразования в экономике межгосударственных отношений, выстроенные с учетом изменения направлений экономического роста и ограничений природных ресурсов. </a:t>
            </a:r>
          </a:p>
          <a:p>
            <a:pPr algn="just">
              <a:buFont typeface="Wingdings" pitchFamily="2" charset="2"/>
              <a:buNone/>
            </a:pPr>
            <a:r>
              <a:rPr lang="ru-RU" sz="2800" dirty="0" smtClean="0"/>
              <a:t>В гуманистическом контексте, наряду с понятием «</a:t>
            </a:r>
            <a:r>
              <a:rPr lang="ru-RU" sz="2800" dirty="0" err="1" smtClean="0"/>
              <a:t>экоразвитие</a:t>
            </a:r>
            <a:r>
              <a:rPr lang="ru-RU" sz="2800" dirty="0" smtClean="0"/>
              <a:t>», все чаще стали звучать термины «этика развития» и «человеческое развитие», объединяемые возросшим интересом общества к духовному миру человека и его мотивационной среде.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808348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700" b="1" dirty="0" smtClean="0"/>
              <a:t>2</a:t>
            </a:r>
            <a:r>
              <a:rPr lang="be-BY" sz="4700" b="1" dirty="0" smtClean="0"/>
              <a:t>.</a:t>
            </a:r>
            <a:r>
              <a:rPr lang="en-US" sz="4700" b="1" dirty="0" smtClean="0"/>
              <a:t> </a:t>
            </a:r>
            <a:r>
              <a:rPr lang="ru-RU" sz="4700" b="1" dirty="0" smtClean="0"/>
              <a:t>Глобальная стратегия устойчивого развития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7888287" cy="4657725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/>
              <a:t>Рождение идеи устойчивого развития</a:t>
            </a:r>
            <a:r>
              <a:rPr lang="ru-RU" sz="2800" dirty="0" smtClean="0"/>
              <a:t>	</a:t>
            </a:r>
          </a:p>
          <a:p>
            <a:pPr algn="just">
              <a:buFont typeface="Wingdings" pitchFamily="2" charset="2"/>
              <a:buNone/>
            </a:pPr>
            <a:r>
              <a:rPr lang="ru-RU" sz="3200" dirty="0" smtClean="0"/>
              <a:t>	Впервые проблема перехода к устойчивому развитию была определена в докладе Международной комиссии по окружающей среде и развитию (МКОСР). Эту комиссию по рекомендации ООН возглавила </a:t>
            </a:r>
            <a:r>
              <a:rPr lang="ru-RU" sz="3200" dirty="0" err="1" smtClean="0"/>
              <a:t>Гро</a:t>
            </a:r>
            <a:r>
              <a:rPr lang="ru-RU" sz="3200" dirty="0" smtClean="0"/>
              <a:t> Харлем </a:t>
            </a:r>
            <a:r>
              <a:rPr lang="ru-RU" sz="3200" dirty="0" err="1" smtClean="0"/>
              <a:t>Брундтланд</a:t>
            </a:r>
            <a:r>
              <a:rPr lang="ru-RU" sz="3200" dirty="0" smtClean="0"/>
              <a:t>, в то время (1983–1987 гг.) занимавшая пост Премьер-министра Норвегии.</a:t>
            </a:r>
          </a:p>
        </p:txBody>
      </p:sp>
    </p:spTree>
    <p:extLst>
      <p:ext uri="{BB962C8B-B14F-4D97-AF65-F5344CB8AC3E}">
        <p14:creationId xmlns:p14="http://schemas.microsoft.com/office/powerpoint/2010/main" val="1290542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88925"/>
            <a:ext cx="8208912" cy="6643688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smtClean="0"/>
              <a:t>Устойчивое развитие как понятие</a:t>
            </a:r>
          </a:p>
          <a:p>
            <a:pPr algn="just">
              <a:buFont typeface="Wingdings" pitchFamily="2" charset="2"/>
              <a:buNone/>
            </a:pPr>
            <a:r>
              <a:rPr lang="ru-RU" sz="2400" smtClean="0"/>
              <a:t>Благодаря докладу «Наше общее будущее», в международный обиход вошло понятие «</a:t>
            </a:r>
            <a:r>
              <a:rPr lang="en-US" sz="2400" smtClean="0"/>
              <a:t>sustainable development</a:t>
            </a:r>
            <a:r>
              <a:rPr lang="ru-RU" sz="2400" smtClean="0"/>
              <a:t>», переводимое на русский язык как «устойчивое развитие», которое в своей первоначальной трактовке близко понятию «экоразвитие», а так же понятию «поддерживающее развитие». Некоторые ученые считают более точным перевод «</a:t>
            </a:r>
            <a:r>
              <a:rPr lang="en-US" sz="2400" smtClean="0"/>
              <a:t>sustainable development</a:t>
            </a:r>
            <a:r>
              <a:rPr lang="ru-RU" sz="2400" smtClean="0"/>
              <a:t>» как «допустимое развитие».</a:t>
            </a:r>
          </a:p>
          <a:p>
            <a:pPr algn="just">
              <a:buFont typeface="Wingdings" pitchFamily="2" charset="2"/>
              <a:buNone/>
            </a:pPr>
            <a:r>
              <a:rPr lang="ru-RU" sz="2400" smtClean="0"/>
              <a:t>К 1990 г. существовало около 60 определений устойчивого развития, однако многие сходятся на том, что определение, данное комиссией Брундтланд, является наиболее удачным. Его суть состоит в предоставлении равных возможностей нынешнему и будущим поколениям в удовлетворении своих потребностей.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1379837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936625"/>
          </a:xfrm>
        </p:spPr>
        <p:txBody>
          <a:bodyPr/>
          <a:lstStyle/>
          <a:p>
            <a:pPr algn="ctr" eaLnBrk="1" hangingPunct="1"/>
            <a:r>
              <a:rPr lang="ru-RU" sz="4800" b="1" smtClean="0"/>
              <a:t>2. Учение о биосфере</a:t>
            </a:r>
            <a:endParaRPr lang="ru-RU" sz="4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00174"/>
            <a:ext cx="8424862" cy="4665676"/>
          </a:xfrm>
        </p:spPr>
        <p:txBody>
          <a:bodyPr/>
          <a:lstStyle/>
          <a:p>
            <a:pPr marL="88900" indent="441325" algn="just" eaLnBrk="1" hangingPunct="1">
              <a:spcBef>
                <a:spcPct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«биосфера»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появилось в науке 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веке, однако как специальный термин, связанный с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особой оболочкой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Земли, – вначале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века.</a:t>
            </a:r>
          </a:p>
          <a:p>
            <a:pPr marL="88900" indent="441325" algn="just" eaLnBrk="1" hangingPunct="1">
              <a:spcBef>
                <a:spcPct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Особую оболочку Земли называют также: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биота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биос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«живое вещество», «биом».</a:t>
            </a:r>
          </a:p>
          <a:p>
            <a:pPr marL="88900" indent="441325" algn="just" eaLnBrk="1" hangingPunct="1">
              <a:spcBef>
                <a:spcPct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состав биосферы входят: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гидросфера, нижняя часть атмосферы и нижняя часть литосферы.</a:t>
            </a:r>
          </a:p>
          <a:p>
            <a:pPr marL="88900" indent="441325" algn="just" eaLnBrk="1" hangingPunct="1">
              <a:spcBef>
                <a:spcPct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Впервые целостная концепция биосферы разработана геохимиком В.И.Вернадским (классическая работа «Биосфера», 1926 г.).</a:t>
            </a:r>
          </a:p>
          <a:p>
            <a:pPr marL="0" algn="just" eaLnBrk="1" hangingPunct="1">
              <a:spcBef>
                <a:spcPct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60648"/>
            <a:ext cx="8243888" cy="6421437"/>
          </a:xfrm>
        </p:spPr>
        <p:txBody>
          <a:bodyPr>
            <a:normAutofit fontScale="92500"/>
          </a:bodyPr>
          <a:lstStyle/>
          <a:p>
            <a:pPr algn="ctr">
              <a:spcAft>
                <a:spcPts val="1200"/>
              </a:spcAft>
              <a:buFont typeface="Wingdings" pitchFamily="2" charset="2"/>
              <a:buNone/>
            </a:pPr>
            <a:r>
              <a:rPr lang="ru-RU" sz="3200" b="1" dirty="0" smtClean="0"/>
              <a:t>Квинтэссенция устойчивого развития</a:t>
            </a:r>
          </a:p>
          <a:p>
            <a:pPr algn="just">
              <a:buFont typeface="Wingdings" pitchFamily="2" charset="2"/>
              <a:buNone/>
            </a:pPr>
            <a:r>
              <a:rPr lang="ru-RU" sz="2600" b="1" i="1" dirty="0" smtClean="0"/>
              <a:t>Устойчивое развитие</a:t>
            </a:r>
            <a:r>
              <a:rPr lang="ru-RU" sz="2600" dirty="0" smtClean="0"/>
              <a:t> – это такое развитие, которое удовлетворяет потребности настоящего времени, но не ставит под угрозу возможность будущих поколений удовлетворять свои потребности. Оно включает два ключевых понятия:</a:t>
            </a:r>
          </a:p>
          <a:p>
            <a:pPr algn="just">
              <a:buFont typeface="Wingdings" pitchFamily="2" charset="2"/>
              <a:buNone/>
            </a:pPr>
            <a:r>
              <a:rPr lang="ru-RU" sz="2600" dirty="0" smtClean="0"/>
              <a:t>– понятие потребностей и, в частности, потребностей беднейших слоев населения, которым должно уделяться приоритетное внимание;</a:t>
            </a:r>
          </a:p>
          <a:p>
            <a:pPr algn="just">
              <a:buFont typeface="Wingdings" pitchFamily="2" charset="2"/>
              <a:buNone/>
            </a:pPr>
            <a:r>
              <a:rPr lang="ru-RU" sz="2600" dirty="0" smtClean="0"/>
              <a:t>– понятие ограничений, обусловленных состоянием технологии и организацией общества, накладываемых на способность окружающей среды удовлетворять нынешние и будущие потребности, соизмеренное с хозяйственной емкостью экосистем.</a:t>
            </a:r>
          </a:p>
        </p:txBody>
      </p:sp>
    </p:spTree>
    <p:extLst>
      <p:ext uri="{BB962C8B-B14F-4D97-AF65-F5344CB8AC3E}">
        <p14:creationId xmlns:p14="http://schemas.microsoft.com/office/powerpoint/2010/main" val="1262780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88640"/>
            <a:ext cx="8388350" cy="65547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b="1" dirty="0" smtClean="0"/>
              <a:t>Основная идея устойчивого развития</a:t>
            </a:r>
          </a:p>
          <a:p>
            <a:pPr algn="just">
              <a:buFont typeface="Wingdings" pitchFamily="2" charset="2"/>
              <a:buNone/>
            </a:pPr>
            <a:r>
              <a:rPr lang="ru-RU" sz="2500" dirty="0" smtClean="0"/>
              <a:t>Основная идея устойчивого развития – постоянный рост благосостояния людей в условиях качественной окружающей среды.</a:t>
            </a:r>
          </a:p>
          <a:p>
            <a:pPr algn="just">
              <a:buFont typeface="Wingdings" pitchFamily="2" charset="2"/>
              <a:buNone/>
            </a:pPr>
            <a:r>
              <a:rPr lang="ru-RU" sz="2500" dirty="0" smtClean="0"/>
              <a:t>Взвешенная система потребностей и потребления, физическая и нравственная их норма, соизмеренная с состоянием и качеством ресурсов, включая самого человека – ключевое положение концепции устойчивого развития. </a:t>
            </a:r>
          </a:p>
          <a:p>
            <a:pPr algn="just">
              <a:buFont typeface="Wingdings" pitchFamily="2" charset="2"/>
              <a:buNone/>
            </a:pPr>
            <a:r>
              <a:rPr lang="ru-RU" sz="2500" dirty="0" smtClean="0"/>
              <a:t>Устойчивое развитие – это инновационный процесс –процесс изменений, в котором масштабы эксплуатации природных ресурсов, направления инвестиций, ориентация научно-технического развития и институциональные изменения согласуются с нынешними и будущими потребностями. </a:t>
            </a:r>
          </a:p>
        </p:txBody>
      </p:sp>
    </p:spTree>
    <p:extLst>
      <p:ext uri="{BB962C8B-B14F-4D97-AF65-F5344CB8AC3E}">
        <p14:creationId xmlns:p14="http://schemas.microsoft.com/office/powerpoint/2010/main" val="3990566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idx="1"/>
          </p:nvPr>
        </p:nvSpPr>
        <p:spPr>
          <a:xfrm>
            <a:off x="755576" y="143687"/>
            <a:ext cx="8245475" cy="6681787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2800" b="1" dirty="0" smtClean="0"/>
              <a:t>Организационно-методологическая основа устойчивого развития</a:t>
            </a:r>
          </a:p>
          <a:p>
            <a:pPr fontAlgn="auto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2000" b="1" dirty="0" smtClean="0"/>
              <a:t>Организационная основа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/>
              <a:t>Проблемы устойчивого развития приобрели новое звучание в мире после состоявшейся в Рио-де-Жанейро в июне 1992 г. Конференции ООН по окружающей среде и развитию. В результате работы этой Конференции 179 государствами был принят исторический документ </a:t>
            </a:r>
            <a:r>
              <a:rPr lang="ru-RU" sz="2800" b="1" dirty="0" smtClean="0"/>
              <a:t>«Повестка дня на XXI век»</a:t>
            </a:r>
            <a:r>
              <a:rPr lang="ru-RU" sz="2800" dirty="0" smtClean="0"/>
              <a:t>, имеющий статус программы всемирного сотрудничества.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 smtClean="0"/>
              <a:t>Программа (ее концепция) направлена на гармоничное достижение двух целей: высокого качества окружающей среды и здоровой экономики для всех стран мира. </a:t>
            </a:r>
          </a:p>
        </p:txBody>
      </p:sp>
    </p:spTree>
    <p:extLst>
      <p:ext uri="{BB962C8B-B14F-4D97-AF65-F5344CB8AC3E}">
        <p14:creationId xmlns:p14="http://schemas.microsoft.com/office/powerpoint/2010/main" val="3591844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idx="1"/>
          </p:nvPr>
        </p:nvSpPr>
        <p:spPr>
          <a:xfrm>
            <a:off x="611560" y="188640"/>
            <a:ext cx="8388350" cy="6480175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Font typeface="Wingdings" pitchFamily="2" charset="2"/>
              <a:buNone/>
            </a:pPr>
            <a:r>
              <a:rPr lang="ru-RU" sz="2000" b="1" dirty="0" smtClean="0"/>
              <a:t>Методологическая основа</a:t>
            </a:r>
          </a:p>
          <a:p>
            <a:pPr algn="just">
              <a:buFont typeface="Wingdings" pitchFamily="2" charset="2"/>
              <a:buNone/>
            </a:pPr>
            <a:r>
              <a:rPr lang="ru-RU" sz="3200" dirty="0" smtClean="0"/>
              <a:t>Глобальная стратегия устойчивого развития базируется на двух методологических признаках: антропоцентрическом и биосферно-центрическом. Первый признак выражает возможность выживания человечества и способность его дальнейшего постоянно поддерживаемого развития. Второй (</a:t>
            </a:r>
            <a:r>
              <a:rPr lang="ru-RU" sz="3200" dirty="0" err="1" smtClean="0"/>
              <a:t>биосферноцентрический</a:t>
            </a:r>
            <a:r>
              <a:rPr lang="ru-RU" sz="3200" dirty="0" smtClean="0"/>
              <a:t>) признак означает сохранение биосферы как естественной основы жизни на земле и ее естественной эволюции.</a:t>
            </a:r>
          </a:p>
        </p:txBody>
      </p:sp>
    </p:spTree>
    <p:extLst>
      <p:ext uri="{BB962C8B-B14F-4D97-AF65-F5344CB8AC3E}">
        <p14:creationId xmlns:p14="http://schemas.microsoft.com/office/powerpoint/2010/main" val="3841011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8388350" cy="11398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900" b="1" dirty="0" smtClean="0">
                <a:latin typeface="Times New Roman" pitchFamily="18" charset="0"/>
              </a:rPr>
              <a:t>3. </a:t>
            </a:r>
            <a:r>
              <a:rPr lang="ru-RU" sz="3900" b="1" dirty="0" smtClean="0">
                <a:latin typeface="Times New Roman" pitchFamily="18" charset="0"/>
              </a:rPr>
              <a:t>Национальная стратегия устойчивого развития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>
          <a:xfrm>
            <a:off x="0" y="1444625"/>
            <a:ext cx="8388350" cy="5153025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 smtClean="0"/>
              <a:t>Местные повестки на </a:t>
            </a:r>
            <a:r>
              <a:rPr lang="en-US" sz="2800" b="1" dirty="0" smtClean="0"/>
              <a:t>XXI</a:t>
            </a:r>
            <a:r>
              <a:rPr lang="be-BY" sz="2800" b="1" dirty="0" smtClean="0"/>
              <a:t> век</a:t>
            </a:r>
            <a:endParaRPr lang="ru-RU" sz="2800" dirty="0" smtClean="0"/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На Всемирном саммите по устойчивому развитию «Рио + 10» в Южно-Африканской Республике (Йоханнесбург, 2002 г.) было отмечено, что мировое сообщество продолжает двигаться по сценарию неустойчивого развития.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За прошедшее десятилетие (1992–2002 гг.) наибольшие успехи были достигнуты в области разработки и реализации местных стратегий устойчивого развития. Именно местные повестки на </a:t>
            </a:r>
            <a:r>
              <a:rPr lang="en-US" dirty="0" smtClean="0"/>
              <a:t>XXI</a:t>
            </a:r>
            <a:r>
              <a:rPr lang="ru-RU" dirty="0" smtClean="0"/>
              <a:t> в. могут стать эффективным механизмом реализации глобальной задачи перехода к эколого- и гуманно-ориентированному развитию человечества.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В Беларуси механизмом реализации «Повестки на </a:t>
            </a:r>
            <a:r>
              <a:rPr lang="en-US" dirty="0" smtClean="0"/>
              <a:t>XXI</a:t>
            </a:r>
            <a:r>
              <a:rPr lang="ru-RU" dirty="0" smtClean="0"/>
              <a:t> в.» выступает Национальная стратегия устойчивого развития (НСУР), которая играет роль программного (нормативного) документа в системе управления страной.</a:t>
            </a:r>
            <a:endParaRPr lang="be-BY" dirty="0" smtClean="0"/>
          </a:p>
        </p:txBody>
      </p:sp>
    </p:spTree>
    <p:extLst>
      <p:ext uri="{BB962C8B-B14F-4D97-AF65-F5344CB8AC3E}">
        <p14:creationId xmlns:p14="http://schemas.microsoft.com/office/powerpoint/2010/main" val="1914501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0" y="185738"/>
            <a:ext cx="8243888" cy="568960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smtClean="0"/>
              <a:t>НСУР – 2020</a:t>
            </a:r>
          </a:p>
          <a:p>
            <a:pPr algn="just">
              <a:buFont typeface="Wingdings" pitchFamily="2" charset="2"/>
              <a:buNone/>
            </a:pPr>
            <a:r>
              <a:rPr lang="ru-RU" sz="2800" smtClean="0"/>
              <a:t>Национальная стратегия устойчивого социально-экономического развития Республики Беларусь на период до 2020 г. (НСУР-2020) разработана в соответствии с Законом Республики Беларусь «О государственном прогнозировании и программах социально-экономического развития Республики Беларусь». Впервые НСУР Республики Беларусь (НСУР-97) была разработана и одобрена Правительством страны в 1997 г. Она основывалась на идейных принципах и методологических подходах «Повестки дня на XXI в.», определенных Конференцией ООН по окружающей среде и развитию (Рио-де-Жонейро, 1992 г.).</a:t>
            </a:r>
          </a:p>
        </p:txBody>
      </p:sp>
    </p:spTree>
    <p:extLst>
      <p:ext uri="{BB962C8B-B14F-4D97-AF65-F5344CB8AC3E}">
        <p14:creationId xmlns:p14="http://schemas.microsoft.com/office/powerpoint/2010/main" val="3714533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16632"/>
            <a:ext cx="8231188" cy="6538913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Идеология и структура Национальной стратегии устойчивого развития Республики Беларусь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/>
              <a:t>Идеологию разработки НСУР определяет гармонизация социально-экономического и экологического развития как равноценных взаимодополняющих составляющих в едином сбалансированном комплексе «человек – окружающая среда – экономика».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/>
              <a:t>Структура Национальной стратегии устойчивого развития Республики Беларусь включает: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/>
              <a:t>– модель устойчивого развития;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/>
              <a:t>– стратегические цели и задачи, этапы перехода к устойчивому развитию;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/>
              <a:t>– национальные ресурсы и социально-экономический потенциал устойчивого развития страны;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/>
              <a:t>– важнейшие направления и пути перехода страны к устойчивому развитию;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/>
              <a:t>– важнейшие средства и финансово-экономические механизмы обеспечения устойчивого развития;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/>
              <a:t>– социально-политические механизмы устойчивого развития;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/>
              <a:t>– создание системы мониторинга устойчивого развития.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257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16632"/>
            <a:ext cx="8388350" cy="6454775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1200"/>
              </a:spcAft>
              <a:buFont typeface="Wingdings" pitchFamily="2" charset="2"/>
              <a:buNone/>
            </a:pPr>
            <a:r>
              <a:rPr lang="ru-RU" sz="3400" b="1" dirty="0" smtClean="0"/>
              <a:t>Принципы устойчивого развития, используемые в НСУР</a:t>
            </a:r>
            <a:r>
              <a:rPr lang="ru-RU" sz="3400" dirty="0" smtClean="0"/>
              <a:t>	</a:t>
            </a:r>
          </a:p>
          <a:p>
            <a:pPr algn="just">
              <a:buFont typeface="Wingdings" pitchFamily="2" charset="2"/>
              <a:buNone/>
            </a:pPr>
            <a:r>
              <a:rPr lang="ru-RU" sz="2500" dirty="0" smtClean="0"/>
              <a:t>	</a:t>
            </a:r>
            <a:r>
              <a:rPr lang="ru-RU" sz="2500" b="1" i="1" dirty="0" smtClean="0"/>
              <a:t>Национальная стратегия строится на следующих принципах устойчивого развития:</a:t>
            </a:r>
          </a:p>
          <a:p>
            <a:pPr>
              <a:buFont typeface="Wingdings" pitchFamily="2" charset="2"/>
              <a:buNone/>
            </a:pPr>
            <a:r>
              <a:rPr lang="ru-RU" sz="2500" dirty="0" smtClean="0"/>
              <a:t>– человек – цель прогресса; уровень человеческого развития – мера зрелости общества, государства, его социально-экономической политики;</a:t>
            </a:r>
          </a:p>
          <a:p>
            <a:pPr>
              <a:buFont typeface="Wingdings" pitchFamily="2" charset="2"/>
              <a:buNone/>
            </a:pPr>
            <a:r>
              <a:rPr lang="ru-RU" sz="2500" dirty="0" smtClean="0"/>
              <a:t>– повышение уровня благосостояния нации, преодоление бедности, изменение структур потребления;</a:t>
            </a:r>
          </a:p>
          <a:p>
            <a:pPr>
              <a:buFont typeface="Wingdings" pitchFamily="2" charset="2"/>
              <a:buNone/>
            </a:pPr>
            <a:r>
              <a:rPr lang="ru-RU" sz="2500" dirty="0" smtClean="0"/>
              <a:t>– приоритетное развитие системы здравоохранения, образования, науки, культуры – важнейших сфер духовной жизни общества, фактор долгосрочного роста производительной и творческой активности народа;</a:t>
            </a:r>
          </a:p>
        </p:txBody>
      </p:sp>
    </p:spTree>
    <p:extLst>
      <p:ext uri="{BB962C8B-B14F-4D97-AF65-F5344CB8AC3E}">
        <p14:creationId xmlns:p14="http://schemas.microsoft.com/office/powerpoint/2010/main" val="2862299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60648"/>
            <a:ext cx="8388350" cy="6376987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None/>
            </a:pPr>
            <a:r>
              <a:rPr lang="ru-RU" sz="2600" dirty="0" smtClean="0"/>
              <a:t>– улучшение демографической ситуации, содействие устойчивому развитию поселений;</a:t>
            </a:r>
          </a:p>
          <a:p>
            <a:pPr algn="just">
              <a:buFont typeface="Wingdings" pitchFamily="2" charset="2"/>
              <a:buNone/>
            </a:pPr>
            <a:r>
              <a:rPr lang="ru-RU" sz="2600" dirty="0" smtClean="0"/>
              <a:t>–	переход на природоохранный, ресурсосберегающий, инновационный тип развития экономики;</a:t>
            </a:r>
          </a:p>
          <a:p>
            <a:pPr algn="just">
              <a:buFont typeface="Wingdings" pitchFamily="2" charset="2"/>
              <a:buNone/>
            </a:pPr>
            <a:r>
              <a:rPr lang="ru-RU" sz="2600" dirty="0" smtClean="0"/>
              <a:t>–	усиление взаимосвязи экономики и экологии, формирование эколого-ориентированной экономической системы, развитие ее в пределах хозяйственной емкости экосистем;</a:t>
            </a:r>
          </a:p>
          <a:p>
            <a:pPr algn="just">
              <a:buFont typeface="Wingdings" pitchFamily="2" charset="2"/>
              <a:buNone/>
            </a:pPr>
            <a:r>
              <a:rPr lang="ru-RU" sz="2600" dirty="0" smtClean="0"/>
              <a:t>–	рациональное природопользование, предполагающее экономное расходование </a:t>
            </a:r>
            <a:r>
              <a:rPr lang="ru-RU" sz="2600" dirty="0" err="1" smtClean="0"/>
              <a:t>возобновимых</a:t>
            </a:r>
            <a:r>
              <a:rPr lang="ru-RU" sz="2600" dirty="0" smtClean="0"/>
              <a:t> и максимально возможное уменьшение потребления </a:t>
            </a:r>
            <a:r>
              <a:rPr lang="ru-RU" sz="2600" dirty="0" err="1" smtClean="0"/>
              <a:t>невозобновимых</a:t>
            </a:r>
            <a:r>
              <a:rPr lang="ru-RU" sz="2600" dirty="0" smtClean="0"/>
              <a:t> ресурсов, расширение использования вторичных ресурсов, безопасную утилизацию отходов.</a:t>
            </a:r>
          </a:p>
        </p:txBody>
      </p:sp>
    </p:spTree>
    <p:extLst>
      <p:ext uri="{BB962C8B-B14F-4D97-AF65-F5344CB8AC3E}">
        <p14:creationId xmlns:p14="http://schemas.microsoft.com/office/powerpoint/2010/main" val="1965757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88640"/>
            <a:ext cx="8388350" cy="6530975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ru-RU" b="1" i="1" dirty="0" smtClean="0"/>
              <a:t>Стратегическая цель</a:t>
            </a:r>
          </a:p>
          <a:p>
            <a:pPr algn="just">
              <a:buFont typeface="Wingdings" pitchFamily="2" charset="2"/>
              <a:buNone/>
            </a:pPr>
            <a:r>
              <a:rPr lang="ru-RU" sz="2300" dirty="0" smtClean="0"/>
              <a:t>Стратегическая цель устойчивого развития Республики Беларусь – это динамичное повышение уровня благосостояния народа на основе обогащения его материальной и духовной культуры, интеллектуально-инновационного развития экономики и социальной сферы, сохранения окружающей среды для нынешних и будущих поколений.</a:t>
            </a:r>
          </a:p>
          <a:p>
            <a:pPr algn="just">
              <a:buFont typeface="Wingdings" pitchFamily="2" charset="2"/>
              <a:buNone/>
            </a:pPr>
            <a:r>
              <a:rPr lang="ru-RU" sz="2300" dirty="0" smtClean="0"/>
              <a:t>Основные источники устойчивого развития: человеческий, научно-производственный и инновационный потенциалы, природные ресурсы и выгодное географическое положение страны. </a:t>
            </a:r>
          </a:p>
          <a:p>
            <a:pPr algn="just">
              <a:buFont typeface="Wingdings" pitchFamily="2" charset="2"/>
              <a:buNone/>
            </a:pPr>
            <a:r>
              <a:rPr lang="ru-RU" sz="2300" dirty="0" smtClean="0"/>
              <a:t>Важнейшими задачами обеспечения устойчивого развития Беларуси является переход на инновационный путь развития, реализация общесистемных преобразований экономики и общества.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38687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797550"/>
          </a:xfrm>
        </p:spPr>
        <p:txBody>
          <a:bodyPr/>
          <a:lstStyle/>
          <a:p>
            <a:pPr marL="0" algn="just" eaLnBrk="1" hangingPunct="1">
              <a:spcBef>
                <a:spcPct val="0"/>
              </a:spcBef>
            </a:pP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Биосфера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– самая крупная (глобальная) экосистема Земли, область, в которой совокупная деятельность живых организмов проявляется как геохимический фактор планетарного масштаба.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Биосфера – это не простая совокупность биогеоценозов, а иерархия экосистем и геосистем. Ее основное содержание выражает системное взаимодействие живого и косного вещества планеты.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«Конструкцию» биосферы определяют живые организмы (живое вещество). Живое вещество по своей массе составляет ничтожную долю по сравнению с любой из оболочек Земли (менее одной млн. части массы Земли).</a:t>
            </a:r>
          </a:p>
          <a:p>
            <a:pPr marL="0" algn="just" eaLnBrk="1" hangingPunct="1">
              <a:spcBef>
                <a:spcPct val="0"/>
              </a:spcBef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Живое вещество – самая могущая геологическая сила на Земле.</a:t>
            </a:r>
            <a:endParaRPr lang="ru-RU" sz="2400" smtClean="0"/>
          </a:p>
        </p:txBody>
      </p:sp>
    </p:spTree>
  </p:cSld>
  <p:clrMapOvr>
    <a:masterClrMapping/>
  </p:clrMapOvr>
  <p:transition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332656"/>
            <a:ext cx="7859713" cy="6345237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ru-RU" sz="3600" b="1" dirty="0" smtClean="0"/>
              <a:t>Два этапа НСУР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/>
              <a:t>Первый этап (до 2010 г.).</a:t>
            </a:r>
            <a:r>
              <a:rPr lang="ru-RU" sz="2800" dirty="0" smtClean="0"/>
              <a:t> Основной целью этапа является дальнейшее повышение качества и уровня жизни на основе развития и рационального использования человеческого потенциала, повышения эффективности экономики и роста ее кон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/>
              <a:t>Второй этап</a:t>
            </a:r>
            <a:r>
              <a:rPr lang="ru-RU" sz="2800" dirty="0" smtClean="0"/>
              <a:t> </a:t>
            </a:r>
            <a:r>
              <a:rPr lang="ru-RU" sz="2800" b="1" dirty="0" smtClean="0"/>
              <a:t>(2011–2020 гг.).</a:t>
            </a:r>
            <a:r>
              <a:rPr lang="ru-RU" sz="2800" dirty="0" smtClean="0"/>
              <a:t> Целью устойчивого развития является гармонизация взаимоотношений общества и природы на основе развития хозяйственной деятельности в пределах воспроизводственных возможностей биосферы и перенесения акцента в приоритетах человеческих ценностей с материально-вещественных на духовно-нравствен-</a:t>
            </a:r>
            <a:r>
              <a:rPr lang="ru-RU" sz="2800" dirty="0" err="1" smtClean="0"/>
              <a:t>ные.курентоспособности</a:t>
            </a:r>
            <a:r>
              <a:rPr lang="ru-RU" sz="2800" dirty="0" smtClean="0"/>
              <a:t>.</a:t>
            </a: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675428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2588"/>
            <a:ext cx="8002588" cy="597535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ru-RU" sz="3600" b="1" smtClean="0"/>
              <a:t>Экологическая безопасность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i="1" smtClean="0"/>
              <a:t>Экологическая безопасность</a:t>
            </a:r>
            <a:r>
              <a:rPr lang="ru-RU" sz="3600" smtClean="0"/>
              <a:t> – это система мер (законодательных, административных, социальных, экономических), направленная на сохранение необходимого для жизнедеятельности людей качества окружающей природной среды и противодействующая внутренним и внешним экологическим угрозам.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600" smtClean="0"/>
          </a:p>
        </p:txBody>
      </p:sp>
    </p:spTree>
    <p:extLst>
      <p:ext uri="{BB962C8B-B14F-4D97-AF65-F5344CB8AC3E}">
        <p14:creationId xmlns:p14="http://schemas.microsoft.com/office/powerpoint/2010/main" val="3964580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332656"/>
            <a:ext cx="8316913" cy="621506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ru-RU" sz="3600" b="1" dirty="0" smtClean="0"/>
              <a:t>Внутренние экологические угрозы</a:t>
            </a:r>
          </a:p>
          <a:p>
            <a:pPr algn="just">
              <a:buFont typeface="Wingdings" pitchFamily="2" charset="2"/>
              <a:buNone/>
            </a:pPr>
            <a:r>
              <a:rPr lang="ru-RU" sz="2600" i="1" dirty="0" smtClean="0"/>
              <a:t>Внутренние угрозы</a:t>
            </a:r>
            <a:r>
              <a:rPr lang="ru-RU" sz="2600" dirty="0" smtClean="0"/>
              <a:t> экологической безопасности вызваны совокупностью экономических, технологических, территориально-планировочных и иных причин. Основными из них являются:</a:t>
            </a:r>
          </a:p>
          <a:p>
            <a:pPr algn="just"/>
            <a:r>
              <a:rPr lang="ru-RU" sz="2600" dirty="0" smtClean="0"/>
              <a:t>недостаточный уровень экологического воспитания, образования и культуры населения;</a:t>
            </a:r>
          </a:p>
          <a:p>
            <a:pPr algn="just"/>
            <a:r>
              <a:rPr lang="ru-RU" sz="2600" dirty="0" smtClean="0"/>
              <a:t>опасность возникновения техногенных аварий в связи с недостаточной инвестиционной активностью и высокой степенью износа основных фондов;</a:t>
            </a:r>
          </a:p>
          <a:p>
            <a:pPr algn="just"/>
            <a:r>
              <a:rPr lang="ru-RU" sz="2600" dirty="0" smtClean="0"/>
              <a:t>незавершенность в производственном комплексе технологических циклов по полной переработке сырья, что приводит к образованию больших объемов отходов;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1968016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60648"/>
            <a:ext cx="8348662" cy="616743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недостаточное развитие </a:t>
            </a:r>
            <a:r>
              <a:rPr lang="ru-RU" sz="2800" dirty="0" err="1" smtClean="0"/>
              <a:t>экологоориентированной</a:t>
            </a:r>
            <a:r>
              <a:rPr lang="ru-RU" sz="2800" dirty="0" smtClean="0"/>
              <a:t> индустрии, связанной с переработкой накопившихся отходов и, в первую очередь, токсичных;</a:t>
            </a:r>
          </a:p>
          <a:p>
            <a:pPr algn="just"/>
            <a:r>
              <a:rPr lang="ru-RU" sz="2800" dirty="0" smtClean="0"/>
              <a:t>нарушение экологического равновесия и водного баланса территорий вследствие осушения болот и изменения местного климата, угроза опустынивания отдельных территорий;</a:t>
            </a:r>
          </a:p>
          <a:p>
            <a:pPr algn="just"/>
            <a:r>
              <a:rPr lang="ru-RU" sz="2800" dirty="0" smtClean="0"/>
              <a:t>наличие обширной зоны радиоактивного загрязнения территории;</a:t>
            </a:r>
          </a:p>
          <a:p>
            <a:pPr algn="just"/>
            <a:r>
              <a:rPr lang="ru-RU" sz="2800" dirty="0" smtClean="0"/>
              <a:t>экстремальные климатические явления (наводнения и засухи, ухудшение экологического состояния лесной растительности, пожары и др.</a:t>
            </a:r>
          </a:p>
        </p:txBody>
      </p:sp>
    </p:spTree>
    <p:extLst>
      <p:ext uri="{BB962C8B-B14F-4D97-AF65-F5344CB8AC3E}">
        <p14:creationId xmlns:p14="http://schemas.microsoft.com/office/powerpoint/2010/main" val="3365011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9688" y="0"/>
            <a:ext cx="8348662" cy="61896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000" b="1" smtClean="0"/>
              <a:t>Показатели экологической безопасности </a:t>
            </a:r>
          </a:p>
          <a:p>
            <a:pPr algn="ctr">
              <a:buFont typeface="Wingdings" pitchFamily="2" charset="2"/>
              <a:buNone/>
            </a:pPr>
            <a:r>
              <a:rPr lang="ru-RU" sz="2000" b="1" smtClean="0"/>
              <a:t>Республики Беларусь</a:t>
            </a:r>
          </a:p>
          <a:p>
            <a:pPr algn="ctr">
              <a:buFont typeface="Wingdings" pitchFamily="2" charset="2"/>
              <a:buNone/>
            </a:pPr>
            <a:endParaRPr lang="ru-RU" sz="240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80096"/>
              </p:ext>
            </p:extLst>
          </p:nvPr>
        </p:nvGraphicFramePr>
        <p:xfrm>
          <a:off x="251520" y="758233"/>
          <a:ext cx="8712968" cy="56295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024336"/>
                <a:gridCol w="1256332"/>
                <a:gridCol w="712863"/>
                <a:gridCol w="712863"/>
                <a:gridCol w="712863"/>
                <a:gridCol w="2293711"/>
              </a:tblGrid>
              <a:tr h="9222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Показатель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Пороговое значение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Величина в Республике Беларусь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разные годы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Вероятные экологические последствия в случае выхода за пороговые значения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2552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2002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Среднегодовая </a:t>
                      </a:r>
                      <a:r>
                        <a:rPr lang="ru-RU" sz="1600" dirty="0" smtClean="0">
                          <a:effectLst/>
                        </a:rPr>
                        <a:t>эффективная </a:t>
                      </a:r>
                      <a:r>
                        <a:rPr lang="ru-RU" sz="1600" dirty="0">
                          <a:effectLst/>
                        </a:rPr>
                        <a:t>доза облучения человека, мЗв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Ухудшение здоровья населения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924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Коэффициент эластичности выбросов вредных веществ в атмосферу и прироста ВВП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более 0,7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0,04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0,04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Ухудшение экологической ситуации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741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Доля особо охраняемых природных территорий в общей площади страны, 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r>
                        <a:rPr lang="ru-RU" sz="1800" kern="1400">
                          <a:effectLst/>
                        </a:rPr>
                        <a:t>–</a:t>
                      </a: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8,7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9,0</a:t>
                      </a:r>
                      <a:r>
                        <a:rPr lang="ru-RU" sz="1800" kern="1400" dirty="0">
                          <a:effectLst/>
                        </a:rPr>
                        <a:t>–</a:t>
                      </a:r>
                      <a:r>
                        <a:rPr lang="ru-RU" sz="1600" dirty="0">
                          <a:effectLst/>
                        </a:rPr>
                        <a:t>10,0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Снижение уровня биоразнообразия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6917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Уровень лесистости, 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37,8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Нарушение экологического равновесия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4781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Удельный вес затрат на охрану природы в ВВП, %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r>
                        <a:rPr lang="ru-RU" sz="1800" kern="1400">
                          <a:effectLst/>
                        </a:rPr>
                        <a:t>–</a:t>
                      </a: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Загрязнение природной среды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6917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Коэффициент антропогенной нагрузки,                т у.т./км</a:t>
                      </a:r>
                      <a:r>
                        <a:rPr lang="ru-RU" sz="1600" baseline="30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160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193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Нарушение экологического равновесия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007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492896"/>
            <a:ext cx="8208963" cy="1752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УСТОЙЧИВОЕ</a:t>
            </a:r>
            <a:b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ПРИРОДО-ПОЛЬЗОВАНИЕ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188913"/>
            <a:ext cx="2520950" cy="792162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2.5</a:t>
            </a:r>
          </a:p>
        </p:txBody>
      </p:sp>
    </p:spTree>
    <p:extLst>
      <p:ext uri="{BB962C8B-B14F-4D97-AF65-F5344CB8AC3E}">
        <p14:creationId xmlns:p14="http://schemas.microsoft.com/office/powerpoint/2010/main" val="378351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229600" cy="11398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ЛЕКЦИИ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931150" cy="5141913"/>
          </a:xfrm>
        </p:spPr>
        <p:txBody>
          <a:bodyPr/>
          <a:lstStyle/>
          <a:p>
            <a:pPr marL="742950" indent="-514350" algn="just" eaLnBrk="1" hangingPunct="1">
              <a:buFont typeface="Cambria" pitchFamily="18" charset="0"/>
              <a:buAutoNum type="arabicPeriod"/>
            </a:pPr>
            <a:r>
              <a:rPr lang="ru-RU" sz="3200" b="1" smtClean="0"/>
              <a:t>Концепция устойчивого 	природопользования</a:t>
            </a:r>
          </a:p>
          <a:p>
            <a:pPr marL="742950" indent="-514350" algn="just" eaLnBrk="1" hangingPunct="1">
              <a:buFont typeface="Cambria" pitchFamily="18" charset="0"/>
              <a:buAutoNum type="arabicPeriod"/>
            </a:pPr>
            <a:r>
              <a:rPr lang="ru-RU" sz="3200" b="1" smtClean="0"/>
              <a:t>Экологоориетированная система природопользования</a:t>
            </a:r>
          </a:p>
          <a:p>
            <a:pPr marL="742950" indent="-514350" algn="just" eaLnBrk="1" hangingPunct="1">
              <a:buFont typeface="Cambria" pitchFamily="18" charset="0"/>
              <a:buAutoNum type="arabicPeriod"/>
            </a:pPr>
            <a:r>
              <a:rPr lang="ru-RU" sz="3200" b="1" smtClean="0"/>
              <a:t>Закономерности и принципы 	устойчивого природопользования.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19003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7150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7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be-BY" sz="47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47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7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устойчивого природопользования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611313"/>
            <a:ext cx="8174037" cy="5057775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Сущность устойчивого природопользования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600" dirty="0" smtClean="0"/>
              <a:t>Принципиальное отличие устойчивого природопользования от традиционного состоит в том, что его экономические интересы обусловлены не только эксплуатационной ценностью природных ресурсов, но и необходимостью удовлетворения экологических потребностей – потребностей человека в качественной природной среде своего обитания. Их удовлетворение связано с сохранением естественных условий существования человека на основе целенаправленного изменения экономических потребностей.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2167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13" name="Group 53"/>
          <p:cNvGraphicFramePr>
            <a:graphicFrameLocks noGrp="1"/>
          </p:cNvGraphicFramePr>
          <p:nvPr/>
        </p:nvGraphicFramePr>
        <p:xfrm>
          <a:off x="452438" y="731838"/>
          <a:ext cx="7559675" cy="4784724"/>
        </p:xfrm>
        <a:graphic>
          <a:graphicData uri="http://schemas.openxmlformats.org/drawingml/2006/table">
            <a:tbl>
              <a:tblPr/>
              <a:tblGrid>
                <a:gridCol w="3498669"/>
                <a:gridCol w="4061006"/>
              </a:tblGrid>
              <a:tr h="41226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Экологическая сфера</a:t>
                      </a:r>
                    </a:p>
                  </a:txBody>
                  <a:tcPr marL="91435" marR="9143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2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Природовоспроизводящая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деятельность</a:t>
                      </a:r>
                    </a:p>
                  </a:txBody>
                  <a:tcPr marL="91435" marR="9143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Природоохранная и ресурсосберегающая деятельность производственной сфере</a:t>
                      </a:r>
                    </a:p>
                  </a:txBody>
                  <a:tcPr marL="91435" marR="9143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8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Особо охраняемые природные территории, продуцирование экосистем</a:t>
                      </a:r>
                    </a:p>
                  </a:txBody>
                  <a:tcPr marL="91435" marR="9143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Охрана воздушного бассейна, охрана водного бассейна (использование экологически опасных отходов)</a:t>
                      </a:r>
                    </a:p>
                  </a:txBody>
                  <a:tcPr marL="91435" marR="9143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Собственно экологическая сфера</a:t>
                      </a:r>
                    </a:p>
                  </a:txBody>
                  <a:tcPr marL="91435" marR="9143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Экологическая сфера реального сектора экономики</a:t>
                      </a:r>
                    </a:p>
                  </a:txBody>
                  <a:tcPr marL="91435" marR="9143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Устойчивое природопользование</a:t>
                      </a:r>
                    </a:p>
                  </a:txBody>
                  <a:tcPr marL="91435" marR="91435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40" name="Line 44"/>
          <p:cNvSpPr>
            <a:spLocks noChangeShapeType="1"/>
          </p:cNvSpPr>
          <p:nvPr/>
        </p:nvSpPr>
        <p:spPr bwMode="auto">
          <a:xfrm>
            <a:off x="163513" y="1138238"/>
            <a:ext cx="0" cy="410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1" name="Line 45"/>
          <p:cNvSpPr>
            <a:spLocks noChangeShapeType="1"/>
          </p:cNvSpPr>
          <p:nvPr/>
        </p:nvSpPr>
        <p:spPr bwMode="auto">
          <a:xfrm>
            <a:off x="163513" y="52435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2" name="Line 46"/>
          <p:cNvSpPr>
            <a:spLocks noChangeShapeType="1"/>
          </p:cNvSpPr>
          <p:nvPr/>
        </p:nvSpPr>
        <p:spPr bwMode="auto">
          <a:xfrm>
            <a:off x="163513" y="11382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3" name="Line 47"/>
          <p:cNvSpPr>
            <a:spLocks noChangeShapeType="1"/>
          </p:cNvSpPr>
          <p:nvPr/>
        </p:nvSpPr>
        <p:spPr bwMode="auto">
          <a:xfrm>
            <a:off x="8301038" y="1138238"/>
            <a:ext cx="0" cy="410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4" name="Line 48"/>
          <p:cNvSpPr>
            <a:spLocks noChangeShapeType="1"/>
          </p:cNvSpPr>
          <p:nvPr/>
        </p:nvSpPr>
        <p:spPr bwMode="auto">
          <a:xfrm>
            <a:off x="8012113" y="52435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5" name="Line 49"/>
          <p:cNvSpPr>
            <a:spLocks noChangeShapeType="1"/>
          </p:cNvSpPr>
          <p:nvPr/>
        </p:nvSpPr>
        <p:spPr bwMode="auto">
          <a:xfrm>
            <a:off x="8012113" y="11382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0638" y="82550"/>
            <a:ext cx="89296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26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Структуризация устойчивого природопользования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611560" y="5589588"/>
            <a:ext cx="783394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2000" kern="0" dirty="0">
                <a:latin typeface="+mn-lt"/>
              </a:rPr>
              <a:t>Из данной схемы видно, что «эк</a:t>
            </a:r>
            <a:r>
              <a:rPr lang="ru-RU" sz="2000" kern="0" dirty="0" err="1">
                <a:latin typeface="+mn-lt"/>
              </a:rPr>
              <a:t>ологическая</a:t>
            </a:r>
            <a:r>
              <a:rPr lang="ru-RU" sz="2000" kern="0" dirty="0">
                <a:latin typeface="+mn-lt"/>
              </a:rPr>
              <a:t> сфера» и «устойчивое природопользование» понятия идентичные. </a:t>
            </a:r>
          </a:p>
        </p:txBody>
      </p:sp>
    </p:spTree>
    <p:extLst>
      <p:ext uri="{BB962C8B-B14F-4D97-AF65-F5344CB8AC3E}">
        <p14:creationId xmlns:p14="http://schemas.microsoft.com/office/powerpoint/2010/main" val="55552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96863" y="285750"/>
            <a:ext cx="8020050" cy="5726113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Устойчивое природопользование как система воспроизводства природных благ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/>
              <a:t>В общепринятой терминологии природопользование рассматривается как воспроизводство и рациональное использование природных ресурсов. В научном понимании воспроизводство природных благ – это триединый процесс, включающий восстановление (охрану) экологических систем, эксплуатацию природных ресурсов, переработку природного сырья. Две последние стадии объединяются одним понятием – использование природных ресурсов.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/>
              <a:t>Трансформация использования природных ресурсов в систему воспроизводства природных благ – главная задача устойчивого природопользования.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23884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329</TotalTime>
  <Words>6920</Words>
  <Application>Microsoft Office PowerPoint</Application>
  <PresentationFormat>Экран (4:3)</PresentationFormat>
  <Paragraphs>597</Paragraphs>
  <Slides>113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113</vt:i4>
      </vt:variant>
    </vt:vector>
  </HeadingPairs>
  <TitlesOfParts>
    <vt:vector size="116" baseType="lpstr">
      <vt:lpstr>Открытая</vt:lpstr>
      <vt:lpstr>Формула</vt:lpstr>
      <vt:lpstr>Документ</vt:lpstr>
      <vt:lpstr>Тема 2 - Объект экологического менеджмента: экономические и экологические отношения устойчивого природопользования</vt:lpstr>
      <vt:lpstr>Окружающая природная среда как объект познания</vt:lpstr>
      <vt:lpstr>ПЛАН ЛЕКЦИИ</vt:lpstr>
      <vt:lpstr>1. Общенаучная классификация природной среды</vt:lpstr>
      <vt:lpstr>Презентация PowerPoint</vt:lpstr>
      <vt:lpstr>Естественно-научная классификация природной среды  </vt:lpstr>
      <vt:lpstr>Презентация PowerPoint</vt:lpstr>
      <vt:lpstr>2. Учение о биосфере</vt:lpstr>
      <vt:lpstr>Презентация PowerPoint</vt:lpstr>
      <vt:lpstr>Основные функции живого вещества</vt:lpstr>
      <vt:lpstr>Ноосфера</vt:lpstr>
      <vt:lpstr>3. Механизмы воспроизводства жизни </vt:lpstr>
      <vt:lpstr>Презентация PowerPoint</vt:lpstr>
      <vt:lpstr>4. Самоорганизация живых систем</vt:lpstr>
      <vt:lpstr>Презентация PowerPoint</vt:lpstr>
      <vt:lpstr>Презентация PowerPoint</vt:lpstr>
      <vt:lpstr>Синергетика</vt:lpstr>
      <vt:lpstr>Презентация PowerPoint</vt:lpstr>
      <vt:lpstr>Природное ресурсоведение</vt:lpstr>
      <vt:lpstr>ПЛАН ЛЕКЦИИ</vt:lpstr>
      <vt:lpstr>1. Основные категории и понятия природного ресурсоведения </vt:lpstr>
      <vt:lpstr>Презентация PowerPoint</vt:lpstr>
      <vt:lpstr>Презентация PowerPoint</vt:lpstr>
      <vt:lpstr>Презентация PowerPoint</vt:lpstr>
      <vt:lpstr>Экологический и природный  капитал</vt:lpstr>
      <vt:lpstr>Презентация PowerPoint</vt:lpstr>
      <vt:lpstr>Презентация PowerPoint</vt:lpstr>
      <vt:lpstr>Презентация PowerPoint</vt:lpstr>
      <vt:lpstr>Презентация PowerPoint</vt:lpstr>
      <vt:lpstr>4. Кадастры природных ресурсов</vt:lpstr>
      <vt:lpstr>Презентация PowerPoint</vt:lpstr>
      <vt:lpstr>Структура кадастра</vt:lpstr>
      <vt:lpstr>Презентация PowerPoint</vt:lpstr>
      <vt:lpstr>Презентация PowerPoint</vt:lpstr>
      <vt:lpstr>   Природопользование: содержание и проблемы развития  </vt:lpstr>
      <vt:lpstr>ПЛАН ЛЕКЦИИ</vt:lpstr>
      <vt:lpstr>1. Природопользование как научная категория</vt:lpstr>
      <vt:lpstr>Две формы природопользования: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Экологические трансформации и кризисы природопользования</vt:lpstr>
      <vt:lpstr>Принципиальные различия между природными и культурными экосистемами  (В. М. Яцухно и Ю. Э. Мандер)</vt:lpstr>
      <vt:lpstr> </vt:lpstr>
      <vt:lpstr>Кризисы природопользования</vt:lpstr>
      <vt:lpstr>Наиболее актуальные экологические проблемы:</vt:lpstr>
      <vt:lpstr>3. Технологическое развитие и истоки экологических проблем</vt:lpstr>
      <vt:lpstr>Презентация PowerPoint</vt:lpstr>
      <vt:lpstr>Экономический рост и сохранение (воспроизводство) экологических благ  </vt:lpstr>
      <vt:lpstr>  5. Структуризация технологического развития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Шестой технологический уклад</vt:lpstr>
      <vt:lpstr>Презентация PowerPoint</vt:lpstr>
      <vt:lpstr>Презентация PowerPoint</vt:lpstr>
      <vt:lpstr>Схема инновационного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 Основные направления решения экологических проблем</vt:lpstr>
      <vt:lpstr>Презентация PowerPoint</vt:lpstr>
      <vt:lpstr>Презентация PowerPoint</vt:lpstr>
      <vt:lpstr>Презентация PowerPoint</vt:lpstr>
      <vt:lpstr>УСТОЙЧИВОЕ РАЗВИТИЕ</vt:lpstr>
      <vt:lpstr>ПЛАН ЛЕКЦИИ</vt:lpstr>
      <vt:lpstr>1. Проблемы перехода к устойчивому развитию</vt:lpstr>
      <vt:lpstr>Презентация PowerPoint</vt:lpstr>
      <vt:lpstr>Презентация PowerPoint</vt:lpstr>
      <vt:lpstr>Презентация PowerPoint</vt:lpstr>
      <vt:lpstr>Презентация PowerPoint</vt:lpstr>
      <vt:lpstr>2. Глобальная стратегия устойчивого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Национальная стратегия устойчивого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УСТОЙЧИВОЕ ПРИРОДО-ПОЛЬЗОВАНИЕ</vt:lpstr>
      <vt:lpstr>ПЛАН ЛЕКЦИИ</vt:lpstr>
      <vt:lpstr>1. Концепция устойчивого природопользования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Закономерности и принципы устойчивого природопользования</vt:lpstr>
      <vt:lpstr>Презентация PowerPoint</vt:lpstr>
      <vt:lpstr>Частные закономерности и принципы устойчивого природопользования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БГТУ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устойчивого природопользования</dc:title>
  <dc:creator>МиЭП 443-4</dc:creator>
  <cp:lastModifiedBy>Laborantka</cp:lastModifiedBy>
  <cp:revision>42</cp:revision>
  <dcterms:created xsi:type="dcterms:W3CDTF">2011-09-07T09:28:23Z</dcterms:created>
  <dcterms:modified xsi:type="dcterms:W3CDTF">2013-02-19T10:13:27Z</dcterms:modified>
</cp:coreProperties>
</file>