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7" r:id="rId3"/>
    <p:sldId id="257" r:id="rId4"/>
    <p:sldId id="258" r:id="rId5"/>
    <p:sldId id="259" r:id="rId6"/>
    <p:sldId id="270" r:id="rId7"/>
    <p:sldId id="264" r:id="rId8"/>
    <p:sldId id="271" r:id="rId9"/>
    <p:sldId id="266" r:id="rId10"/>
    <p:sldId id="269" r:id="rId11"/>
    <p:sldId id="267" r:id="rId12"/>
    <p:sldId id="272" r:id="rId13"/>
    <p:sldId id="275" r:id="rId14"/>
    <p:sldId id="290" r:id="rId15"/>
    <p:sldId id="285" r:id="rId16"/>
    <p:sldId id="286" r:id="rId17"/>
    <p:sldId id="288" r:id="rId18"/>
    <p:sldId id="289" r:id="rId19"/>
    <p:sldId id="287" r:id="rId20"/>
    <p:sldId id="276" r:id="rId21"/>
    <p:sldId id="278" r:id="rId22"/>
    <p:sldId id="281" r:id="rId23"/>
    <p:sldId id="295" r:id="rId24"/>
    <p:sldId id="282" r:id="rId25"/>
    <p:sldId id="296" r:id="rId26"/>
    <p:sldId id="302" r:id="rId27"/>
    <p:sldId id="297" r:id="rId28"/>
    <p:sldId id="298" r:id="rId29"/>
    <p:sldId id="299" r:id="rId30"/>
    <p:sldId id="300" r:id="rId31"/>
    <p:sldId id="30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681" autoAdjust="0"/>
  </p:normalViewPr>
  <p:slideViewPr>
    <p:cSldViewPr>
      <p:cViewPr varScale="1">
        <p:scale>
          <a:sx n="74" d="100"/>
          <a:sy n="74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4C210-DC1E-45F6-86CC-02FC36231D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45609E-40D8-45F9-9F90-6A15EA4040B6}">
      <dgm:prSet phldrT="[Текст]" custT="1"/>
      <dgm:spPr/>
      <dgm:t>
        <a:bodyPr/>
        <a:lstStyle/>
        <a:p>
          <a:r>
            <a:rPr lang="ru-RU" sz="3600" dirty="0" smtClean="0"/>
            <a:t>1</a:t>
          </a:r>
          <a:endParaRPr lang="ru-RU" sz="3600" dirty="0"/>
        </a:p>
      </dgm:t>
    </dgm:pt>
    <dgm:pt modelId="{1334C477-6BF3-48C8-8EE2-E2273DB71216}" type="parTrans" cxnId="{613CAE83-0DB3-4CB9-A237-229B99EFFB76}">
      <dgm:prSet/>
      <dgm:spPr/>
      <dgm:t>
        <a:bodyPr/>
        <a:lstStyle/>
        <a:p>
          <a:endParaRPr lang="ru-RU"/>
        </a:p>
      </dgm:t>
    </dgm:pt>
    <dgm:pt modelId="{FEF95FCE-D8CA-49CF-AADE-2CF56F1E7E50}" type="sibTrans" cxnId="{613CAE83-0DB3-4CB9-A237-229B99EFFB76}">
      <dgm:prSet/>
      <dgm:spPr/>
      <dgm:t>
        <a:bodyPr/>
        <a:lstStyle/>
        <a:p>
          <a:endParaRPr lang="ru-RU"/>
        </a:p>
      </dgm:t>
    </dgm:pt>
    <dgm:pt modelId="{16C4BA46-1E9E-418C-9293-34590B5F79CC}">
      <dgm:prSet phldrT="[Текст]" custT="1"/>
      <dgm:spPr/>
      <dgm:t>
        <a:bodyPr/>
        <a:lstStyle/>
        <a:p>
          <a:r>
            <a:rPr lang="ru-RU" sz="3600" dirty="0" smtClean="0"/>
            <a:t>2</a:t>
          </a:r>
          <a:endParaRPr lang="ru-RU" sz="3600" dirty="0"/>
        </a:p>
      </dgm:t>
    </dgm:pt>
    <dgm:pt modelId="{8F0836E8-C185-46B8-AF58-989A392EAFEC}" type="parTrans" cxnId="{F309B2C2-2C6A-4A4B-9547-2D9F46CB0EE5}">
      <dgm:prSet/>
      <dgm:spPr/>
      <dgm:t>
        <a:bodyPr/>
        <a:lstStyle/>
        <a:p>
          <a:endParaRPr lang="ru-RU"/>
        </a:p>
      </dgm:t>
    </dgm:pt>
    <dgm:pt modelId="{1479FC24-3591-4915-BCBC-1076D8D8ED9C}" type="sibTrans" cxnId="{F309B2C2-2C6A-4A4B-9547-2D9F46CB0EE5}">
      <dgm:prSet/>
      <dgm:spPr/>
      <dgm:t>
        <a:bodyPr/>
        <a:lstStyle/>
        <a:p>
          <a:endParaRPr lang="ru-RU"/>
        </a:p>
      </dgm:t>
    </dgm:pt>
    <dgm:pt modelId="{F18DB6EB-F846-4E2D-B7E3-07AB43F43B0B}">
      <dgm:prSet phldrT="[Текст]" custT="1"/>
      <dgm:spPr/>
      <dgm:t>
        <a:bodyPr/>
        <a:lstStyle/>
        <a:p>
          <a:r>
            <a:rPr lang="ru-RU" sz="3600" dirty="0" smtClean="0"/>
            <a:t>3</a:t>
          </a:r>
          <a:endParaRPr lang="ru-RU" sz="3600" dirty="0"/>
        </a:p>
      </dgm:t>
    </dgm:pt>
    <dgm:pt modelId="{A224B652-AC4A-4D08-B5E6-C61D7D68B388}" type="parTrans" cxnId="{4C877E35-E7F8-428B-A038-02026AF5265B}">
      <dgm:prSet/>
      <dgm:spPr/>
      <dgm:t>
        <a:bodyPr/>
        <a:lstStyle/>
        <a:p>
          <a:endParaRPr lang="ru-RU"/>
        </a:p>
      </dgm:t>
    </dgm:pt>
    <dgm:pt modelId="{9D7415EC-9459-4334-8BC2-595C8327036E}" type="sibTrans" cxnId="{4C877E35-E7F8-428B-A038-02026AF5265B}">
      <dgm:prSet/>
      <dgm:spPr/>
      <dgm:t>
        <a:bodyPr/>
        <a:lstStyle/>
        <a:p>
          <a:endParaRPr lang="ru-RU"/>
        </a:p>
      </dgm:t>
    </dgm:pt>
    <dgm:pt modelId="{F3EE53FC-B4EE-462F-B7C7-12AE7C9294C5}" type="pres">
      <dgm:prSet presAssocID="{E2C4C210-DC1E-45F6-86CC-02FC36231DEB}" presName="Name0" presStyleCnt="0">
        <dgm:presLayoutVars>
          <dgm:dir/>
          <dgm:animLvl val="lvl"/>
          <dgm:resizeHandles val="exact"/>
        </dgm:presLayoutVars>
      </dgm:prSet>
      <dgm:spPr/>
    </dgm:pt>
    <dgm:pt modelId="{DE4D1C5B-F631-4E72-BB06-B4A8594B7F24}" type="pres">
      <dgm:prSet presAssocID="{F945609E-40D8-45F9-9F90-6A15EA4040B6}" presName="Name8" presStyleCnt="0"/>
      <dgm:spPr/>
    </dgm:pt>
    <dgm:pt modelId="{5E9EBE0F-4CE0-4F46-8607-604624DA9858}" type="pres">
      <dgm:prSet presAssocID="{F945609E-40D8-45F9-9F90-6A15EA4040B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F144-2A0A-42F0-89C5-55D23F53075C}" type="pres">
      <dgm:prSet presAssocID="{F945609E-40D8-45F9-9F90-6A15EA4040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19154-94D6-428E-8DD3-75C10D5D2632}" type="pres">
      <dgm:prSet presAssocID="{16C4BA46-1E9E-418C-9293-34590B5F79CC}" presName="Name8" presStyleCnt="0"/>
      <dgm:spPr/>
    </dgm:pt>
    <dgm:pt modelId="{2183683C-2A47-4656-89F7-A48B1B6C039F}" type="pres">
      <dgm:prSet presAssocID="{16C4BA46-1E9E-418C-9293-34590B5F79C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2B02F-6CC9-44D8-9649-92C7E40BB8BE}" type="pres">
      <dgm:prSet presAssocID="{16C4BA46-1E9E-418C-9293-34590B5F79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3833-35C6-40E9-AA58-3BE3ECE7AB50}" type="pres">
      <dgm:prSet presAssocID="{F18DB6EB-F846-4E2D-B7E3-07AB43F43B0B}" presName="Name8" presStyleCnt="0"/>
      <dgm:spPr/>
    </dgm:pt>
    <dgm:pt modelId="{AFF12E2B-E984-48FE-A58D-0C7C0274A3A0}" type="pres">
      <dgm:prSet presAssocID="{F18DB6EB-F846-4E2D-B7E3-07AB43F43B0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D45D4-525A-40A3-9226-94DE2FF13918}" type="pres">
      <dgm:prSet presAssocID="{F18DB6EB-F846-4E2D-B7E3-07AB43F43B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E30C05-C13B-49DF-8EEE-FD4224918E74}" type="presOf" srcId="{F18DB6EB-F846-4E2D-B7E3-07AB43F43B0B}" destId="{AFF12E2B-E984-48FE-A58D-0C7C0274A3A0}" srcOrd="0" destOrd="0" presId="urn:microsoft.com/office/officeart/2005/8/layout/pyramid1"/>
    <dgm:cxn modelId="{DC5054ED-46FD-4309-9F03-9161BB88E850}" type="presOf" srcId="{F945609E-40D8-45F9-9F90-6A15EA4040B6}" destId="{5E9EBE0F-4CE0-4F46-8607-604624DA9858}" srcOrd="0" destOrd="0" presId="urn:microsoft.com/office/officeart/2005/8/layout/pyramid1"/>
    <dgm:cxn modelId="{16F659F0-1A08-45D4-B217-6D35875C1190}" type="presOf" srcId="{F18DB6EB-F846-4E2D-B7E3-07AB43F43B0B}" destId="{B7AD45D4-525A-40A3-9226-94DE2FF13918}" srcOrd="1" destOrd="0" presId="urn:microsoft.com/office/officeart/2005/8/layout/pyramid1"/>
    <dgm:cxn modelId="{0B22BBFD-18B1-4660-9FC2-F8C07F0D9BF0}" type="presOf" srcId="{16C4BA46-1E9E-418C-9293-34590B5F79CC}" destId="{2183683C-2A47-4656-89F7-A48B1B6C039F}" srcOrd="0" destOrd="0" presId="urn:microsoft.com/office/officeart/2005/8/layout/pyramid1"/>
    <dgm:cxn modelId="{613CAE83-0DB3-4CB9-A237-229B99EFFB76}" srcId="{E2C4C210-DC1E-45F6-86CC-02FC36231DEB}" destId="{F945609E-40D8-45F9-9F90-6A15EA4040B6}" srcOrd="0" destOrd="0" parTransId="{1334C477-6BF3-48C8-8EE2-E2273DB71216}" sibTransId="{FEF95FCE-D8CA-49CF-AADE-2CF56F1E7E50}"/>
    <dgm:cxn modelId="{1F1D9395-FA85-44F6-9BCA-DF49BDAF7D26}" type="presOf" srcId="{F945609E-40D8-45F9-9F90-6A15EA4040B6}" destId="{729DF144-2A0A-42F0-89C5-55D23F53075C}" srcOrd="1" destOrd="0" presId="urn:microsoft.com/office/officeart/2005/8/layout/pyramid1"/>
    <dgm:cxn modelId="{4C877E35-E7F8-428B-A038-02026AF5265B}" srcId="{E2C4C210-DC1E-45F6-86CC-02FC36231DEB}" destId="{F18DB6EB-F846-4E2D-B7E3-07AB43F43B0B}" srcOrd="2" destOrd="0" parTransId="{A224B652-AC4A-4D08-B5E6-C61D7D68B388}" sibTransId="{9D7415EC-9459-4334-8BC2-595C8327036E}"/>
    <dgm:cxn modelId="{11755FC1-2C49-41B1-B28C-E8C70EAF2BE6}" type="presOf" srcId="{16C4BA46-1E9E-418C-9293-34590B5F79CC}" destId="{6ED2B02F-6CC9-44D8-9649-92C7E40BB8BE}" srcOrd="1" destOrd="0" presId="urn:microsoft.com/office/officeart/2005/8/layout/pyramid1"/>
    <dgm:cxn modelId="{E3E34BBF-3721-4813-8C70-5C346DBAD482}" type="presOf" srcId="{E2C4C210-DC1E-45F6-86CC-02FC36231DEB}" destId="{F3EE53FC-B4EE-462F-B7C7-12AE7C9294C5}" srcOrd="0" destOrd="0" presId="urn:microsoft.com/office/officeart/2005/8/layout/pyramid1"/>
    <dgm:cxn modelId="{F309B2C2-2C6A-4A4B-9547-2D9F46CB0EE5}" srcId="{E2C4C210-DC1E-45F6-86CC-02FC36231DEB}" destId="{16C4BA46-1E9E-418C-9293-34590B5F79CC}" srcOrd="1" destOrd="0" parTransId="{8F0836E8-C185-46B8-AF58-989A392EAFEC}" sibTransId="{1479FC24-3591-4915-BCBC-1076D8D8ED9C}"/>
    <dgm:cxn modelId="{59F9520A-46A4-4163-B080-C923760D268C}" type="presParOf" srcId="{F3EE53FC-B4EE-462F-B7C7-12AE7C9294C5}" destId="{DE4D1C5B-F631-4E72-BB06-B4A8594B7F24}" srcOrd="0" destOrd="0" presId="urn:microsoft.com/office/officeart/2005/8/layout/pyramid1"/>
    <dgm:cxn modelId="{03A8B738-A1FC-46D6-9CF6-2BE291ABD9A6}" type="presParOf" srcId="{DE4D1C5B-F631-4E72-BB06-B4A8594B7F24}" destId="{5E9EBE0F-4CE0-4F46-8607-604624DA9858}" srcOrd="0" destOrd="0" presId="urn:microsoft.com/office/officeart/2005/8/layout/pyramid1"/>
    <dgm:cxn modelId="{3616000A-5AA3-4E21-8F46-8A02EC47FDC4}" type="presParOf" srcId="{DE4D1C5B-F631-4E72-BB06-B4A8594B7F24}" destId="{729DF144-2A0A-42F0-89C5-55D23F53075C}" srcOrd="1" destOrd="0" presId="urn:microsoft.com/office/officeart/2005/8/layout/pyramid1"/>
    <dgm:cxn modelId="{0D5B65C1-BEAA-47CC-94FC-64BB20566F50}" type="presParOf" srcId="{F3EE53FC-B4EE-462F-B7C7-12AE7C9294C5}" destId="{73619154-94D6-428E-8DD3-75C10D5D2632}" srcOrd="1" destOrd="0" presId="urn:microsoft.com/office/officeart/2005/8/layout/pyramid1"/>
    <dgm:cxn modelId="{AB738B24-0753-4C02-9001-A0B8FA9DC294}" type="presParOf" srcId="{73619154-94D6-428E-8DD3-75C10D5D2632}" destId="{2183683C-2A47-4656-89F7-A48B1B6C039F}" srcOrd="0" destOrd="0" presId="urn:microsoft.com/office/officeart/2005/8/layout/pyramid1"/>
    <dgm:cxn modelId="{D81786E1-AD5C-4869-8645-FE86CE390D01}" type="presParOf" srcId="{73619154-94D6-428E-8DD3-75C10D5D2632}" destId="{6ED2B02F-6CC9-44D8-9649-92C7E40BB8BE}" srcOrd="1" destOrd="0" presId="urn:microsoft.com/office/officeart/2005/8/layout/pyramid1"/>
    <dgm:cxn modelId="{C47F93B8-7000-4CF3-8444-06DEDEB518E8}" type="presParOf" srcId="{F3EE53FC-B4EE-462F-B7C7-12AE7C9294C5}" destId="{21B93833-35C6-40E9-AA58-3BE3ECE7AB50}" srcOrd="2" destOrd="0" presId="urn:microsoft.com/office/officeart/2005/8/layout/pyramid1"/>
    <dgm:cxn modelId="{19C4128E-3C17-42FF-8C30-E1556623ED13}" type="presParOf" srcId="{21B93833-35C6-40E9-AA58-3BE3ECE7AB50}" destId="{AFF12E2B-E984-48FE-A58D-0C7C0274A3A0}" srcOrd="0" destOrd="0" presId="urn:microsoft.com/office/officeart/2005/8/layout/pyramid1"/>
    <dgm:cxn modelId="{E8EFBDD1-180F-4A51-987E-B564BCE8CF7A}" type="presParOf" srcId="{21B93833-35C6-40E9-AA58-3BE3ECE7AB50}" destId="{B7AD45D4-525A-40A3-9226-94DE2FF139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EBE0F-4CE0-4F46-8607-604624DA9858}">
      <dsp:nvSpPr>
        <dsp:cNvPr id="0" name=""/>
        <dsp:cNvSpPr/>
      </dsp:nvSpPr>
      <dsp:spPr>
        <a:xfrm>
          <a:off x="990597" y="0"/>
          <a:ext cx="990597" cy="1019705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</a:t>
          </a:r>
          <a:endParaRPr lang="ru-RU" sz="3600" kern="1200" dirty="0"/>
        </a:p>
      </dsp:txBody>
      <dsp:txXfrm>
        <a:off x="990597" y="0"/>
        <a:ext cx="990597" cy="1019705"/>
      </dsp:txXfrm>
    </dsp:sp>
    <dsp:sp modelId="{2183683C-2A47-4656-89F7-A48B1B6C039F}">
      <dsp:nvSpPr>
        <dsp:cNvPr id="0" name=""/>
        <dsp:cNvSpPr/>
      </dsp:nvSpPr>
      <dsp:spPr>
        <a:xfrm>
          <a:off x="495298" y="1019705"/>
          <a:ext cx="1981194" cy="1019705"/>
        </a:xfrm>
        <a:prstGeom prst="trapezoid">
          <a:avLst>
            <a:gd name="adj" fmla="val 485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>
        <a:off x="842007" y="1019705"/>
        <a:ext cx="1287776" cy="1019705"/>
      </dsp:txXfrm>
    </dsp:sp>
    <dsp:sp modelId="{AFF12E2B-E984-48FE-A58D-0C7C0274A3A0}">
      <dsp:nvSpPr>
        <dsp:cNvPr id="0" name=""/>
        <dsp:cNvSpPr/>
      </dsp:nvSpPr>
      <dsp:spPr>
        <a:xfrm>
          <a:off x="0" y="2039410"/>
          <a:ext cx="2971792" cy="1019705"/>
        </a:xfrm>
        <a:prstGeom prst="trapezoid">
          <a:avLst>
            <a:gd name="adj" fmla="val 485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>
        <a:off x="520063" y="2039410"/>
        <a:ext cx="1931664" cy="101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E8C7F-F04A-446E-8136-F43659BD2DA0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FE3E0-E3A3-48EE-B52A-A99DA8EAE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8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FE3E0-E3A3-48EE-B52A-A99DA8EAED0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6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A3CE-9FD7-431D-AE93-AF24170DE069}" type="datetime1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2988-B38B-4B65-A3FA-CBCF1F3D94CA}" type="datetime1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8F6B-0D6E-4FE4-8C6F-2DB9BF737010}" type="datetime1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B-86FB-4B78-902A-60763243B11E}" type="datetime1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98D-8548-457C-BA75-868B783BDB46}" type="datetime1">
              <a:rPr lang="ru-RU" smtClean="0"/>
              <a:t>17.10.2011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07BB-C22A-45C7-9A54-AE708ABAFADF}" type="datetime1">
              <a:rPr lang="ru-RU" smtClean="0"/>
              <a:t>17.10.2011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29D2-AB5D-4D74-8C76-D1F76714C804}" type="datetime1">
              <a:rPr lang="ru-RU" smtClean="0"/>
              <a:t>17.10.2011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C997-E2C7-4AD9-8A02-50DD33080D9B}" type="datetime1">
              <a:rPr lang="ru-RU" smtClean="0"/>
              <a:t>17.10.2011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843D-7313-49FC-9442-A1B0EC08A57E}" type="datetime1">
              <a:rPr lang="ru-RU" smtClean="0"/>
              <a:t>17.10.2011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B617-BBC3-4766-A37A-0E3A368B3D42}" type="datetime1">
              <a:rPr lang="ru-RU" smtClean="0"/>
              <a:t>17.10.2011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807E-F022-486F-B98D-44FEE4B01DC1}" type="datetime1">
              <a:rPr lang="ru-RU" smtClean="0"/>
              <a:t>17.10.2011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0439B1-B49A-4AAA-ABB7-7F3F4EFF35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EF7A0F-7661-42E6-987A-DC5EC131CA2D}" type="datetime1">
              <a:rPr lang="ru-RU" smtClean="0"/>
              <a:t>17.10.2011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Инновационный менеджмент как инструмент экологической политики предприятия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11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Интеллектуальный капитал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Новым источником богатства является нечто виртуальное, нематериальное, совершенно не вписывающееся в обычную систему экономических оценок и рыночных отношений. Этим источником выступает </a:t>
            </a:r>
            <a:r>
              <a:rPr lang="ru-RU" b="1" i="1" u="sng" dirty="0"/>
              <a:t>интеллектуальный капитал</a:t>
            </a:r>
            <a:r>
              <a:rPr lang="ru-RU" b="1" i="1" dirty="0"/>
              <a:t> </a:t>
            </a:r>
            <a:r>
              <a:rPr lang="ru-RU" dirty="0"/>
              <a:t>– «творческие силы и способности человека», основанные на информации и знании и обуславливающие ускоренное развитие высоких технологий.</a:t>
            </a:r>
          </a:p>
          <a:p>
            <a:pPr marL="114300" indent="0">
              <a:buNone/>
            </a:pPr>
            <a:r>
              <a:rPr lang="ru-RU" dirty="0" smtClean="0"/>
              <a:t>Интеллектуальный </a:t>
            </a:r>
            <a:r>
              <a:rPr lang="ru-RU" dirty="0"/>
              <a:t>капитал определяют:</a:t>
            </a:r>
          </a:p>
          <a:p>
            <a:pPr marL="114300" indent="0">
              <a:buNone/>
            </a:pPr>
            <a:r>
              <a:rPr lang="ru-RU" dirty="0"/>
              <a:t>– человеческий капитал – совокупность знаний, навыков, способностей людей, приложенных к выполнению текущих задач; мо­ральные ценности, культура труда и общий подход к делу;</a:t>
            </a:r>
          </a:p>
          <a:p>
            <a:pPr marL="114300" indent="0">
              <a:buNone/>
            </a:pPr>
            <a:r>
              <a:rPr lang="ru-RU" dirty="0"/>
              <a:t>– структурный капитал: техническое и программное обеспече­ние трудового процесса, организационная структура, а также все то, что позволяет работникам реализовать свой умственный потенциал;</a:t>
            </a:r>
          </a:p>
          <a:p>
            <a:pPr marL="114300" indent="0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Интеллектуальная экономика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Начавшиеся </a:t>
            </a:r>
            <a:r>
              <a:rPr lang="ru-RU" dirty="0"/>
              <a:t>в конце </a:t>
            </a:r>
            <a:r>
              <a:rPr lang="en-US" dirty="0"/>
              <a:t>XX</a:t>
            </a:r>
            <a:r>
              <a:rPr lang="ru-RU" dirty="0"/>
              <a:t> в. в развитых странах технологические изменения знаменуют переход к обществу нового типа с коренными преобразованиями социальной структуры, в основание которой лежит так называемая </a:t>
            </a:r>
            <a:r>
              <a:rPr lang="ru-RU" u="sng" dirty="0"/>
              <a:t>интеллектуальная экономика</a:t>
            </a:r>
            <a:r>
              <a:rPr lang="ru-RU" dirty="0"/>
              <a:t>. </a:t>
            </a:r>
          </a:p>
          <a:p>
            <a:r>
              <a:rPr lang="ru-RU" b="1" u="sng" dirty="0"/>
              <a:t>Интеллектуальная экономика</a:t>
            </a:r>
            <a:r>
              <a:rPr lang="ru-RU" b="1" dirty="0"/>
              <a:t> </a:t>
            </a:r>
            <a:r>
              <a:rPr lang="ru-RU" dirty="0"/>
              <a:t>– это хозяйственная система, развитие которой основано на интеллектуальном капитале, материализованном в высоких технологиях, культуре производства и образе жизни, информационно-организационных структурах, определяющих новое качество экономического роста.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2 Воспроизводство инновационного продукта и экологический фактор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Объектом </a:t>
            </a:r>
            <a:r>
              <a:rPr lang="ru-RU" dirty="0" smtClean="0"/>
              <a:t>инновационного менеджмента выступает процесс воспроизводства инновационного продукта (услуги).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8460432" cy="350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Экологический фактор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13</a:t>
            </a:fld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11760" y="1052736"/>
            <a:ext cx="3744416" cy="25968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2"/>
                </a:solidFill>
              </a:rPr>
              <a:t>Иннова-ционный</a:t>
            </a:r>
            <a:r>
              <a:rPr lang="ru-RU" sz="2800" dirty="0" smtClean="0">
                <a:solidFill>
                  <a:schemeClr val="tx2"/>
                </a:solidFill>
              </a:rPr>
              <a:t> продукт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3645024"/>
            <a:ext cx="3744416" cy="1003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Экологический фактор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5661248"/>
            <a:ext cx="3744416" cy="1003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Экологический эффект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653136"/>
            <a:ext cx="3744416" cy="1003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Экологические ограничения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394460" y="4126230"/>
            <a:ext cx="1017300" cy="2036782"/>
          </a:xfrm>
          <a:custGeom>
            <a:avLst/>
            <a:gdLst>
              <a:gd name="connsiteX0" fmla="*/ 994410 w 1005840"/>
              <a:gd name="connsiteY0" fmla="*/ 0 h 2057400"/>
              <a:gd name="connsiteX1" fmla="*/ 0 w 1005840"/>
              <a:gd name="connsiteY1" fmla="*/ 0 h 2057400"/>
              <a:gd name="connsiteX2" fmla="*/ 0 w 1005840"/>
              <a:gd name="connsiteY2" fmla="*/ 2057400 h 2057400"/>
              <a:gd name="connsiteX3" fmla="*/ 1005840 w 1005840"/>
              <a:gd name="connsiteY3" fmla="*/ 203454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" h="2057400">
                <a:moveTo>
                  <a:pt x="994410" y="0"/>
                </a:moveTo>
                <a:lnTo>
                  <a:pt x="0" y="0"/>
                </a:lnTo>
                <a:lnTo>
                  <a:pt x="0" y="2057400"/>
                </a:lnTo>
                <a:lnTo>
                  <a:pt x="1005840" y="203454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endCxn id="8" idx="1"/>
          </p:cNvCxnSpPr>
          <p:nvPr/>
        </p:nvCxnSpPr>
        <p:spPr>
          <a:xfrm flipV="1">
            <a:off x="1394460" y="5154900"/>
            <a:ext cx="1017300" cy="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 rot="10800000">
            <a:off x="6156177" y="4126230"/>
            <a:ext cx="1017300" cy="2036782"/>
          </a:xfrm>
          <a:custGeom>
            <a:avLst/>
            <a:gdLst>
              <a:gd name="connsiteX0" fmla="*/ 994410 w 1005840"/>
              <a:gd name="connsiteY0" fmla="*/ 0 h 2057400"/>
              <a:gd name="connsiteX1" fmla="*/ 0 w 1005840"/>
              <a:gd name="connsiteY1" fmla="*/ 0 h 2057400"/>
              <a:gd name="connsiteX2" fmla="*/ 0 w 1005840"/>
              <a:gd name="connsiteY2" fmla="*/ 2057400 h 2057400"/>
              <a:gd name="connsiteX3" fmla="*/ 1005840 w 1005840"/>
              <a:gd name="connsiteY3" fmla="*/ 203454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" h="2057400">
                <a:moveTo>
                  <a:pt x="994410" y="0"/>
                </a:moveTo>
                <a:lnTo>
                  <a:pt x="0" y="0"/>
                </a:lnTo>
                <a:lnTo>
                  <a:pt x="0" y="2057400"/>
                </a:lnTo>
                <a:lnTo>
                  <a:pt x="1005840" y="203454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6156176" y="5157082"/>
            <a:ext cx="1017300" cy="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38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899320"/>
              </p:ext>
            </p:extLst>
          </p:nvPr>
        </p:nvGraphicFramePr>
        <p:xfrm>
          <a:off x="1756827" y="1664733"/>
          <a:ext cx="2971792" cy="305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90542" y="1988840"/>
            <a:ext cx="2892425" cy="1931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1</a:t>
            </a:r>
            <a:r>
              <a:rPr lang="ru-RU" dirty="0">
                <a:latin typeface="Calibri" pitchFamily="34" charset="0"/>
              </a:rPr>
              <a:t>. Технологический уклад</a:t>
            </a:r>
          </a:p>
          <a:p>
            <a:pPr eaLnBrk="1" hangingPunct="1">
              <a:spcAft>
                <a:spcPts val="1000"/>
              </a:spcAft>
            </a:pPr>
            <a:r>
              <a:rPr lang="ru-RU" dirty="0">
                <a:latin typeface="Calibri" pitchFamily="34" charset="0"/>
              </a:rPr>
              <a:t>2. Поколения техники (технологии)</a:t>
            </a:r>
          </a:p>
          <a:p>
            <a:pPr eaLnBrk="1" hangingPunct="1">
              <a:spcAft>
                <a:spcPts val="1000"/>
              </a:spcAft>
            </a:pPr>
            <a:r>
              <a:rPr lang="ru-RU" dirty="0">
                <a:latin typeface="Calibri" pitchFamily="34" charset="0"/>
              </a:rPr>
              <a:t>3. Инновации</a:t>
            </a:r>
          </a:p>
          <a:p>
            <a:pPr eaLnBrk="1" hangingPunct="1">
              <a:spcAft>
                <a:spcPts val="1000"/>
              </a:spcAft>
            </a:pPr>
            <a:r>
              <a:rPr lang="ru-RU" dirty="0">
                <a:latin typeface="Calibri" pitchFamily="34" charset="0"/>
              </a:rPr>
              <a:t>4. Открытия и изобретения</a:t>
            </a:r>
            <a:endParaRPr lang="ru-RU" sz="3200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851004" y="4671467"/>
            <a:ext cx="2435225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dirty="0">
                <a:latin typeface="Calibri" pitchFamily="34" charset="0"/>
              </a:rPr>
              <a:t>Персонификация</a:t>
            </a:r>
          </a:p>
          <a:p>
            <a:pPr algn="ctr" eaLnBrk="1" hangingPunct="1"/>
            <a:r>
              <a:rPr lang="ru-RU" b="1" dirty="0">
                <a:latin typeface="Calibri" pitchFamily="34" charset="0"/>
              </a:rPr>
              <a:t>научно-технического </a:t>
            </a:r>
          </a:p>
          <a:p>
            <a:pPr algn="ctr" eaLnBrk="1" hangingPunct="1"/>
            <a:r>
              <a:rPr lang="ru-RU" b="1" dirty="0">
                <a:latin typeface="Calibri" pitchFamily="34" charset="0"/>
              </a:rPr>
              <a:t>творчества</a:t>
            </a:r>
            <a:endParaRPr lang="ru-RU" sz="3200" b="1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55576" y="6190952"/>
            <a:ext cx="526415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sz="2000" b="1">
                <a:latin typeface="Calibri" pitchFamily="34" charset="0"/>
              </a:rPr>
              <a:t>Наука, творчество, образование, воспитание</a:t>
            </a:r>
            <a:endParaRPr lang="ru-RU" sz="3600" b="1"/>
          </a:p>
        </p:txBody>
      </p:sp>
      <p:grpSp>
        <p:nvGrpSpPr>
          <p:cNvPr id="12296" name="Группа 7"/>
          <p:cNvGrpSpPr>
            <a:grpSpLocks/>
          </p:cNvGrpSpPr>
          <p:nvPr/>
        </p:nvGrpSpPr>
        <p:grpSpPr bwMode="auto">
          <a:xfrm>
            <a:off x="1256779" y="4736555"/>
            <a:ext cx="3929063" cy="1019175"/>
            <a:chOff x="0" y="2039410"/>
            <a:chExt cx="2971792" cy="1019705"/>
          </a:xfrm>
        </p:grpSpPr>
        <p:sp>
          <p:nvSpPr>
            <p:cNvPr id="9" name="Трапеция 8"/>
            <p:cNvSpPr/>
            <p:nvPr/>
          </p:nvSpPr>
          <p:spPr>
            <a:xfrm>
              <a:off x="0" y="2039410"/>
              <a:ext cx="2971792" cy="1019705"/>
            </a:xfrm>
            <a:prstGeom prst="trapezoid">
              <a:avLst>
                <a:gd name="adj" fmla="val 48573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Трапеция 4"/>
            <p:cNvSpPr/>
            <p:nvPr/>
          </p:nvSpPr>
          <p:spPr>
            <a:xfrm>
              <a:off x="519914" y="2039410"/>
              <a:ext cx="1931964" cy="1019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Технологический способ производства</a:t>
            </a:r>
            <a:r>
              <a:rPr lang="ru-RU" sz="6000" b="1" dirty="0"/>
              <a:t/>
            </a:r>
            <a:br>
              <a:rPr lang="ru-RU" sz="6000" b="1" dirty="0"/>
            </a:b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796335" y="1268760"/>
            <a:ext cx="2583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Условные обозначения: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>
            <a:stCxn id="12294" idx="0"/>
          </p:cNvCxnSpPr>
          <p:nvPr/>
        </p:nvCxnSpPr>
        <p:spPr>
          <a:xfrm flipV="1">
            <a:off x="3387651" y="5755730"/>
            <a:ext cx="0" cy="435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9" idx="3"/>
          </p:cNvCxnSpPr>
          <p:nvPr/>
        </p:nvCxnSpPr>
        <p:spPr>
          <a:xfrm flipH="1">
            <a:off x="4938320" y="5246143"/>
            <a:ext cx="9126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717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Технологический способ производства – фундаментальная структура цивилизации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i="1" dirty="0" smtClean="0"/>
              <a:t>Технологический способ производства </a:t>
            </a:r>
            <a:r>
              <a:rPr lang="ru-RU" dirty="0" smtClean="0"/>
              <a:t>– совокупность технологий и выпускаемых с их помощью продуктов (услуг), выражающие главные отличительные черты материально-технической базы той или иной цивилизации.</a:t>
            </a:r>
          </a:p>
          <a:p>
            <a:pPr marL="114300" indent="0">
              <a:buNone/>
            </a:pPr>
            <a:r>
              <a:rPr lang="ru-RU" dirty="0" smtClean="0"/>
              <a:t> Переход к новому технологическому способу производства происходит раз в несколько столетий и лежит в основе смены цивилизаций – социально-экономических эпох, культур.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406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cs typeface="Times New Roman" pitchFamily="18" charset="0"/>
              </a:rPr>
              <a:t>Содержание технологического развития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В результате познавания законов природы на Земле возникает и развивается очеловеченная природа – </a:t>
            </a:r>
            <a:r>
              <a:rPr lang="ru-RU" b="1" i="1" dirty="0" err="1" smtClean="0"/>
              <a:t>техносфера</a:t>
            </a:r>
            <a:r>
              <a:rPr lang="ru-RU" i="1" dirty="0" smtClean="0"/>
              <a:t> – </a:t>
            </a:r>
            <a:r>
              <a:rPr lang="ru-RU" dirty="0" smtClean="0"/>
              <a:t>естественный результат научных изысканий человека, связанный с созданием и использованием технических (технологических) систем. </a:t>
            </a:r>
          </a:p>
          <a:p>
            <a:pPr marL="114300" indent="0">
              <a:buNone/>
            </a:pPr>
            <a:r>
              <a:rPr lang="ru-RU" dirty="0" smtClean="0"/>
              <a:t>Современное содержание технологического развития выражает </a:t>
            </a:r>
            <a:r>
              <a:rPr lang="ru-RU" b="1" i="1" dirty="0" smtClean="0"/>
              <a:t>инновационный процесс</a:t>
            </a:r>
            <a:r>
              <a:rPr lang="ru-RU" dirty="0" smtClean="0"/>
              <a:t> – эффективное вложение инвестиций в воспроизводство новых продуктов и  услуг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848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0880" cy="1143000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Определение категории «технологический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уклад»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Технологический уклад </a:t>
            </a:r>
            <a:r>
              <a:rPr lang="ru-RU" sz="2400" dirty="0" smtClean="0"/>
              <a:t>– особый тип материальной (технологической) культуры, основанный на достижениях науки, техники и организации производства и выражающий адекватный уровень индустриально-информационного развития.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6354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-14287" y="476673"/>
            <a:ext cx="8114680" cy="6192416"/>
          </a:xfrm>
        </p:spPr>
        <p:txBody>
          <a:bodyPr/>
          <a:lstStyle/>
          <a:p>
            <a:pPr indent="381000" algn="just" eaLnBrk="1" hangingPunct="1">
              <a:buFont typeface="Wingdings" pitchFamily="2" charset="2"/>
              <a:buNone/>
            </a:pPr>
            <a:r>
              <a:rPr lang="ru-RU" b="1" i="1" dirty="0" smtClean="0"/>
              <a:t>Поколение техники</a:t>
            </a:r>
            <a:r>
              <a:rPr lang="ru-RU" dirty="0" smtClean="0"/>
              <a:t> – это система машин, оборудования, приборов, технологических процессов, материалов, энергетических источников, основанная на научном открытии, крупном изобретении и обеспечивающая удовлетворение качественно новых или более эффективное удовлетворение существующих потребностей человека (общества).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1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8064450" cy="89959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инновационного развития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1428750" y="1357313"/>
            <a:ext cx="42863" cy="3416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V="1">
            <a:off x="1471613" y="4762500"/>
            <a:ext cx="4535487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6012160" y="4509120"/>
            <a:ext cx="864096" cy="754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ru-RU" sz="2000" dirty="0" smtClean="0">
                <a:latin typeface="+mn-lt"/>
              </a:rPr>
              <a:t>время</a:t>
            </a:r>
            <a:endParaRPr lang="ru-RU" sz="4000" dirty="0" smtClean="0">
              <a:latin typeface="+mn-l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1473200" y="2276872"/>
            <a:ext cx="5435600" cy="2498328"/>
          </a:xfrm>
          <a:custGeom>
            <a:avLst/>
            <a:gdLst>
              <a:gd name="connsiteX0" fmla="*/ 0 w 5435600"/>
              <a:gd name="connsiteY0" fmla="*/ 2019300 h 2019300"/>
              <a:gd name="connsiteX1" fmla="*/ 1943100 w 5435600"/>
              <a:gd name="connsiteY1" fmla="*/ 342900 h 2019300"/>
              <a:gd name="connsiteX2" fmla="*/ 5435600 w 5435600"/>
              <a:gd name="connsiteY2" fmla="*/ 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5600" h="2019300">
                <a:moveTo>
                  <a:pt x="0" y="2019300"/>
                </a:moveTo>
                <a:cubicBezTo>
                  <a:pt x="518583" y="1349375"/>
                  <a:pt x="1037167" y="679450"/>
                  <a:pt x="1943100" y="342900"/>
                </a:cubicBezTo>
                <a:cubicBezTo>
                  <a:pt x="2849033" y="6350"/>
                  <a:pt x="4142316" y="3175"/>
                  <a:pt x="5435600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1498600" y="1613128"/>
            <a:ext cx="5105400" cy="3149372"/>
          </a:xfrm>
          <a:custGeom>
            <a:avLst/>
            <a:gdLst>
              <a:gd name="connsiteX0" fmla="*/ 0 w 5105400"/>
              <a:gd name="connsiteY0" fmla="*/ 3149372 h 3149372"/>
              <a:gd name="connsiteX1" fmla="*/ 800100 w 5105400"/>
              <a:gd name="connsiteY1" fmla="*/ 1574572 h 3149372"/>
              <a:gd name="connsiteX2" fmla="*/ 1549400 w 5105400"/>
              <a:gd name="connsiteY2" fmla="*/ 1841272 h 3149372"/>
              <a:gd name="connsiteX3" fmla="*/ 2019300 w 5105400"/>
              <a:gd name="connsiteY3" fmla="*/ 761772 h 3149372"/>
              <a:gd name="connsiteX4" fmla="*/ 2806700 w 5105400"/>
              <a:gd name="connsiteY4" fmla="*/ 1396772 h 3149372"/>
              <a:gd name="connsiteX5" fmla="*/ 3429000 w 5105400"/>
              <a:gd name="connsiteY5" fmla="*/ 25172 h 3149372"/>
              <a:gd name="connsiteX6" fmla="*/ 4216400 w 5105400"/>
              <a:gd name="connsiteY6" fmla="*/ 1257072 h 3149372"/>
              <a:gd name="connsiteX7" fmla="*/ 4787900 w 5105400"/>
              <a:gd name="connsiteY7" fmla="*/ 126772 h 3149372"/>
              <a:gd name="connsiteX8" fmla="*/ 5105400 w 5105400"/>
              <a:gd name="connsiteY8" fmla="*/ 75972 h 314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5400" h="3149372">
                <a:moveTo>
                  <a:pt x="0" y="3149372"/>
                </a:moveTo>
                <a:cubicBezTo>
                  <a:pt x="270933" y="2470980"/>
                  <a:pt x="541867" y="1792589"/>
                  <a:pt x="800100" y="1574572"/>
                </a:cubicBezTo>
                <a:cubicBezTo>
                  <a:pt x="1058333" y="1356555"/>
                  <a:pt x="1346200" y="1976739"/>
                  <a:pt x="1549400" y="1841272"/>
                </a:cubicBezTo>
                <a:cubicBezTo>
                  <a:pt x="1752600" y="1705805"/>
                  <a:pt x="1809750" y="835855"/>
                  <a:pt x="2019300" y="761772"/>
                </a:cubicBezTo>
                <a:cubicBezTo>
                  <a:pt x="2228850" y="687689"/>
                  <a:pt x="2571750" y="1519539"/>
                  <a:pt x="2806700" y="1396772"/>
                </a:cubicBezTo>
                <a:cubicBezTo>
                  <a:pt x="3041650" y="1274005"/>
                  <a:pt x="3194050" y="48455"/>
                  <a:pt x="3429000" y="25172"/>
                </a:cubicBezTo>
                <a:cubicBezTo>
                  <a:pt x="3663950" y="1889"/>
                  <a:pt x="3989917" y="1240139"/>
                  <a:pt x="4216400" y="1257072"/>
                </a:cubicBezTo>
                <a:cubicBezTo>
                  <a:pt x="4442883" y="1274005"/>
                  <a:pt x="4639733" y="323622"/>
                  <a:pt x="4787900" y="126772"/>
                </a:cubicBezTo>
                <a:cubicBezTo>
                  <a:pt x="4936067" y="-70078"/>
                  <a:pt x="5020733" y="2947"/>
                  <a:pt x="5105400" y="75972"/>
                </a:cubicBezTo>
              </a:path>
            </a:pathLst>
          </a:cu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97143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Инновационное развитие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94116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Инновационное развитие подчиняется зависимости, отражаемой </a:t>
            </a:r>
            <a:r>
              <a:rPr lang="en-US" dirty="0"/>
              <a:t>S</a:t>
            </a:r>
            <a:r>
              <a:rPr lang="ru-RU" dirty="0"/>
              <a:t>-образной </a:t>
            </a:r>
            <a:r>
              <a:rPr lang="ru-RU" dirty="0" smtClean="0"/>
              <a:t>кривой, </a:t>
            </a:r>
            <a:r>
              <a:rPr lang="ru-RU" dirty="0"/>
              <a:t>описывающей </a:t>
            </a:r>
            <a:r>
              <a:rPr lang="ru-RU" b="1" i="1" dirty="0"/>
              <a:t>зарождение, скачкообразный рост и постепенное достижение высокой эффективности инноваций</a:t>
            </a:r>
            <a:r>
              <a:rPr lang="ru-RU" dirty="0"/>
              <a:t>, связанных с внедрением и реализацией новшеств.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1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Основные </a:t>
            </a:r>
            <a:r>
              <a:rPr lang="ru-RU" sz="2400" dirty="0"/>
              <a:t>понятия инновационного </a:t>
            </a:r>
            <a:r>
              <a:rPr lang="ru-RU" sz="2400" dirty="0" smtClean="0"/>
              <a:t>менеджмента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/>
              <a:t>Воспроизводство инновационного продукта и экологический </a:t>
            </a:r>
            <a:r>
              <a:rPr lang="ru-RU" sz="2400" dirty="0" smtClean="0"/>
              <a:t>фактор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Человеческий </a:t>
            </a:r>
            <a:r>
              <a:rPr lang="ru-RU" sz="2400" dirty="0"/>
              <a:t>капитал – ключевой фактор развития инновационного процесса как структурообразующего элемента экологической сферы</a:t>
            </a:r>
            <a:endParaRPr lang="ru-RU" sz="2400" dirty="0" smtClean="0"/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95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3 Человеческий капитал – ключевой фактор развития инновационного процесса как структурообразующего элемента экологической сферы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20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b="1" i="1" dirty="0"/>
              <a:t>Основные факторы  развития инновационной сферы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518999"/>
              </p:ext>
            </p:extLst>
          </p:nvPr>
        </p:nvGraphicFramePr>
        <p:xfrm>
          <a:off x="27746" y="2332038"/>
          <a:ext cx="9345012" cy="3257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6294471" imgH="2197339" progId="Word.Document.12">
                  <p:embed/>
                </p:oleObj>
              </mc:Choice>
              <mc:Fallback>
                <p:oleObj name="Документ" r:id="rId3" imgW="6294471" imgH="21973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46" y="2332038"/>
                        <a:ext cx="9345012" cy="3257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225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620000" cy="1143000"/>
          </a:xfrm>
        </p:spPr>
        <p:txBody>
          <a:bodyPr/>
          <a:lstStyle/>
          <a:p>
            <a:r>
              <a:rPr lang="ru-RU" dirty="0" smtClean="0"/>
              <a:t>Человеческий капитал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u="sng" dirty="0"/>
              <a:t>Человеческий капитал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dirty="0" smtClean="0"/>
              <a:t>– это приобретенный и </a:t>
            </a:r>
            <a:r>
              <a:rPr lang="ru-RU" dirty="0"/>
              <a:t>постоянно </a:t>
            </a:r>
            <a:r>
              <a:rPr lang="ru-RU" dirty="0" smtClean="0"/>
              <a:t>пополняющийся  </a:t>
            </a:r>
            <a:r>
              <a:rPr lang="ru-RU" dirty="0"/>
              <a:t>запас знаний, навыков, а также </a:t>
            </a:r>
            <a:r>
              <a:rPr lang="ru-RU" dirty="0" smtClean="0"/>
              <a:t>мотивация и </a:t>
            </a:r>
            <a:r>
              <a:rPr lang="ru-RU" dirty="0"/>
              <a:t>энергия человека, его духовный и физический потенциал, которые используются или могут быть использованы в течении определенного периода времени для достижения социально-экономических результатов.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20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человеческого капитала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В современной экономической науке можно выделить два уровня оценки человеческого капитала:</a:t>
            </a:r>
          </a:p>
          <a:p>
            <a:pPr marL="114300" indent="0">
              <a:buNone/>
            </a:pPr>
            <a:r>
              <a:rPr lang="ru-RU" b="1" dirty="0"/>
              <a:t>I. Народнохозяйственный уровень. </a:t>
            </a:r>
            <a:r>
              <a:rPr lang="ru-RU" dirty="0"/>
              <a:t>Различают два концептуальных подхода: «затратный» и «доходный».</a:t>
            </a:r>
          </a:p>
          <a:p>
            <a:pPr marL="114300" indent="0">
              <a:buNone/>
            </a:pPr>
            <a:r>
              <a:rPr lang="ru-RU" dirty="0"/>
              <a:t>1. Затратная оценка. Складывается из:</a:t>
            </a:r>
          </a:p>
          <a:p>
            <a:pPr marL="114300" indent="0">
              <a:buNone/>
            </a:pPr>
            <a:r>
              <a:rPr lang="ru-RU" dirty="0"/>
              <a:t>а) оценки инвестиций в антропологическую сферу, определяющие условия и результат воспроизводства человеческого капитала.</a:t>
            </a:r>
          </a:p>
          <a:p>
            <a:pPr marL="114300" indent="0">
              <a:buNone/>
            </a:pPr>
            <a:r>
              <a:rPr lang="ru-RU" dirty="0"/>
              <a:t>б) оценки свободного времени как условие и фактор развития человеческой личности.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212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7620000" cy="5708104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ru-RU" dirty="0" smtClean="0"/>
                  <a:t>2. Доходная  оценка. Основана на методе капитализации </a:t>
                </a:r>
                <a:r>
                  <a:rPr lang="ru-RU" dirty="0" err="1"/>
                  <a:t>подушевого</a:t>
                </a:r>
                <a:r>
                  <a:rPr lang="ru-RU" dirty="0"/>
                  <a:t> дохода с учетом продолжительности жизни человека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ч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Д−С</m:t>
                              </m:r>
                            </m:e>
                          </m:d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÷</m:t>
                          </m:r>
                          <m:f>
                            <m:f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Т</m:t>
                              </m:r>
                            </m:den>
                          </m:f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  <a:tabLst>
                    <a:tab pos="631825" algn="l"/>
                  </a:tabLst>
                </a:pPr>
                <a:r>
                  <a:rPr lang="ru-RU" dirty="0" smtClean="0"/>
                  <a:t>где 	</a:t>
                </a:r>
                <a:r>
                  <a:rPr lang="ru-RU" dirty="0" err="1" smtClean="0"/>
                  <a:t>К</a:t>
                </a:r>
                <a:r>
                  <a:rPr lang="ru-RU" baseline="-25000" dirty="0" err="1" smtClean="0"/>
                  <a:t>ч</a:t>
                </a:r>
                <a:r>
                  <a:rPr lang="ru-RU" dirty="0" smtClean="0"/>
                  <a:t> – человеческий капитал страны</a:t>
                </a:r>
                <a:endParaRPr lang="ru-RU" dirty="0"/>
              </a:p>
              <a:p>
                <a:pPr marL="114300" indent="0">
                  <a:buNone/>
                  <a:tabLst>
                    <a:tab pos="631825" algn="l"/>
                  </a:tabLst>
                </a:pPr>
                <a:r>
                  <a:rPr lang="ru-RU" dirty="0" smtClean="0"/>
                  <a:t>	Д </a:t>
                </a:r>
                <a:r>
                  <a:rPr lang="ru-RU" dirty="0"/>
                  <a:t>– средний доход на душу населения;</a:t>
                </a:r>
              </a:p>
              <a:p>
                <a:pPr marL="114300" indent="0">
                  <a:buNone/>
                  <a:tabLst>
                    <a:tab pos="631825" algn="l"/>
                  </a:tabLst>
                </a:pPr>
                <a:r>
                  <a:rPr lang="ru-RU" dirty="0" smtClean="0"/>
                  <a:t>	С </a:t>
                </a:r>
                <a:r>
                  <a:rPr lang="ru-RU" dirty="0"/>
                  <a:t>– минимальный потребительский бюджет;</a:t>
                </a:r>
              </a:p>
              <a:p>
                <a:pPr marL="114300" indent="0">
                  <a:buNone/>
                  <a:tabLst>
                    <a:tab pos="631825" algn="l"/>
                  </a:tabLst>
                </a:pPr>
                <a:r>
                  <a:rPr lang="ru-RU" dirty="0" smtClean="0"/>
                  <a:t>	Т </a:t>
                </a:r>
                <a:r>
                  <a:rPr lang="ru-RU" dirty="0"/>
                  <a:t>– период воспроизводства человеческого капитала;</a:t>
                </a:r>
              </a:p>
              <a:p>
                <a:pPr marL="114300" indent="0">
                  <a:buNone/>
                  <a:tabLst>
                    <a:tab pos="631825" algn="l"/>
                  </a:tabLst>
                </a:pPr>
                <a:r>
                  <a:rPr lang="ru-RU" dirty="0" smtClean="0"/>
                  <a:t>	</a:t>
                </a:r>
                <a:r>
                  <a:rPr lang="en-US" dirty="0" smtClean="0"/>
                  <a:t>Q</a:t>
                </a:r>
                <a:r>
                  <a:rPr lang="ru-RU" dirty="0" smtClean="0"/>
                  <a:t> </a:t>
                </a:r>
                <a:r>
                  <a:rPr lang="ru-RU" dirty="0"/>
                  <a:t>– количество населения.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7620000" cy="5708104"/>
              </a:xfrm>
              <a:blipFill rotWithShape="1">
                <a:blip r:embed="rId2"/>
                <a:stretch>
                  <a:fillRect t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89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/>
              <a:t>II. Низовой (уровень предприятия). </a:t>
            </a:r>
          </a:p>
          <a:p>
            <a:pPr marL="114300" indent="0">
              <a:buNone/>
            </a:pPr>
            <a:r>
              <a:rPr lang="ru-RU" dirty="0"/>
              <a:t>На этом уровне выделяют также два метода оценки человеческого капитала: «затратный» и </a:t>
            </a:r>
            <a:r>
              <a:rPr lang="ru-RU" dirty="0" smtClean="0"/>
              <a:t>ценностный.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а) затратный основан на учете затрат, связанных с:</a:t>
            </a:r>
          </a:p>
          <a:p>
            <a:pPr marL="114300" indent="0">
              <a:buNone/>
            </a:pPr>
            <a:r>
              <a:rPr lang="ru-RU" dirty="0"/>
              <a:t>– набором, расстановкой, профессиональной подготовкой персонала;</a:t>
            </a:r>
          </a:p>
          <a:p>
            <a:pPr marL="114300" indent="0">
              <a:buNone/>
            </a:pPr>
            <a:r>
              <a:rPr lang="ru-RU" dirty="0"/>
              <a:t>– имиджем компании;</a:t>
            </a:r>
          </a:p>
          <a:p>
            <a:pPr marL="114300" indent="0">
              <a:buNone/>
            </a:pPr>
            <a:r>
              <a:rPr lang="ru-RU" dirty="0"/>
              <a:t>– потерями, обусловленными негативными, обесценивающими моментами в жизни компании.</a:t>
            </a:r>
          </a:p>
          <a:p>
            <a:pPr marL="114300" indent="0">
              <a:buNone/>
            </a:pPr>
            <a:r>
              <a:rPr lang="ru-RU" dirty="0"/>
              <a:t>б) </a:t>
            </a:r>
            <a:r>
              <a:rPr lang="ru-RU" dirty="0" smtClean="0"/>
              <a:t>ценностный построен </a:t>
            </a:r>
            <a:r>
              <a:rPr lang="ru-RU" dirty="0"/>
              <a:t>на учете текущей ценности человеческих ресурсов путем регулярной оценки каждого члена организации. Содержание оценки определяет эффективность работы каждого человека и его потенциальная ценность. 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71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fontScale="92500" lnSpcReduction="10000"/>
          </a:bodyPr>
          <a:lstStyle/>
          <a:p>
            <a:pPr marL="114300" indent="246063">
              <a:buNone/>
            </a:pPr>
            <a:r>
              <a:rPr lang="ru-RU" dirty="0" smtClean="0"/>
              <a:t>Метод</a:t>
            </a:r>
            <a:r>
              <a:rPr lang="ru-RU" dirty="0"/>
              <a:t>, основанный на ежегодном доходе работника, скорректированный с помощью специальных коэффициентов на моральные (этические) и интеллектуальные (креативные) качества личности:</a:t>
            </a:r>
          </a:p>
          <a:p>
            <a:pPr marL="114300" indent="246063">
              <a:buNone/>
            </a:pPr>
            <a:r>
              <a:rPr lang="be-BY" dirty="0"/>
              <a:t> </a:t>
            </a:r>
            <a:endParaRPr lang="ru-RU" dirty="0"/>
          </a:p>
          <a:p>
            <a:pPr marL="114300" indent="246063">
              <a:buNone/>
            </a:pPr>
            <a:r>
              <a:rPr lang="be-BY" dirty="0"/>
              <a:t>                                          О</a:t>
            </a:r>
            <a:r>
              <a:rPr lang="be-BY" baseline="-25000" dirty="0"/>
              <a:t>ч.к.в.п.</a:t>
            </a:r>
            <a:r>
              <a:rPr lang="be-BY" dirty="0"/>
              <a:t> = Д·К</a:t>
            </a:r>
            <a:r>
              <a:rPr lang="be-BY" baseline="-25000" dirty="0"/>
              <a:t>в</a:t>
            </a:r>
            <a:r>
              <a:rPr lang="be-BY" dirty="0"/>
              <a:t>·К</a:t>
            </a:r>
            <a:r>
              <a:rPr lang="be-BY" baseline="-25000" dirty="0"/>
              <a:t>об.,</a:t>
            </a:r>
            <a:endParaRPr lang="ru-RU" dirty="0"/>
          </a:p>
          <a:p>
            <a:pPr marL="114300" indent="246063">
              <a:buNone/>
            </a:pPr>
            <a:r>
              <a:rPr lang="be-BY" dirty="0"/>
              <a:t> </a:t>
            </a:r>
            <a:endParaRPr lang="ru-RU" dirty="0"/>
          </a:p>
          <a:p>
            <a:pPr marL="114300" indent="246063">
              <a:buNone/>
            </a:pPr>
            <a:r>
              <a:rPr lang="ru-RU" dirty="0"/>
              <a:t>где Д – ежегодный доход работника;</a:t>
            </a:r>
          </a:p>
          <a:p>
            <a:pPr marL="114300" indent="246063">
              <a:buNone/>
            </a:pPr>
            <a:r>
              <a:rPr lang="ru-RU" dirty="0"/>
              <a:t>       </a:t>
            </a:r>
            <a:r>
              <a:rPr lang="ru-RU" dirty="0" err="1"/>
              <a:t>К</a:t>
            </a:r>
            <a:r>
              <a:rPr lang="ru-RU" baseline="-25000" dirty="0" err="1"/>
              <a:t>в</a:t>
            </a:r>
            <a:r>
              <a:rPr lang="ru-RU" dirty="0"/>
              <a:t> – коэффициент воспитанности, в относительных единицах, рассчитанный на основе ценностной шкалы, имеющей диапазон значений коэффициента от нуля (невоспитанный) до 2 (очень воспитанный), значение 1 – воспитанный, 0,5 – не очень воспитанный;</a:t>
            </a:r>
          </a:p>
          <a:p>
            <a:pPr marL="114300" indent="246063">
              <a:buNone/>
            </a:pPr>
            <a:r>
              <a:rPr lang="ru-RU" dirty="0"/>
              <a:t>       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об</a:t>
            </a:r>
            <a:r>
              <a:rPr lang="ru-RU" baseline="-25000" dirty="0"/>
              <a:t>.,</a:t>
            </a:r>
            <a:r>
              <a:rPr lang="ru-RU" dirty="0"/>
              <a:t> – коэффициент образованности, в относительных единицах, рассчитанный на основе ценностной шкалы, имеющей диапазон значений коэффициента от 0,5 </a:t>
            </a:r>
            <a:r>
              <a:rPr lang="ru-RU" dirty="0" smtClean="0"/>
              <a:t>(</a:t>
            </a:r>
            <a:r>
              <a:rPr lang="ru-RU" dirty="0" err="1" smtClean="0"/>
              <a:t>формальнообразованной</a:t>
            </a:r>
            <a:r>
              <a:rPr lang="ru-RU" dirty="0"/>
              <a:t>) до 2 (талантливый), значение 1 – образованный, 1,5 – креативно образованный.</a:t>
            </a:r>
          </a:p>
          <a:p>
            <a:pPr marL="114300" indent="246063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80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26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1"/>
              <p:cNvSpPr txBox="1">
                <a:spLocks/>
              </p:cNvSpPr>
              <p:nvPr/>
            </p:nvSpPr>
            <p:spPr>
              <a:xfrm>
                <a:off x="467544" y="260648"/>
                <a:ext cx="7560840" cy="633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None/>
                </a:pPr>
                <a:r>
                  <a:rPr lang="ru-RU" dirty="0" smtClean="0"/>
                  <a:t>Оценить человеческий капитал можно по следующей формуле:</a:t>
                </a: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</a:rPr>
                            <m:t>Ч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 smtClean="0">
                              <a:latin typeface="Cambria Math"/>
                            </a:rPr>
                            <m:t>Д </m:t>
                          </m:r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 smtClean="0">
                                  <a:latin typeface="Cambria Math"/>
                                </a:rPr>
                                <m:t>ЗП</m:t>
                              </m:r>
                            </m:e>
                          </m: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ru-RU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/>
                            </a:rPr>
                            <m:t>К</m:t>
                          </m:r>
                        </m:e>
                        <m:sub>
                          <m:r>
                            <a:rPr lang="ru-RU" i="1" smtClean="0">
                              <a:latin typeface="Cambria Math"/>
                            </a:rPr>
                            <m:t>кр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ru-RU" i="1" smtClean="0">
                          <a:latin typeface="Cambria Math"/>
                          <a:ea typeface="Cambria Math"/>
                        </a:rPr>
                        <m:t>П)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где	Д – ежегодный доход (зарплата), руб.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	</a:t>
                </a:r>
                <a:r>
                  <a:rPr lang="en-US" dirty="0" smtClean="0"/>
                  <a:t>q – </a:t>
                </a:r>
                <a:r>
                  <a:rPr lang="ru-RU" dirty="0" smtClean="0"/>
                  <a:t>коэффициент капитализации (определяется величина продолжительности работы работника на предприятии, с учетом движения кадров, в год)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К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en-US" dirty="0"/>
                  <a:t>– </a:t>
                </a:r>
                <a:r>
                  <a:rPr lang="ru-RU" dirty="0" smtClean="0"/>
                  <a:t> коэффициент креативности персонала, устанавливается экспертным путем на основе индивидуальных характеристик персонала,</a:t>
                </a:r>
                <a:r>
                  <a:rPr lang="en-US" dirty="0" smtClean="0"/>
                  <a:t> </a:t>
                </a:r>
                <a:r>
                  <a:rPr lang="ru-RU" dirty="0" smtClean="0"/>
                  <a:t>может меняться в социально приемлемых пределах, в баллах ( н-р, от 1 до 10);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	П – численность промышленно-производственного персонала, чел. </a:t>
                </a:r>
                <a:endParaRPr lang="ru-RU" dirty="0"/>
              </a:p>
            </p:txBody>
          </p:sp>
        </mc:Choice>
        <mc:Fallback>
          <p:sp>
            <p:nvSpPr>
              <p:cNvPr id="5" name="Объек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7560840" cy="6336704"/>
              </a:xfrm>
              <a:prstGeom prst="rect">
                <a:avLst/>
              </a:prstGeom>
              <a:blipFill rotWithShape="1">
                <a:blip r:embed="rId2"/>
                <a:stretch>
                  <a:fillRect l="-1048" t="-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352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Инновационный фактор в индустриальном </a:t>
            </a:r>
            <a:br>
              <a:rPr lang="ru-RU" sz="2800" dirty="0"/>
            </a:br>
            <a:r>
              <a:rPr lang="ru-RU" sz="2800" dirty="0"/>
              <a:t>и постиндустриальном обществе</a:t>
            </a:r>
            <a:br>
              <a:rPr lang="ru-RU" sz="2800" dirty="0"/>
            </a:b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ru-RU" dirty="0" smtClean="0"/>
                  <a:t>В индустриальном обществе уровень жизни пропорционален уровню знаний. Согласно исследованиям академика В.А. Трапезникова, уровень знаний (если элиминировать отраслевой фактор) может быть определен по следующей формуле: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У=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В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Ф</m:t>
                          </m:r>
                        </m:den>
                      </m:f>
                      <m:r>
                        <a:rPr lang="ru-RU" b="0" i="1" smtClean="0">
                          <a:latin typeface="Cambria Math"/>
                        </a:rPr>
                        <m:t>=ФО,</m:t>
                      </m:r>
                    </m:oMath>
                  </m:oMathPara>
                </a14:m>
                <a:endParaRPr lang="ru-RU" b="0" dirty="0" smtClean="0"/>
              </a:p>
              <a:p>
                <a:pPr marL="114300" indent="0">
                  <a:buNone/>
                </a:pPr>
                <a:r>
                  <a:rPr lang="ru-RU" dirty="0"/>
                  <a:t>где </a:t>
                </a:r>
                <a:r>
                  <a:rPr lang="ru-RU" dirty="0" smtClean="0"/>
                  <a:t>	У </a:t>
                </a:r>
                <a:r>
                  <a:rPr lang="ru-RU" dirty="0"/>
                  <a:t>– уровень знаний, руб./чел.;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	 </a:t>
                </a:r>
                <a:r>
                  <a:rPr lang="ru-RU" dirty="0"/>
                  <a:t>В – производительность труда, руб./чел.;</a:t>
                </a:r>
              </a:p>
              <a:p>
                <a:pPr marL="114300" indent="0">
                  <a:buNone/>
                </a:pPr>
                <a:r>
                  <a:rPr lang="ru-RU" dirty="0" smtClean="0"/>
                  <a:t>	 </a:t>
                </a:r>
                <a:r>
                  <a:rPr lang="ru-RU" dirty="0"/>
                  <a:t>Ф – </a:t>
                </a:r>
                <a:r>
                  <a:rPr lang="ru-RU" dirty="0" err="1"/>
                  <a:t>фондовооруженность</a:t>
                </a:r>
                <a:r>
                  <a:rPr lang="ru-RU" dirty="0"/>
                  <a:t>, руб./чел.;</a:t>
                </a:r>
              </a:p>
              <a:p>
                <a:pPr marL="11430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	ФО </a:t>
                </a:r>
                <a:r>
                  <a:rPr lang="ru-RU" dirty="0"/>
                  <a:t>– фондоотдача, руб./руб.</a:t>
                </a:r>
              </a:p>
              <a:p>
                <a:pPr marL="114300" indent="0">
                  <a:buNone/>
                </a:pPr>
                <a:r>
                  <a:rPr lang="ru-RU" b="1" dirty="0"/>
                  <a:t>Уровень знаний </a:t>
                </a:r>
                <a:r>
                  <a:rPr lang="ru-RU" dirty="0" smtClean="0"/>
                  <a:t>включает </a:t>
                </a:r>
                <a:r>
                  <a:rPr lang="ru-RU" dirty="0"/>
                  <a:t>в </a:t>
                </a:r>
                <a:r>
                  <a:rPr lang="ru-RU" dirty="0" smtClean="0"/>
                  <a:t>себя</a:t>
                </a:r>
                <a:r>
                  <a:rPr lang="ru-RU" dirty="0"/>
                  <a:t> </a:t>
                </a:r>
                <a:r>
                  <a:rPr lang="ru-RU" dirty="0" smtClean="0"/>
                  <a:t> </a:t>
                </a:r>
                <a:r>
                  <a:rPr lang="ru-RU" i="1" dirty="0"/>
                  <a:t>уровень совершенства системы производства </a:t>
                </a:r>
                <a:r>
                  <a:rPr lang="ru-RU" i="1" dirty="0" smtClean="0"/>
                  <a:t> </a:t>
                </a:r>
                <a:r>
                  <a:rPr lang="ru-RU" dirty="0" smtClean="0"/>
                  <a:t>и </a:t>
                </a:r>
                <a:r>
                  <a:rPr lang="ru-RU" i="1" dirty="0" smtClean="0"/>
                  <a:t>уровень </a:t>
                </a:r>
                <a:r>
                  <a:rPr lang="ru-RU" i="1" dirty="0"/>
                  <a:t>совершенства системы </a:t>
                </a:r>
                <a:r>
                  <a:rPr lang="ru-RU" i="1" dirty="0" smtClean="0"/>
                  <a:t>управления.</a:t>
                </a:r>
                <a:endParaRPr lang="ru-RU" b="0" i="1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25" r="-320" b="-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80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158750"/>
            <a:ext cx="8244408" cy="622257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Временная структуризация технологического фактора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С исторической точки зрения процесс человеческого развития свидетельствует о том, что технологический фактор и в будущем остается определяющим, меняя, правда, во времени свое содержание в пользу интеллектуального капитала. Традиционный физический (</a:t>
            </a:r>
            <a:r>
              <a:rPr lang="ru-RU" sz="2400" dirty="0" err="1" smtClean="0"/>
              <a:t>природоемкий</a:t>
            </a:r>
            <a:r>
              <a:rPr lang="ru-RU" sz="2400" dirty="0" smtClean="0"/>
              <a:t>) капитал замещается интеллектуально-информационным (наукоемким) капиталом.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Замену традиционного капитала на интеллектуальный следует рассматривать как переход к индустриальному использованию «скрытых» сил природы, включая и интеллект человека. Познание тайн природы говорит о могуществе природы (окружающего человека мира) и о могуществе того, кто познает эти тайны.</a:t>
            </a:r>
            <a:endParaRPr lang="ru-RU" sz="2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val="377665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Формула человеческого прогресса и инновационного развития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Идея нравственного (высокодуховного) существа пока малоэффективно реализуются на практике. Главная причина – неуемная потребность в превосходстве одного сообщества над другим, богатого над бедным и т.п.</a:t>
            </a:r>
          </a:p>
          <a:p>
            <a:pPr marL="114300" indent="0">
              <a:buNone/>
            </a:pPr>
            <a:r>
              <a:rPr lang="ru-RU" dirty="0" smtClean="0"/>
              <a:t>Формулу человеческого прогресса можно выразить с помощью следующего равенства: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прогресс = возрастающее знание (интеллект) + продуцирующее сознание (высокая духовность). 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Инновационное развитие можно признать только тогда истинно инновационным, когда наряду с изменением технологической базы развития, меняется сам человек, его этика жизни.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4964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 Основные понятия инновационного менеджмента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Базовыми системными понятиями инновационного менеджмента являются: </a:t>
            </a:r>
            <a:endParaRPr lang="ru-RU" dirty="0" smtClean="0"/>
          </a:p>
          <a:p>
            <a:r>
              <a:rPr lang="ru-RU" b="1" i="1" dirty="0" smtClean="0"/>
              <a:t>инновация</a:t>
            </a:r>
            <a:r>
              <a:rPr lang="ru-RU" b="1" i="1" dirty="0"/>
              <a:t>, </a:t>
            </a:r>
            <a:endParaRPr lang="ru-RU" b="1" i="1" dirty="0" smtClean="0"/>
          </a:p>
          <a:p>
            <a:r>
              <a:rPr lang="ru-RU" b="1" i="1" dirty="0" smtClean="0"/>
              <a:t>инновационный </a:t>
            </a:r>
            <a:r>
              <a:rPr lang="ru-RU" b="1" i="1" dirty="0"/>
              <a:t>процесс, </a:t>
            </a:r>
            <a:endParaRPr lang="ru-RU" b="1" i="1" dirty="0" smtClean="0"/>
          </a:p>
          <a:p>
            <a:r>
              <a:rPr lang="ru-RU" b="1" i="1" dirty="0" smtClean="0"/>
              <a:t>инновационная </a:t>
            </a:r>
            <a:r>
              <a:rPr lang="ru-RU" b="1" i="1" dirty="0"/>
              <a:t>деятельность, </a:t>
            </a:r>
            <a:endParaRPr lang="ru-RU" b="1" i="1" dirty="0" smtClean="0"/>
          </a:p>
          <a:p>
            <a:r>
              <a:rPr lang="ru-RU" b="1" i="1" dirty="0" smtClean="0"/>
              <a:t>научно-технический </a:t>
            </a:r>
            <a:r>
              <a:rPr lang="ru-RU" b="1" i="1" dirty="0"/>
              <a:t>прогресс (НТП), </a:t>
            </a:r>
            <a:endParaRPr lang="ru-RU" b="1" i="1" dirty="0" smtClean="0"/>
          </a:p>
          <a:p>
            <a:r>
              <a:rPr lang="ru-RU" b="1" i="1" dirty="0" smtClean="0"/>
              <a:t>технология</a:t>
            </a:r>
            <a:r>
              <a:rPr lang="ru-RU" b="1" i="1" dirty="0"/>
              <a:t>, </a:t>
            </a:r>
            <a:endParaRPr lang="ru-RU" b="1" i="1" dirty="0" smtClean="0"/>
          </a:p>
          <a:p>
            <a:r>
              <a:rPr lang="ru-RU" b="1" i="1" dirty="0" smtClean="0"/>
              <a:t>интеллектуальная </a:t>
            </a:r>
            <a:r>
              <a:rPr lang="ru-RU" b="1" i="1" dirty="0"/>
              <a:t>экономика</a:t>
            </a:r>
            <a:r>
              <a:rPr lang="ru-RU" b="1" i="1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Термин </a:t>
            </a:r>
            <a:r>
              <a:rPr lang="ru-RU" dirty="0"/>
              <a:t>«инновация» ввел в научный оборот австрийский (позже американский) ученый Йозеф </a:t>
            </a:r>
            <a:r>
              <a:rPr lang="ru-RU" dirty="0" err="1"/>
              <a:t>Шумпетер</a:t>
            </a:r>
            <a:r>
              <a:rPr lang="ru-RU" dirty="0"/>
              <a:t> (</a:t>
            </a:r>
            <a:r>
              <a:rPr lang="en-US" dirty="0"/>
              <a:t>J</a:t>
            </a:r>
            <a:r>
              <a:rPr lang="ru-RU" dirty="0"/>
              <a:t>.</a:t>
            </a:r>
            <a:r>
              <a:rPr lang="en-US" dirty="0"/>
              <a:t>A</a:t>
            </a:r>
            <a:r>
              <a:rPr lang="ru-RU" dirty="0"/>
              <a:t>. </a:t>
            </a:r>
            <a:r>
              <a:rPr lang="en-US" dirty="0"/>
              <a:t>Schumpeter</a:t>
            </a:r>
            <a:r>
              <a:rPr lang="ru-RU" dirty="0"/>
              <a:t>, 1883-1950) в первом десятилетии XX века. В своей работе «Теория экономического развития» (1911 г.) Й. </a:t>
            </a:r>
            <a:r>
              <a:rPr lang="ru-RU" dirty="0" err="1"/>
              <a:t>Шумпетер</a:t>
            </a:r>
            <a:r>
              <a:rPr lang="ru-RU" dirty="0"/>
              <a:t> впервые рассмотрел вопросы новых комбинаций (изменений) в экономическом развитии и дал полное описание инновационного процесса.</a:t>
            </a:r>
          </a:p>
          <a:p>
            <a:endParaRPr lang="ru-RU" dirty="0"/>
          </a:p>
          <a:p>
            <a:endParaRPr lang="ru-RU" b="1" i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59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idx="1"/>
          </p:nvPr>
        </p:nvSpPr>
        <p:spPr>
          <a:xfrm>
            <a:off x="1" y="285750"/>
            <a:ext cx="8172400" cy="638361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духовной культуры человека – основа решения экологических проблем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Духовность (духовная культура) человека неоднородна: в одной структурной ячейке находится знание и институты его воспроизводящие (наука, образование), в другой - сознание (широкое понимание нравственности), мораль (узкое понимание нравственности), стоящие ближе к поведению конкретного человека и обусловленные гуманными ценностями и идеями, воспринимаемыми личностью.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6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7887791" cy="6311900"/>
          </a:xfrm>
        </p:spPr>
        <p:txBody>
          <a:bodyPr rtlCol="0">
            <a:normAutofit fontScale="92500"/>
          </a:bodyPr>
          <a:lstStyle/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Для утверждения нравственного императива знание должно быть обязательно оплодотворено сознанием. 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Основные характеристики постиндустриального общества обязательно должны включать нравственный аспект инновационного фактора – моральное состояние человека, который рождает это знание для удовлетворения и возвышения своих потребностей.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i="1" dirty="0" smtClean="0"/>
              <a:t>Духовно-нравственная составляющая инновационного развития </a:t>
            </a:r>
            <a:r>
              <a:rPr lang="ru-RU" sz="2800" dirty="0" smtClean="0"/>
              <a:t>– не только процесс сознательного изменения (</a:t>
            </a:r>
            <a:r>
              <a:rPr lang="ru-RU" sz="2800" dirty="0" err="1" smtClean="0"/>
              <a:t>гуманизации</a:t>
            </a:r>
            <a:r>
              <a:rPr lang="ru-RU" sz="2800" dirty="0" smtClean="0"/>
              <a:t>) потребностей, но и определяющий фактор направления экономического роста на основе обновления знания.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6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Инновации и инвестиции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 </a:t>
            </a:r>
            <a:r>
              <a:rPr lang="ru-RU" u="sng" dirty="0"/>
              <a:t>инновацией </a:t>
            </a:r>
            <a:r>
              <a:rPr lang="ru-RU" dirty="0"/>
              <a:t>(англ. </a:t>
            </a:r>
            <a:r>
              <a:rPr lang="en-US" dirty="0"/>
              <a:t>innovation</a:t>
            </a:r>
            <a:r>
              <a:rPr lang="ru-RU" dirty="0"/>
              <a:t> – нововведение, новшество, новаторство) понимают в экономическом аспекте  «ин</a:t>
            </a:r>
            <a:r>
              <a:rPr lang="be-BY" dirty="0"/>
              <a:t>вест</a:t>
            </a:r>
            <a:r>
              <a:rPr lang="ru-RU" dirty="0" err="1"/>
              <a:t>иции</a:t>
            </a:r>
            <a:r>
              <a:rPr lang="ru-RU" dirty="0"/>
              <a:t> в новацию». Как видим, смысл «инновации» выражают два ключевых слова: «новация и «инвестиции».</a:t>
            </a:r>
          </a:p>
          <a:p>
            <a:r>
              <a:rPr lang="ru-RU" u="sng" dirty="0"/>
              <a:t>Новация</a:t>
            </a:r>
            <a:r>
              <a:rPr lang="ru-RU" dirty="0"/>
              <a:t> (лат. </a:t>
            </a:r>
            <a:r>
              <a:rPr lang="en-US" dirty="0"/>
              <a:t>novation </a:t>
            </a:r>
            <a:r>
              <a:rPr lang="ru-RU" dirty="0"/>
              <a:t>– изменение, обновление) представляет собой какое-то новшество, которого не было раньше.</a:t>
            </a:r>
          </a:p>
          <a:p>
            <a:r>
              <a:rPr lang="ru-RU" u="sng" dirty="0"/>
              <a:t>Инвестиции</a:t>
            </a:r>
            <a:r>
              <a:rPr lang="ru-RU" dirty="0"/>
              <a:t> (лат. </a:t>
            </a:r>
            <a:r>
              <a:rPr lang="en-US" dirty="0" err="1"/>
              <a:t>investiere</a:t>
            </a:r>
            <a:r>
              <a:rPr lang="ru-RU" dirty="0"/>
              <a:t> – облачать) – долгосрочные вложения капитала в какое-либо дело (мероприятие) с целью получения экономического, социального, экологического или иного эффекта. К инвестициям относятся: денежные средства, целевые банковские вклады, паи, акции и другие ценные бумаги, технологии, машины, оборудование, лицензии, в том числе и на товарные знаки, кредиты, любое другое имущество или имущественные права, интеллектуальные ценности, вкладываемые в конкретный объект предпринимательской или иной деятельности с целью получения желаемого эффекта.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6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Инновационный 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экономической сфере инновация представляет собой материализованный результат творческой деятельности, полученный от вложения капитала в новую технику или технологию, в новые формы организации труда и производства, обслуживания и управления, включая новые формы контроля, учета, методы планирования, финансирования, налогообложения, приемы анализа и т.п.</a:t>
            </a:r>
          </a:p>
          <a:p>
            <a:r>
              <a:rPr lang="ru-RU" smtClean="0"/>
              <a:t>Инновацию называют инновационным продуктом. Вне инвестиционного процесса ее рассматривать некорректно.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2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620000" cy="724942"/>
          </a:xfrm>
        </p:spPr>
        <p:txBody>
          <a:bodyPr/>
          <a:lstStyle/>
          <a:p>
            <a:r>
              <a:rPr lang="ru-RU" dirty="0" smtClean="0"/>
              <a:t>Инновационный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376664"/>
          </a:xfrm>
        </p:spPr>
        <p:txBody>
          <a:bodyPr/>
          <a:lstStyle/>
          <a:p>
            <a:pPr marL="114300" indent="0">
              <a:buNone/>
            </a:pPr>
            <a:r>
              <a:rPr lang="ru-RU" sz="2000" b="1" i="1" dirty="0"/>
              <a:t>Инновационный процесс </a:t>
            </a:r>
            <a:r>
              <a:rPr lang="ru-RU" sz="2000" dirty="0"/>
              <a:t>(процесс воспроизводства), являясь «двигателем» человеческого развития, представляет собой создание, освоение и распространение инновации. Он во многом совладает с жизненным циклом инновационного продукта</a:t>
            </a:r>
            <a:r>
              <a:rPr lang="ru-RU" sz="2000" dirty="0" smtClean="0"/>
              <a:t>.</a:t>
            </a:r>
          </a:p>
          <a:p>
            <a:pPr marL="114300" indent="0">
              <a:buNone/>
            </a:pPr>
            <a:r>
              <a:rPr lang="ru-RU" sz="2000" u="sng" dirty="0"/>
              <a:t>Инновационный процесс</a:t>
            </a:r>
            <a:r>
              <a:rPr lang="ru-RU" sz="2000" dirty="0"/>
              <a:t> – это результат взаимодействия духовной и материальной культуры – процесс воспроизводства и овеществления знания в новых продуктах и услугах</a:t>
            </a:r>
            <a:r>
              <a:rPr lang="ru-RU" sz="2000" dirty="0" smtClean="0"/>
              <a:t>. </a:t>
            </a:r>
            <a:r>
              <a:rPr lang="ru-RU" sz="2000" dirty="0"/>
              <a:t>инновационный процесс – это путь от научных исследований и выработки идеи до коммерческой реализации инновации на рынке.</a:t>
            </a:r>
          </a:p>
          <a:p>
            <a:pPr marL="114300" indent="0">
              <a:buNone/>
            </a:pPr>
            <a:endParaRPr lang="ru-RU" sz="2000" dirty="0"/>
          </a:p>
          <a:p>
            <a:pPr marL="114300" indent="0">
              <a:buNone/>
            </a:pPr>
            <a:endParaRPr lang="ru-RU" sz="2000" dirty="0" smtClean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5335"/>
              </p:ext>
            </p:extLst>
          </p:nvPr>
        </p:nvGraphicFramePr>
        <p:xfrm>
          <a:off x="467544" y="3501012"/>
          <a:ext cx="7776864" cy="32306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4030128"/>
                <a:gridCol w="3746736"/>
              </a:tblGrid>
              <a:tr h="4252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Структурные элементы инновационного процесса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Фундаментальные исследования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Прикладные исследования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Научно-проектная разработка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Проектирование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Строительство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Освоение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Производство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Маркетинг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6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Сбыт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7620000" cy="1143000"/>
          </a:xfrm>
        </p:spPr>
        <p:txBody>
          <a:bodyPr/>
          <a:lstStyle/>
          <a:p>
            <a:r>
              <a:rPr lang="ru-RU" sz="4400" dirty="0" smtClean="0"/>
              <a:t>Научно-технический прогресс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Инновационную деятельность следует рассматривать как эволюцию </a:t>
            </a:r>
            <a:r>
              <a:rPr lang="ru-RU" b="1" i="1" dirty="0"/>
              <a:t>научно-технического прогресса </a:t>
            </a:r>
            <a:r>
              <a:rPr lang="ru-RU" dirty="0"/>
              <a:t>(НТП), проникающего во все сферы социально-экономической жизни общества и являющегося в «гуманитарном исполнении» конструктивной опорой его устойчивого развития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i="1" dirty="0"/>
              <a:t>В НТП органически соединяются наука как творческая деятельность в духовной сфере, направленная на получение нового знания, и техника  как один из важнейших компонентов материальной культуры.</a:t>
            </a:r>
          </a:p>
          <a:p>
            <a:pPr marL="114300" indent="0">
              <a:buNone/>
            </a:pPr>
            <a:r>
              <a:rPr lang="ru-RU" b="1" i="1" dirty="0"/>
              <a:t>Сущность научно-технического прогресса </a:t>
            </a:r>
            <a:r>
              <a:rPr lang="ru-RU" dirty="0"/>
              <a:t>состоит в материализации научных знаний (продуктивной информации) об окружающем нас мире и законов его развития. Материализация научных знаний реализуется в технике и технологии.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2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Инновационный процесс и НТП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Различие между НТП и инновационным процессом состоит в том, что научно-технический прогресс имеет преимущественно «ресурсно-машинное» выражение, а инновационный процесс – информационно-управленческое наполнение. Афоризм «кто владеет информацией, тот владеет миром» наиболее емко раскрывает новое структурное содержание НТП и роль в нем информационного продукта.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9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и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/>
              <a:t>Слово «</a:t>
            </a:r>
            <a:r>
              <a:rPr lang="ru-RU" dirty="0" err="1"/>
              <a:t>техне</a:t>
            </a:r>
            <a:r>
              <a:rPr lang="ru-RU" dirty="0"/>
              <a:t>» пришло из греческого языка (</a:t>
            </a:r>
            <a:r>
              <a:rPr lang="en-US" dirty="0" err="1"/>
              <a:t>techne</a:t>
            </a:r>
            <a:r>
              <a:rPr lang="en-US" dirty="0"/>
              <a:t> </a:t>
            </a:r>
            <a:r>
              <a:rPr lang="ru-RU" dirty="0"/>
              <a:t>– искусство, мастерство), и в  самом широком смысле означает знание, умение ориентироваться в чем-либо. В результате познания законов природы на Земле возникает и развивается очеловеченная природа – </a:t>
            </a:r>
            <a:r>
              <a:rPr lang="ru-RU" dirty="0" err="1"/>
              <a:t>техносфера</a:t>
            </a:r>
            <a:r>
              <a:rPr lang="ru-RU" dirty="0"/>
              <a:t> – естественный результат научных изысканий человека, связанный с созданием и использованием технических (технологических) систем.</a:t>
            </a:r>
          </a:p>
          <a:p>
            <a:pPr marL="114300" indent="0">
              <a:buNone/>
            </a:pPr>
            <a:r>
              <a:rPr lang="ru-RU" u="sng" dirty="0"/>
              <a:t>Технология</a:t>
            </a:r>
            <a:r>
              <a:rPr lang="ru-RU" dirty="0"/>
              <a:t> – это искусство превращения (трансформации) естественных ресурсов в готовый продукт (полезный результат).</a:t>
            </a:r>
          </a:p>
          <a:p>
            <a:pPr marL="114300" indent="0">
              <a:buNone/>
            </a:pPr>
            <a:r>
              <a:rPr lang="ru-RU" dirty="0"/>
              <a:t>Законы общественного развития формируются на основе законов природы. С наибольшей полнотой это проявляется в общественной технологии, где техника и экономика неразделимы. Технология выражает активное отношение человека к природе, являясь главным средством и условием удовлетворения не только материальных, но и духовных потребностей человека.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9B1-B49A-4AAA-ABB7-7F3F4EFF35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25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489</TotalTime>
  <Words>1861</Words>
  <Application>Microsoft Office PowerPoint</Application>
  <PresentationFormat>Экран (4:3)</PresentationFormat>
  <Paragraphs>172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Соседство</vt:lpstr>
      <vt:lpstr>Документ</vt:lpstr>
      <vt:lpstr>Инновационный менеджмент как инструмент экологической политики предприятия </vt:lpstr>
      <vt:lpstr>План лекции</vt:lpstr>
      <vt:lpstr>1 Основные понятия инновационного менеджмента</vt:lpstr>
      <vt:lpstr>Инновации и инвестиции</vt:lpstr>
      <vt:lpstr>Инновационный продукт</vt:lpstr>
      <vt:lpstr>Инновационный процесс</vt:lpstr>
      <vt:lpstr>Научно-технический прогресс</vt:lpstr>
      <vt:lpstr>Инновационный процесс и НТП</vt:lpstr>
      <vt:lpstr>Техника и технология</vt:lpstr>
      <vt:lpstr>Интеллектуальный капитал</vt:lpstr>
      <vt:lpstr>Интеллектуальная экономика</vt:lpstr>
      <vt:lpstr>2 Воспроизводство инновационного продукта и экологический фактор</vt:lpstr>
      <vt:lpstr>Экологический фактор</vt:lpstr>
      <vt:lpstr>Технологический способ производства </vt:lpstr>
      <vt:lpstr>Технологический способ производства – фундаментальная структура цивилизации </vt:lpstr>
      <vt:lpstr>Содержание технологического развития </vt:lpstr>
      <vt:lpstr>Определение категории «технологический уклад»  </vt:lpstr>
      <vt:lpstr>Презентация PowerPoint</vt:lpstr>
      <vt:lpstr>Схема инновационного развития</vt:lpstr>
      <vt:lpstr>3 Человеческий капитал – ключевой фактор развития инновационного процесса как структурообразующего элемента экологической сферы</vt:lpstr>
      <vt:lpstr>Человеческий капитал</vt:lpstr>
      <vt:lpstr>Оценка человеческого капитала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Инновационный фактор в индустриальном  и постиндустриальном обществе </vt:lpstr>
      <vt:lpstr>Презентация PowerPoint</vt:lpstr>
      <vt:lpstr>Формула человеческого прогресса и инновационного развития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Петрович Артур Геннадьевич</cp:lastModifiedBy>
  <cp:revision>28</cp:revision>
  <dcterms:created xsi:type="dcterms:W3CDTF">2011-10-10T08:12:25Z</dcterms:created>
  <dcterms:modified xsi:type="dcterms:W3CDTF">2011-10-17T22:42:27Z</dcterms:modified>
</cp:coreProperties>
</file>