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docx" ContentType="application/vnd.openxmlformats-officedocument.wordprocessingml.document"/>
  <Default Extension="wdp" ContentType="image/vnd.ms-photo"/>
  <Default Extension="gif" ContentType="image/gif"/>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3" r:id="rId38"/>
    <p:sldId id="292" r:id="rId39"/>
    <p:sldId id="295" r:id="rId40"/>
    <p:sldId id="297" r:id="rId41"/>
    <p:sldId id="296" r:id="rId42"/>
    <p:sldId id="298" r:id="rId43"/>
    <p:sldId id="294" r:id="rId44"/>
    <p:sldId id="299" r:id="rId45"/>
    <p:sldId id="300" r:id="rId46"/>
    <p:sldId id="301" r:id="rId47"/>
    <p:sldId id="302" r:id="rId48"/>
    <p:sldId id="303" r:id="rId49"/>
    <p:sldId id="304" r:id="rId50"/>
    <p:sldId id="305" r:id="rId51"/>
    <p:sldId id="306" r:id="rId52"/>
    <p:sldId id="308" r:id="rId53"/>
    <p:sldId id="309" r:id="rId54"/>
    <p:sldId id="307" r:id="rId55"/>
    <p:sldId id="310" r:id="rId56"/>
    <p:sldId id="311" r:id="rId57"/>
    <p:sldId id="312" r:id="rId58"/>
    <p:sldId id="313" r:id="rId5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3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C8FECF79-D859-4C36-B948-A50D0C1F7967}" type="datetimeFigureOut">
              <a:rPr lang="ru-RU" smtClean="0"/>
              <a:t>13.01.2014</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7" name="Прямая соединительная линия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Овал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Овал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Номер слайда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3536FB5-E0EB-4AF1-B883-DEF5560D8F87}" type="slidenum">
              <a:rPr lang="ru-RU" smtClean="0"/>
              <a:t>‹#›</a:t>
            </a:fld>
            <a:endParaRPr lang="ru-RU"/>
          </a:p>
        </p:txBody>
      </p:sp>
      <p:sp>
        <p:nvSpPr>
          <p:cNvPr id="8" name="Заголовок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8FECF79-D859-4C36-B948-A50D0C1F7967}" type="datetimeFigureOut">
              <a:rPr lang="ru-RU" smtClean="0"/>
              <a:t>13.01.2014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3536FB5-E0EB-4AF1-B883-DEF5560D8F87}"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2"/>
      </p:bgRef>
    </p:bg>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ая соединительная линия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Овал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6915912" y="3009901"/>
            <a:ext cx="457200" cy="441325"/>
          </a:xfrm>
        </p:spPr>
        <p:txBody>
          <a:bodyPr/>
          <a:lstStyle/>
          <a:p>
            <a:fld id="{13536FB5-E0EB-4AF1-B883-DEF5560D8F87}" type="slidenum">
              <a:rPr lang="ru-RU" smtClean="0"/>
              <a:t>‹#›</a:t>
            </a:fld>
            <a:endParaRPr lang="ru-RU"/>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8FECF79-D859-4C36-B948-A50D0C1F7967}" type="datetimeFigureOut">
              <a:rPr lang="ru-RU" smtClean="0"/>
              <a:t>13.01.2014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C8FECF79-D859-4C36-B948-A50D0C1F7967}" type="datetimeFigureOut">
              <a:rPr lang="ru-RU" smtClean="0"/>
              <a:t>13.01.2014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4361688" y="1026372"/>
            <a:ext cx="457200" cy="441325"/>
          </a:xfrm>
        </p:spPr>
        <p:txBody>
          <a:bodyPr/>
          <a:lstStyle/>
          <a:p>
            <a:fld id="{13536FB5-E0EB-4AF1-B883-DEF5560D8F87}" type="slidenum">
              <a:rPr lang="ru-RU" smtClean="0"/>
              <a:t>‹#›</a:t>
            </a:fld>
            <a:endParaRPr lang="ru-RU"/>
          </a:p>
        </p:txBody>
      </p:sp>
      <p:sp>
        <p:nvSpPr>
          <p:cNvPr id="8" name="Объект 7"/>
          <p:cNvSpPr>
            <a:spLocks noGrp="1"/>
          </p:cNvSpPr>
          <p:nvPr>
            <p:ph sz="quarter" idx="1"/>
          </p:nvPr>
        </p:nvSpPr>
        <p:spPr>
          <a:xfrm>
            <a:off x="301752" y="1527048"/>
            <a:ext cx="850392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3" name="Прямоугольник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Прямоугольник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Нижний колонтитул 4"/>
          <p:cNvSpPr>
            <a:spLocks noGrp="1"/>
          </p:cNvSpPr>
          <p:nvPr>
            <p:ph type="ftr" sz="quarter" idx="11"/>
          </p:nvPr>
        </p:nvSpPr>
        <p:spPr/>
        <p:txBody>
          <a:bodyPr/>
          <a:lstStyle/>
          <a:p>
            <a:endParaRPr lang="ru-RU"/>
          </a:p>
        </p:txBody>
      </p:sp>
      <p:sp>
        <p:nvSpPr>
          <p:cNvPr id="4" name="Дата 3"/>
          <p:cNvSpPr>
            <a:spLocks noGrp="1"/>
          </p:cNvSpPr>
          <p:nvPr>
            <p:ph type="dt" sz="half" idx="10"/>
          </p:nvPr>
        </p:nvSpPr>
        <p:spPr/>
        <p:txBody>
          <a:bodyPr/>
          <a:lstStyle/>
          <a:p>
            <a:fld id="{C8FECF79-D859-4C36-B948-A50D0C1F7967}" type="datetimeFigureOut">
              <a:rPr lang="ru-RU" smtClean="0"/>
              <a:t>13.01.2014</a:t>
            </a:fld>
            <a:endParaRPr lang="ru-RU"/>
          </a:p>
        </p:txBody>
      </p:sp>
      <p:sp>
        <p:nvSpPr>
          <p:cNvPr id="8" name="Прямая соединительная линия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вал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3536FB5-E0EB-4AF1-B883-DEF5560D8F87}" type="slidenum">
              <a:rPr lang="ru-RU" smtClean="0"/>
              <a:t>‹#›</a:t>
            </a:fld>
            <a:endParaRPr lang="ru-RU"/>
          </a:p>
        </p:txBody>
      </p:sp>
      <p:sp>
        <p:nvSpPr>
          <p:cNvPr id="2" name="Заголовок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758952"/>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a:xfrm>
            <a:off x="5791200" y="6409944"/>
            <a:ext cx="3044952" cy="365760"/>
          </a:xfrm>
        </p:spPr>
        <p:txBody>
          <a:bodyPr/>
          <a:lstStyle/>
          <a:p>
            <a:fld id="{C8FECF79-D859-4C36-B948-A50D0C1F7967}" type="datetimeFigureOut">
              <a:rPr lang="ru-RU" smtClean="0"/>
              <a:t>13.01.2014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3536FB5-E0EB-4AF1-B883-DEF5560D8F87}" type="slidenum">
              <a:rPr lang="ru-RU" smtClean="0"/>
              <a:t>‹#›</a:t>
            </a:fld>
            <a:endParaRPr lang="ru-RU"/>
          </a:p>
        </p:txBody>
      </p:sp>
      <p:sp>
        <p:nvSpPr>
          <p:cNvPr id="8" name="Прямая соединительная линия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бъект 9"/>
          <p:cNvSpPr>
            <a:spLocks noGrp="1"/>
          </p:cNvSpPr>
          <p:nvPr>
            <p:ph sz="half" idx="1"/>
          </p:nvPr>
        </p:nvSpPr>
        <p:spPr>
          <a:xfrm>
            <a:off x="301752"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Объект 11"/>
          <p:cNvSpPr>
            <a:spLocks noGrp="1"/>
          </p:cNvSpPr>
          <p:nvPr>
            <p:ph sz="half" idx="2"/>
          </p:nvPr>
        </p:nvSpPr>
        <p:spPr>
          <a:xfrm>
            <a:off x="4800600"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1">
        <a:schemeClr val="bg2"/>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C8FECF79-D859-4C36-B948-A50D0C1F7967}" type="datetimeFigureOut">
              <a:rPr lang="ru-RU" smtClean="0"/>
              <a:t>13.01.2014</a:t>
            </a:fld>
            <a:endParaRPr lang="ru-RU"/>
          </a:p>
        </p:txBody>
      </p:sp>
      <p:sp>
        <p:nvSpPr>
          <p:cNvPr id="8" name="Нижний колонтитул 7"/>
          <p:cNvSpPr>
            <a:spLocks noGrp="1"/>
          </p:cNvSpPr>
          <p:nvPr>
            <p:ph type="ftr" sz="quarter" idx="11"/>
          </p:nvPr>
        </p:nvSpPr>
        <p:spPr>
          <a:xfrm>
            <a:off x="304800" y="6409944"/>
            <a:ext cx="3581400" cy="365760"/>
          </a:xfrm>
        </p:spPr>
        <p:txBody>
          <a:bodyPr/>
          <a:lstStyle/>
          <a:p>
            <a:endParaRPr lang="ru-RU"/>
          </a:p>
        </p:txBody>
      </p:sp>
      <p:sp>
        <p:nvSpPr>
          <p:cNvPr id="15" name="Прямая соединительная линия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Объект 23"/>
          <p:cNvSpPr>
            <a:spLocks noGrp="1"/>
          </p:cNvSpPr>
          <p:nvPr>
            <p:ph sz="quarter" idx="2"/>
          </p:nvPr>
        </p:nvSpPr>
        <p:spPr>
          <a:xfrm>
            <a:off x="301752" y="2471383"/>
            <a:ext cx="4041648" cy="3818404"/>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Объект 25"/>
          <p:cNvSpPr>
            <a:spLocks noGrp="1"/>
          </p:cNvSpPr>
          <p:nvPr>
            <p:ph sz="quarter" idx="4"/>
          </p:nvPr>
        </p:nvSpPr>
        <p:spPr>
          <a:xfrm>
            <a:off x="4800600" y="2471383"/>
            <a:ext cx="4038600" cy="382219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Овал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Овал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Номер слайда 8"/>
          <p:cNvSpPr>
            <a:spLocks noGrp="1"/>
          </p:cNvSpPr>
          <p:nvPr>
            <p:ph type="sldNum" sz="quarter" idx="12"/>
          </p:nvPr>
        </p:nvSpPr>
        <p:spPr>
          <a:xfrm>
            <a:off x="4343400" y="1042416"/>
            <a:ext cx="457200" cy="441325"/>
          </a:xfrm>
        </p:spPr>
        <p:txBody>
          <a:bodyPr/>
          <a:lstStyle>
            <a:lvl1pPr algn="ctr">
              <a:defRPr/>
            </a:lvl1pPr>
          </a:lstStyle>
          <a:p>
            <a:fld id="{13536FB5-E0EB-4AF1-B883-DEF5560D8F87}" type="slidenum">
              <a:rPr lang="ru-RU" smtClean="0"/>
              <a:t>‹#›</a:t>
            </a:fld>
            <a:endParaRPr lang="ru-RU"/>
          </a:p>
        </p:txBody>
      </p:sp>
      <p:sp>
        <p:nvSpPr>
          <p:cNvPr id="23" name="Заголовок 22"/>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C8FECF79-D859-4C36-B948-A50D0C1F7967}" type="datetimeFigureOut">
              <a:rPr lang="ru-RU" smtClean="0"/>
              <a:t>13.01.2014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a:xfrm>
            <a:off x="4343400" y="1036020"/>
            <a:ext cx="457200" cy="441325"/>
          </a:xfrm>
        </p:spPr>
        <p:txBody>
          <a:bodyPr/>
          <a:lstStyle/>
          <a:p>
            <a:fld id="{13536FB5-E0EB-4AF1-B883-DEF5560D8F87}"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Прямоугольник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Прямоугольник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Дата 1"/>
          <p:cNvSpPr>
            <a:spLocks noGrp="1"/>
          </p:cNvSpPr>
          <p:nvPr>
            <p:ph type="dt" sz="half" idx="10"/>
          </p:nvPr>
        </p:nvSpPr>
        <p:spPr/>
        <p:txBody>
          <a:bodyPr/>
          <a:lstStyle/>
          <a:p>
            <a:fld id="{C8FECF79-D859-4C36-B948-A50D0C1F7967}" type="datetimeFigureOut">
              <a:rPr lang="ru-RU" smtClean="0"/>
              <a:t>13.01.2014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4267200" y="6324600"/>
            <a:ext cx="609600" cy="441324"/>
          </a:xfrm>
        </p:spPr>
        <p:txBody>
          <a:bodyPr/>
          <a:lstStyle>
            <a:lvl1pPr>
              <a:defRPr>
                <a:solidFill>
                  <a:srgbClr val="FFFFFF"/>
                </a:solidFill>
              </a:defRPr>
            </a:lvl1pPr>
          </a:lstStyle>
          <a:p>
            <a:fld id="{13536FB5-E0EB-4AF1-B883-DEF5560D8F87}"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9" name="Прямоугольник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оугольник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ая соединительная линия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Объект 19"/>
          <p:cNvSpPr>
            <a:spLocks noGrp="1"/>
          </p:cNvSpPr>
          <p:nvPr>
            <p:ph sz="quarter" idx="1"/>
          </p:nvPr>
        </p:nvSpPr>
        <p:spPr>
          <a:xfrm>
            <a:off x="3124200" y="685800"/>
            <a:ext cx="5638800" cy="5410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3536FB5-E0EB-4AF1-B883-DEF5560D8F87}" type="slidenum">
              <a:rPr lang="ru-RU" smtClean="0"/>
              <a:t>‹#›</a:t>
            </a:fld>
            <a:endParaRPr lang="ru-RU"/>
          </a:p>
        </p:txBody>
      </p:sp>
      <p:sp>
        <p:nvSpPr>
          <p:cNvPr id="21" name="Прямоугольник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p:txBody>
          <a:bodyPr/>
          <a:lstStyle/>
          <a:p>
            <a:fld id="{C8FECF79-D859-4C36-B948-A50D0C1F7967}" type="datetimeFigureOut">
              <a:rPr lang="ru-RU" smtClean="0"/>
              <a:t>13.01.2014</a:t>
            </a:fld>
            <a:endParaRPr lang="ru-RU"/>
          </a:p>
        </p:txBody>
      </p:sp>
      <p:sp>
        <p:nvSpPr>
          <p:cNvPr id="6" name="Нижний колонтитул 5"/>
          <p:cNvSpPr>
            <a:spLocks noGrp="1"/>
          </p:cNvSpPr>
          <p:nvPr>
            <p:ph type="ftr" sz="quarter" idx="11"/>
          </p:nvPr>
        </p:nvSpPr>
        <p:spPr>
          <a:xfrm>
            <a:off x="301752" y="6410848"/>
            <a:ext cx="3383280" cy="365760"/>
          </a:xfrm>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1" name="Прямая соединительная линия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угольник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Прямоугольник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Овал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p>
            <a:fld id="{13536FB5-E0EB-4AF1-B883-DEF5560D8F87}" type="slidenum">
              <a:rPr lang="ru-RU" smtClean="0"/>
              <a:t>‹#›</a:t>
            </a:fld>
            <a:endParaRPr lang="ru-RU"/>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3000375" y="609600"/>
            <a:ext cx="5867400" cy="4267200"/>
          </a:xfrm>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22" name="Прямоугольник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a:xfrm>
            <a:off x="5788152" y="6404984"/>
            <a:ext cx="3044952" cy="365760"/>
          </a:xfrm>
        </p:spPr>
        <p:txBody>
          <a:bodyPr/>
          <a:lstStyle/>
          <a:p>
            <a:fld id="{C8FECF79-D859-4C36-B948-A50D0C1F7967}" type="datetimeFigureOut">
              <a:rPr lang="ru-RU" smtClean="0"/>
              <a:t>13.01.2014</a:t>
            </a:fld>
            <a:endParaRPr lang="ru-RU"/>
          </a:p>
        </p:txBody>
      </p:sp>
      <p:sp>
        <p:nvSpPr>
          <p:cNvPr id="6" name="Нижний колонтитул 5"/>
          <p:cNvSpPr>
            <a:spLocks noGrp="1"/>
          </p:cNvSpPr>
          <p:nvPr>
            <p:ph type="ftr" sz="quarter" idx="11"/>
          </p:nvPr>
        </p:nvSpPr>
        <p:spPr>
          <a:xfrm>
            <a:off x="301752" y="6410848"/>
            <a:ext cx="3584448" cy="365760"/>
          </a:xfrm>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Дата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8FECF79-D859-4C36-B948-A50D0C1F7967}" type="datetimeFigureOut">
              <a:rPr lang="ru-RU" smtClean="0"/>
              <a:t>13.01.2014</a:t>
            </a:fld>
            <a:endParaRPr lang="ru-RU"/>
          </a:p>
        </p:txBody>
      </p:sp>
      <p:sp>
        <p:nvSpPr>
          <p:cNvPr id="3" name="Нижний колонтитул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ru-RU"/>
          </a:p>
        </p:txBody>
      </p:sp>
      <p:sp>
        <p:nvSpPr>
          <p:cNvPr id="8" name="Прямоугольник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ая соединительная линия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Овал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13536FB5-E0EB-4AF1-B883-DEF5560D8F87}" type="slidenum">
              <a:rPr lang="ru-RU" smtClean="0"/>
              <a:t>‹#›</a:t>
            </a:fld>
            <a:endParaRPr lang="ru-RU"/>
          </a:p>
        </p:txBody>
      </p:sp>
      <p:sp>
        <p:nvSpPr>
          <p:cNvPr id="22" name="Заголовок 21"/>
          <p:cNvSpPr>
            <a:spLocks noGrp="1"/>
          </p:cNvSpPr>
          <p:nvPr>
            <p:ph type="title"/>
          </p:nvPr>
        </p:nvSpPr>
        <p:spPr>
          <a:xfrm>
            <a:off x="301752" y="228600"/>
            <a:ext cx="8534400" cy="758952"/>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package" Target="../embeddings/_________Microsoft_Word1.docx"/></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7.emf"/><Relationship Id="rId4" Type="http://schemas.openxmlformats.org/officeDocument/2006/relationships/package" Target="../embeddings/_________Microsoft_Word2.docx"/></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8.w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9.emf"/><Relationship Id="rId4" Type="http://schemas.openxmlformats.org/officeDocument/2006/relationships/package" Target="../embeddings/_________Microsoft_Word3.docx"/></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0.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endParaRPr lang="ru-RU" dirty="0"/>
          </a:p>
        </p:txBody>
      </p:sp>
      <p:sp>
        <p:nvSpPr>
          <p:cNvPr id="2" name="Заголовок 1"/>
          <p:cNvSpPr>
            <a:spLocks noGrp="1"/>
          </p:cNvSpPr>
          <p:nvPr>
            <p:ph type="ctrTitle"/>
          </p:nvPr>
        </p:nvSpPr>
        <p:spPr/>
        <p:txBody>
          <a:bodyPr/>
          <a:lstStyle/>
          <a:p>
            <a:r>
              <a:rPr lang="ru-RU" dirty="0" smtClean="0"/>
              <a:t>Экологический менеджмент на предприятии</a:t>
            </a:r>
            <a:endParaRPr lang="ru-RU" dirty="0"/>
          </a:p>
        </p:txBody>
      </p:sp>
    </p:spTree>
    <p:extLst>
      <p:ext uri="{BB962C8B-B14F-4D97-AF65-F5344CB8AC3E}">
        <p14:creationId xmlns:p14="http://schemas.microsoft.com/office/powerpoint/2010/main" val="22573029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normAutofit fontScale="92500" lnSpcReduction="20000"/>
          </a:bodyPr>
          <a:lstStyle/>
          <a:p>
            <a:r>
              <a:rPr lang="ru-RU" dirty="0"/>
              <a:t>В России первым на соответствие стандарту </a:t>
            </a:r>
            <a:r>
              <a:rPr lang="en-US" dirty="0"/>
              <a:t>ISO </a:t>
            </a:r>
            <a:r>
              <a:rPr lang="ru-RU" dirty="0"/>
              <a:t>14001 сертифицировался цех по выпуску сердечно-сосудистых препаратов совместного производства ОАО «Химико-фармацевтический комбинат «Акрихин». В дальнейшем (в 1998 г.) был введен ГОСТ Р ИСО 14001.</a:t>
            </a:r>
          </a:p>
          <a:p>
            <a:r>
              <a:rPr lang="ru-RU" dirty="0"/>
              <a:t>Создание СЭМ на российских предприятиях не нарастало лавинообразно, как это происходит во многих странах, и не только из-за недостаточной под­держки заинтересованных сторон, но и в результате возникновения ряда непредвиденных трудностей. Главной из них стала сложность в </a:t>
            </a:r>
            <a:r>
              <a:rPr lang="ru-RU" dirty="0" smtClean="0"/>
              <a:t>понимании </a:t>
            </a:r>
            <a:r>
              <a:rPr lang="ru-RU" dirty="0"/>
              <a:t>са­мого предмета предлагаемых </a:t>
            </a:r>
            <a:r>
              <a:rPr lang="ru-RU" dirty="0" smtClean="0"/>
              <a:t>изменений</a:t>
            </a:r>
            <a:endParaRPr lang="ru-RU" dirty="0"/>
          </a:p>
        </p:txBody>
      </p:sp>
    </p:spTree>
    <p:extLst>
      <p:ext uri="{BB962C8B-B14F-4D97-AF65-F5344CB8AC3E}">
        <p14:creationId xmlns:p14="http://schemas.microsoft.com/office/powerpoint/2010/main" val="31609107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lstStyle/>
          <a:p>
            <a:r>
              <a:rPr lang="ru-RU" dirty="0"/>
              <a:t>Деятельность в области экологического менеджмента в 2006-2007 гг. ин­тенсивно расширяется во всех промышленно развитых и многих других стра­нах: например, в Японии — 21779 предприятий сертифицировано по стандарту </a:t>
            </a:r>
            <a:r>
              <a:rPr lang="en-US" dirty="0"/>
              <a:t>ISO </a:t>
            </a:r>
            <a:r>
              <a:rPr lang="ru-RU" dirty="0"/>
              <a:t>14001; в Китае — 18979; в Испании — 11205; в </a:t>
            </a:r>
            <a:r>
              <a:rPr lang="ru-RU" dirty="0" smtClean="0"/>
              <a:t>Италии— </a:t>
            </a:r>
            <a:r>
              <a:rPr lang="ru-RU" dirty="0"/>
              <a:t>9825; в Ан­глии — 5400, всего в мире — 129031</a:t>
            </a:r>
          </a:p>
        </p:txBody>
      </p:sp>
    </p:spTree>
    <p:extLst>
      <p:ext uri="{BB962C8B-B14F-4D97-AF65-F5344CB8AC3E}">
        <p14:creationId xmlns:p14="http://schemas.microsoft.com/office/powerpoint/2010/main" val="24270508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2250" y="0"/>
            <a:ext cx="9131749" cy="7477378"/>
          </a:xfrm>
        </p:spPr>
      </p:pic>
    </p:spTree>
    <p:extLst>
      <p:ext uri="{BB962C8B-B14F-4D97-AF65-F5344CB8AC3E}">
        <p14:creationId xmlns:p14="http://schemas.microsoft.com/office/powerpoint/2010/main" val="7345822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normAutofit fontScale="85000" lnSpcReduction="20000"/>
          </a:bodyPr>
          <a:lstStyle/>
          <a:p>
            <a:r>
              <a:rPr lang="ru-RU" dirty="0"/>
              <a:t>Многие предприятия Беларуси проявляют живую заинтересованность в создании СЭМ. На начало 2011 г. 255 организаций имели аккредитацию в со­ответствии с международными стандартами и получили сертификат серии </a:t>
            </a:r>
            <a:r>
              <a:rPr lang="en-US" dirty="0"/>
              <a:t>ISO </a:t>
            </a:r>
            <a:r>
              <a:rPr lang="ru-RU" dirty="0"/>
              <a:t>14001. Среди них </a:t>
            </a:r>
            <a:r>
              <a:rPr lang="ru-RU" dirty="0" smtClean="0"/>
              <a:t>РУП </a:t>
            </a:r>
            <a:r>
              <a:rPr lang="ru-RU" dirty="0"/>
              <a:t>«Производственное объединение «</a:t>
            </a:r>
            <a:r>
              <a:rPr lang="ru-RU" dirty="0" err="1"/>
              <a:t>Беларуснефть</a:t>
            </a:r>
            <a:r>
              <a:rPr lang="ru-RU" dirty="0"/>
              <a:t>», ОАО «</a:t>
            </a:r>
            <a:r>
              <a:rPr lang="ru-RU" dirty="0" err="1"/>
              <a:t>Белшина</a:t>
            </a:r>
            <a:r>
              <a:rPr lang="ru-RU" dirty="0"/>
              <a:t>», ОАО «</a:t>
            </a:r>
            <a:r>
              <a:rPr lang="ru-RU" dirty="0" err="1"/>
              <a:t>Нафтан</a:t>
            </a:r>
            <a:r>
              <a:rPr lang="ru-RU" dirty="0"/>
              <a:t>», ОАО «</a:t>
            </a:r>
            <a:r>
              <a:rPr lang="ru-RU" dirty="0" err="1"/>
              <a:t>Сейсмотехника</a:t>
            </a:r>
            <a:r>
              <a:rPr lang="ru-RU" dirty="0"/>
              <a:t>», СООО «</a:t>
            </a:r>
            <a:r>
              <a:rPr lang="ru-RU" dirty="0" err="1"/>
              <a:t>Пинскдрев</a:t>
            </a:r>
            <a:r>
              <a:rPr lang="ru-RU" dirty="0"/>
              <a:t>-ДСП», СЗАО «</a:t>
            </a:r>
            <a:r>
              <a:rPr lang="ru-RU" dirty="0" err="1"/>
              <a:t>Пинскдрев-Пинвуд</a:t>
            </a:r>
            <a:r>
              <a:rPr lang="ru-RU" dirty="0"/>
              <a:t>». </a:t>
            </a:r>
            <a:endParaRPr lang="ru-RU" dirty="0" smtClean="0"/>
          </a:p>
          <a:p>
            <a:r>
              <a:rPr lang="ru-RU" dirty="0" smtClean="0"/>
              <a:t>В </a:t>
            </a:r>
            <a:r>
              <a:rPr lang="ru-RU" dirty="0"/>
              <a:t>2008 г. СЭМ впервые была внедрена в органи­зациях социальной и благотворительной сферы, в частности в белорус­ско-германском СБП «Надежда — XXI век» и Международном образовательном центре имени </a:t>
            </a:r>
            <a:r>
              <a:rPr lang="ru-RU" dirty="0" smtClean="0"/>
              <a:t>Й. </a:t>
            </a:r>
            <a:r>
              <a:rPr lang="en-US" dirty="0"/>
              <a:t>Pay</a:t>
            </a:r>
            <a:r>
              <a:rPr lang="ru-RU" dirty="0"/>
              <a:t>. Динамика процесса сертификации организаций Беларуси на соответствие стандарту </a:t>
            </a:r>
            <a:r>
              <a:rPr lang="en-US" dirty="0"/>
              <a:t>ISO </a:t>
            </a:r>
            <a:r>
              <a:rPr lang="ru-RU" dirty="0"/>
              <a:t>14001 отражена на рисунке 1.6.</a:t>
            </a:r>
          </a:p>
          <a:p>
            <a:endParaRPr lang="ru-RU" dirty="0"/>
          </a:p>
        </p:txBody>
      </p:sp>
    </p:spTree>
    <p:extLst>
      <p:ext uri="{BB962C8B-B14F-4D97-AF65-F5344CB8AC3E}">
        <p14:creationId xmlns:p14="http://schemas.microsoft.com/office/powerpoint/2010/main" val="29875919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252536" y="0"/>
            <a:ext cx="9984696" cy="6858000"/>
          </a:xfrm>
        </p:spPr>
      </p:pic>
    </p:spTree>
    <p:extLst>
      <p:ext uri="{BB962C8B-B14F-4D97-AF65-F5344CB8AC3E}">
        <p14:creationId xmlns:p14="http://schemas.microsoft.com/office/powerpoint/2010/main" val="8186176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Экомаркировка</a:t>
            </a:r>
            <a:endParaRPr lang="ru-RU" dirty="0"/>
          </a:p>
        </p:txBody>
      </p:sp>
      <p:sp>
        <p:nvSpPr>
          <p:cNvPr id="3" name="Объект 2"/>
          <p:cNvSpPr>
            <a:spLocks noGrp="1"/>
          </p:cNvSpPr>
          <p:nvPr>
            <p:ph sz="quarter" idx="1"/>
          </p:nvPr>
        </p:nvSpPr>
        <p:spPr/>
        <p:txBody>
          <a:bodyPr>
            <a:normAutofit fontScale="85000" lnSpcReduction="20000"/>
          </a:bodyPr>
          <a:lstStyle/>
          <a:p>
            <a:r>
              <a:rPr lang="ru-RU" dirty="0"/>
              <a:t>Следующим этапом развития международных экологических стандартов стала разработка </a:t>
            </a:r>
            <a:r>
              <a:rPr lang="ru-RU" dirty="0" err="1"/>
              <a:t>экомаркировки</a:t>
            </a:r>
            <a:r>
              <a:rPr lang="ru-RU" dirty="0"/>
              <a:t> продукции, рекомендованной всем странам в итоговом документе Конференции ООН по окружающей среде и развитию </a:t>
            </a:r>
            <a:r>
              <a:rPr lang="ru-RU" dirty="0" smtClean="0"/>
              <a:t>в Рио-де-Жанейро </a:t>
            </a:r>
            <a:r>
              <a:rPr lang="ru-RU" dirty="0"/>
              <a:t>(1992 г</a:t>
            </a:r>
            <a:r>
              <a:rPr lang="ru-RU" dirty="0" smtClean="0"/>
              <a:t>.).</a:t>
            </a:r>
          </a:p>
          <a:p>
            <a:r>
              <a:rPr lang="ru-RU" dirty="0" smtClean="0"/>
              <a:t> Впервые в мировой практике система экологической маркировки (знак «Голубой ангел») была введена в 1978 г. в ФРГ. К середине 1990-х гг. на территории Германии </a:t>
            </a:r>
            <a:r>
              <a:rPr lang="ru-RU" dirty="0" err="1" smtClean="0"/>
              <a:t>экомаркировку</a:t>
            </a:r>
            <a:r>
              <a:rPr lang="ru-RU" dirty="0" smtClean="0"/>
              <a:t> имели уже около 4000 видов товаров и оборудования, 75 продуктовых групп от 630 производи­телей. В 1989 г. эту систему внедрили Канада, Япония и Норвегия. В странах Европейского союза ее впервые ввели в 1993 г.</a:t>
            </a:r>
          </a:p>
          <a:p>
            <a:endParaRPr lang="ru-RU" dirty="0"/>
          </a:p>
        </p:txBody>
      </p:sp>
    </p:spTree>
    <p:extLst>
      <p:ext uri="{BB962C8B-B14F-4D97-AF65-F5344CB8AC3E}">
        <p14:creationId xmlns:p14="http://schemas.microsoft.com/office/powerpoint/2010/main" val="35533458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normAutofit fontScale="92500" lnSpcReduction="20000"/>
          </a:bodyPr>
          <a:lstStyle/>
          <a:p>
            <a:r>
              <a:rPr lang="ru-RU" dirty="0"/>
              <a:t>В Беларуси в 2003 г. был принят ряд национальных стандартов серии </a:t>
            </a:r>
            <a:r>
              <a:rPr lang="en-US" dirty="0"/>
              <a:t>ISO </a:t>
            </a:r>
            <a:r>
              <a:rPr lang="ru-RU" dirty="0"/>
              <a:t>14000, регламентирующих использование </a:t>
            </a:r>
            <a:r>
              <a:rPr lang="ru-RU" dirty="0" err="1"/>
              <a:t>экомаркировки</a:t>
            </a:r>
            <a:r>
              <a:rPr lang="ru-RU" dirty="0"/>
              <a:t> для продукции: СТБ ИСО 14024 «Этикетки и декларации экологические. Экологическая маркировка типа I. Принципы и процедуры»; СТБ ИСО 14020 «Экологические этикетки и декларации. Основные принципы»; СТБ ИСО 14021 «</a:t>
            </a:r>
            <a:r>
              <a:rPr lang="ru-RU" dirty="0" err="1"/>
              <a:t>Самодекларируемые</a:t>
            </a:r>
            <a:r>
              <a:rPr lang="ru-RU" dirty="0"/>
              <a:t> эко­логические заявления. Экологическая маркировка типа П». Для предоставления потребителю информации об экологических аспектах продукции был введен государственный стандарт СТБ 1458-2004 «Экологический знак соответствия. Форма, размеры и технические требования» </a:t>
            </a:r>
          </a:p>
        </p:txBody>
      </p:sp>
    </p:spTree>
    <p:extLst>
      <p:ext uri="{BB962C8B-B14F-4D97-AF65-F5344CB8AC3E}">
        <p14:creationId xmlns:p14="http://schemas.microsoft.com/office/powerpoint/2010/main" val="754681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3 Экологические </a:t>
            </a:r>
            <a:r>
              <a:rPr lang="ru-RU" dirty="0"/>
              <a:t>(материальные) балансы</a:t>
            </a:r>
          </a:p>
        </p:txBody>
      </p:sp>
      <p:sp>
        <p:nvSpPr>
          <p:cNvPr id="3" name="Объект 2"/>
          <p:cNvSpPr>
            <a:spLocks noGrp="1"/>
          </p:cNvSpPr>
          <p:nvPr>
            <p:ph sz="quarter" idx="1"/>
          </p:nvPr>
        </p:nvSpPr>
        <p:spPr/>
        <p:txBody>
          <a:bodyPr>
            <a:normAutofit fontScale="85000" lnSpcReduction="20000"/>
          </a:bodyPr>
          <a:lstStyle/>
          <a:p>
            <a:r>
              <a:rPr lang="ru-RU" dirty="0"/>
              <a:t>Экологические балансы</a:t>
            </a:r>
            <a:r>
              <a:rPr lang="ru-RU" i="1" dirty="0"/>
              <a:t> </a:t>
            </a:r>
            <a:r>
              <a:rPr lang="ru-RU" dirty="0"/>
              <a:t>представляют собой </a:t>
            </a:r>
            <a:r>
              <a:rPr lang="ru-RU" b="1" i="1" dirty="0"/>
              <a:t>экологически ориентированный учет материальных и энергетических потоков</a:t>
            </a:r>
            <a:r>
              <a:rPr lang="ru-RU" dirty="0"/>
              <a:t>. Данные </a:t>
            </a:r>
            <a:r>
              <a:rPr lang="ru-RU" dirty="0" err="1"/>
              <a:t>экобалансов</a:t>
            </a:r>
            <a:r>
              <a:rPr lang="ru-RU" dirty="0"/>
              <a:t> применяются в самых различных областях </a:t>
            </a:r>
            <a:r>
              <a:rPr lang="ru-RU" dirty="0" smtClean="0"/>
              <a:t>(при </a:t>
            </a:r>
            <a:r>
              <a:rPr lang="ru-RU" dirty="0"/>
              <a:t>сравнении различных видов упаковочного материала) и выражают растущую потребность в информации относительно нагрузки, оказы­ваемой отдельным предприятием (сектором экономики, экономикой в целом) на окружающую среду. </a:t>
            </a:r>
            <a:endParaRPr lang="ru-RU" dirty="0" smtClean="0"/>
          </a:p>
          <a:p>
            <a:r>
              <a:rPr lang="ru-RU" dirty="0" smtClean="0"/>
              <a:t>Можно </a:t>
            </a:r>
            <a:r>
              <a:rPr lang="ru-RU" dirty="0"/>
              <a:t>определить, что </a:t>
            </a:r>
            <a:r>
              <a:rPr lang="ru-RU" dirty="0" err="1"/>
              <a:t>экобаланс</a:t>
            </a:r>
            <a:r>
              <a:rPr lang="ru-RU" dirty="0"/>
              <a:t> есть </a:t>
            </a:r>
            <a:r>
              <a:rPr lang="ru-RU" i="1" dirty="0"/>
              <a:t>инструмент, посредством которого обеспечивается по возможности полное сравне­ние экологических последствий двух или многих продуктов, групп продуктов, систем, процессов или способов экономического поведения</a:t>
            </a:r>
            <a:r>
              <a:rPr lang="ru-RU" dirty="0"/>
              <a:t>.</a:t>
            </a:r>
          </a:p>
          <a:p>
            <a:endParaRPr lang="ru-RU" dirty="0"/>
          </a:p>
        </p:txBody>
      </p:sp>
    </p:spTree>
    <p:extLst>
      <p:ext uri="{BB962C8B-B14F-4D97-AF65-F5344CB8AC3E}">
        <p14:creationId xmlns:p14="http://schemas.microsoft.com/office/powerpoint/2010/main" val="20229669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Структура </a:t>
            </a:r>
            <a:r>
              <a:rPr lang="ru-RU" dirty="0" err="1" smtClean="0"/>
              <a:t>экобаланса</a:t>
            </a:r>
            <a:r>
              <a:rPr lang="ru-RU" dirty="0" smtClean="0"/>
              <a:t> на микроуровне</a:t>
            </a:r>
            <a:endParaRPr lang="ru-RU" dirty="0"/>
          </a:p>
        </p:txBody>
      </p:sp>
      <p:sp>
        <p:nvSpPr>
          <p:cNvPr id="3" name="Объект 2"/>
          <p:cNvSpPr>
            <a:spLocks noGrp="1"/>
          </p:cNvSpPr>
          <p:nvPr>
            <p:ph sz="quarter" idx="1"/>
          </p:nvPr>
        </p:nvSpPr>
        <p:spPr/>
        <p:txBody>
          <a:bodyPr>
            <a:normAutofit fontScale="62500" lnSpcReduction="20000"/>
          </a:bodyPr>
          <a:lstStyle/>
          <a:p>
            <a:r>
              <a:rPr lang="ru-RU" sz="2800" dirty="0"/>
              <a:t>На микроуровне </a:t>
            </a:r>
            <a:r>
              <a:rPr lang="ru-RU" sz="2800" dirty="0" err="1"/>
              <a:t>экобалансы</a:t>
            </a:r>
            <a:r>
              <a:rPr lang="ru-RU" sz="2800" dirty="0"/>
              <a:t> применяются для фиксирования и последующей оценки осуществляемых на предприятии процессов транс­формации энергии и материалов и их воздействия на ОПС. В полном объеме экологические балансы состоят из следующих трех основываю­щихся друг на друге конструкциях:</a:t>
            </a:r>
          </a:p>
          <a:p>
            <a:pPr lvl="1"/>
            <a:r>
              <a:rPr lang="ru-RU" sz="2400" dirty="0"/>
              <a:t>баланс материалов и энергии в узком смысле (предметный ба­ланс).</a:t>
            </a:r>
            <a:r>
              <a:rPr lang="ru-RU" sz="2400" i="1" dirty="0"/>
              <a:t> </a:t>
            </a:r>
            <a:r>
              <a:rPr lang="ru-RU" sz="2400" dirty="0"/>
              <a:t>С его помощью осуществляются представление и анализ совокупных входных и выходных потоков производственной системы предприятия, данные которого, в частности, используются при разработке его экологической политики; </a:t>
            </a:r>
          </a:p>
          <a:p>
            <a:pPr lvl="1"/>
            <a:r>
              <a:rPr lang="ru-RU" sz="2400" dirty="0"/>
              <a:t>баланс последствий</a:t>
            </a:r>
            <a:r>
              <a:rPr lang="ru-RU" sz="2400" i="1" dirty="0"/>
              <a:t>. </a:t>
            </a:r>
            <a:r>
              <a:rPr lang="ru-RU" sz="2400" dirty="0"/>
              <a:t>На базе предметного баланса представляют­ся и анализируются экологические, экономические и обществен­ные воздействия. В их числе, например, воздействия эмиссии га­зообразных веществ на атмосферный воздух, воду, землю, флору, фауну близлежащих или отдаленных районов; воздействие забора воды на локальные и региональные водные системы (при этом в отдельных случаях наряду с первичными последствиями могут так­же фиксироваться вторичные последствия, или даже цепи след­ствий);</a:t>
            </a:r>
          </a:p>
          <a:p>
            <a:pPr lvl="1"/>
            <a:r>
              <a:rPr lang="ru-RU" sz="2400" dirty="0"/>
              <a:t>результаты баланса последствий должны быть подвергнуты балансовой оценке с</a:t>
            </a:r>
            <a:r>
              <a:rPr lang="ru-RU" sz="2400" i="1" dirty="0"/>
              <a:t> </a:t>
            </a:r>
            <a:r>
              <a:rPr lang="ru-RU" sz="2400" dirty="0"/>
              <a:t>целью определения областей и приоритетов хозяйственной активности</a:t>
            </a:r>
            <a:r>
              <a:rPr lang="ru-RU" sz="2400" i="1" dirty="0"/>
              <a:t>, </a:t>
            </a:r>
            <a:r>
              <a:rPr lang="ru-RU" sz="2400" dirty="0"/>
              <a:t>что, в свою очередь, может быть сделано посредством сравнений план-факт (при установлении нормативных/плановых показателей должны быть учтены максимально до­пустимые величины, уровень развития науки и техники и т. п.).</a:t>
            </a:r>
          </a:p>
          <a:p>
            <a:endParaRPr lang="ru-RU" dirty="0"/>
          </a:p>
        </p:txBody>
      </p:sp>
    </p:spTree>
    <p:extLst>
      <p:ext uri="{BB962C8B-B14F-4D97-AF65-F5344CB8AC3E}">
        <p14:creationId xmlns:p14="http://schemas.microsoft.com/office/powerpoint/2010/main" val="32083523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normAutofit/>
          </a:bodyPr>
          <a:lstStyle/>
          <a:p>
            <a:r>
              <a:rPr lang="ru-RU" dirty="0"/>
              <a:t>К числу стран, где разработана и применяется целостная концепция балансов, относится Германия, опыт которой в этой области заслужи­вает внимания и со стороны белорусских менеджеров. Применяемая в ФРГ система </a:t>
            </a:r>
            <a:r>
              <a:rPr lang="ru-RU" dirty="0" err="1"/>
              <a:t>экобалансов</a:t>
            </a:r>
            <a:r>
              <a:rPr lang="ru-RU" dirty="0"/>
              <a:t> состоит из четырех частных </a:t>
            </a:r>
            <a:r>
              <a:rPr lang="ru-RU" dirty="0" smtClean="0"/>
              <a:t>балансов. </a:t>
            </a:r>
            <a:r>
              <a:rPr lang="ru-RU" dirty="0"/>
              <a:t>Эти четыре частичных баланса дополняют друг друга и в определенной мере пересекаются друг с другом.</a:t>
            </a:r>
          </a:p>
          <a:p>
            <a:endParaRPr lang="ru-RU" dirty="0"/>
          </a:p>
        </p:txBody>
      </p:sp>
    </p:spTree>
    <p:extLst>
      <p:ext uri="{BB962C8B-B14F-4D97-AF65-F5344CB8AC3E}">
        <p14:creationId xmlns:p14="http://schemas.microsoft.com/office/powerpoint/2010/main" val="190024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План лекции</a:t>
            </a:r>
            <a:endParaRPr lang="ru-RU" dirty="0"/>
          </a:p>
        </p:txBody>
      </p:sp>
      <p:sp>
        <p:nvSpPr>
          <p:cNvPr id="3" name="Объект 2"/>
          <p:cNvSpPr>
            <a:spLocks noGrp="1"/>
          </p:cNvSpPr>
          <p:nvPr>
            <p:ph sz="quarter" idx="1"/>
          </p:nvPr>
        </p:nvSpPr>
        <p:spPr/>
        <p:txBody>
          <a:bodyPr>
            <a:normAutofit fontScale="85000" lnSpcReduction="20000"/>
          </a:bodyPr>
          <a:lstStyle/>
          <a:p>
            <a:pPr marL="514350" indent="-514350">
              <a:buFont typeface="+mj-lt"/>
              <a:buAutoNum type="arabicPeriod"/>
            </a:pPr>
            <a:r>
              <a:rPr lang="ru-RU" dirty="0" smtClean="0"/>
              <a:t>Содержание экологического менеджмента на предприятии</a:t>
            </a:r>
          </a:p>
          <a:p>
            <a:pPr marL="514350" indent="-514350">
              <a:buFont typeface="+mj-lt"/>
              <a:buAutoNum type="arabicPeriod"/>
            </a:pPr>
            <a:r>
              <a:rPr lang="ru-RU" dirty="0" smtClean="0"/>
              <a:t>Мировой и отечественный опыт формирования и развития СЭМ на предприятии</a:t>
            </a:r>
          </a:p>
          <a:p>
            <a:pPr marL="514350" indent="-514350">
              <a:buFont typeface="+mj-lt"/>
              <a:buAutoNum type="arabicPeriod"/>
            </a:pPr>
            <a:r>
              <a:rPr lang="ru-RU" dirty="0" smtClean="0"/>
              <a:t>Экологические (материальные) балансы</a:t>
            </a:r>
          </a:p>
          <a:p>
            <a:pPr marL="514350" indent="-514350">
              <a:buFont typeface="+mj-lt"/>
              <a:buAutoNum type="arabicPeriod"/>
            </a:pPr>
            <a:r>
              <a:rPr lang="ru-RU" dirty="0" smtClean="0"/>
              <a:t>Экологический паспорт</a:t>
            </a:r>
          </a:p>
          <a:p>
            <a:pPr marL="514350" indent="-514350">
              <a:buFont typeface="+mj-lt"/>
              <a:buAutoNum type="arabicPeriod"/>
            </a:pPr>
            <a:r>
              <a:rPr lang="ru-RU" dirty="0" smtClean="0"/>
              <a:t>Экологический </a:t>
            </a:r>
            <a:r>
              <a:rPr lang="ru-RU" dirty="0" err="1" smtClean="0"/>
              <a:t>контроллинг</a:t>
            </a:r>
            <a:endParaRPr lang="ru-RU" dirty="0" smtClean="0"/>
          </a:p>
          <a:p>
            <a:pPr marL="514350" indent="-514350">
              <a:buFont typeface="+mj-lt"/>
              <a:buAutoNum type="arabicPeriod"/>
            </a:pPr>
            <a:r>
              <a:rPr lang="ru-RU" dirty="0" smtClean="0"/>
              <a:t>Система ОВОС</a:t>
            </a:r>
          </a:p>
          <a:p>
            <a:pPr marL="514350" indent="-514350">
              <a:buFont typeface="+mj-lt"/>
              <a:buAutoNum type="arabicPeriod"/>
            </a:pPr>
            <a:r>
              <a:rPr lang="ru-RU" dirty="0" smtClean="0"/>
              <a:t>Экологическая сертификация</a:t>
            </a:r>
          </a:p>
          <a:p>
            <a:pPr marL="514350" indent="-514350">
              <a:buFont typeface="+mj-lt"/>
              <a:buAutoNum type="arabicPeriod"/>
            </a:pPr>
            <a:r>
              <a:rPr lang="ru-RU" dirty="0" smtClean="0"/>
              <a:t>Экологический аудит</a:t>
            </a:r>
          </a:p>
          <a:p>
            <a:pPr marL="514350" indent="-514350">
              <a:buFont typeface="+mj-lt"/>
              <a:buAutoNum type="arabicPeriod"/>
            </a:pPr>
            <a:r>
              <a:rPr lang="ru-RU" dirty="0" smtClean="0"/>
              <a:t>Общая система экономических и экологических индикаторов</a:t>
            </a:r>
          </a:p>
          <a:p>
            <a:pPr marL="514350" indent="-514350">
              <a:buFont typeface="+mj-lt"/>
              <a:buAutoNum type="arabicPeriod"/>
            </a:pPr>
            <a:r>
              <a:rPr lang="ru-RU" dirty="0" smtClean="0"/>
              <a:t>Экологическое страхование</a:t>
            </a:r>
          </a:p>
          <a:p>
            <a:pPr marL="514350" indent="-514350">
              <a:buFont typeface="+mj-lt"/>
              <a:buAutoNum type="arabicPeriod"/>
            </a:pPr>
            <a:endParaRPr lang="ru-RU" dirty="0" smtClean="0"/>
          </a:p>
          <a:p>
            <a:pPr marL="514350" indent="-514350">
              <a:buFont typeface="+mj-lt"/>
              <a:buAutoNum type="arabicPeriod"/>
            </a:pPr>
            <a:endParaRPr lang="ru-RU" dirty="0"/>
          </a:p>
        </p:txBody>
      </p:sp>
    </p:spTree>
    <p:extLst>
      <p:ext uri="{BB962C8B-B14F-4D97-AF65-F5344CB8AC3E}">
        <p14:creationId xmlns:p14="http://schemas.microsoft.com/office/powerpoint/2010/main" val="28033152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lstStyle/>
          <a:p>
            <a:endParaRPr lang="ru-RU" dirty="0"/>
          </a:p>
        </p:txBody>
      </p:sp>
      <p:grpSp>
        <p:nvGrpSpPr>
          <p:cNvPr id="5" name="Group 375"/>
          <p:cNvGrpSpPr>
            <a:grpSpLocks/>
          </p:cNvGrpSpPr>
          <p:nvPr/>
        </p:nvGrpSpPr>
        <p:grpSpPr bwMode="auto">
          <a:xfrm>
            <a:off x="107504" y="188640"/>
            <a:ext cx="8928992" cy="6552728"/>
            <a:chOff x="1595" y="1642"/>
            <a:chExt cx="9255" cy="7547"/>
          </a:xfrm>
        </p:grpSpPr>
        <p:sp>
          <p:nvSpPr>
            <p:cNvPr id="6" name="Rectangle 82"/>
            <p:cNvSpPr>
              <a:spLocks noChangeArrowheads="1"/>
            </p:cNvSpPr>
            <p:nvPr/>
          </p:nvSpPr>
          <p:spPr bwMode="auto">
            <a:xfrm>
              <a:off x="1670" y="1642"/>
              <a:ext cx="2700" cy="868"/>
            </a:xfrm>
            <a:prstGeom prst="rect">
              <a:avLst/>
            </a:prstGeom>
            <a:ln>
              <a:headEnd/>
              <a:tailEnd/>
            </a:ln>
          </p:spPr>
          <p:style>
            <a:lnRef idx="1">
              <a:schemeClr val="dk1"/>
            </a:lnRef>
            <a:fillRef idx="2">
              <a:schemeClr val="dk1"/>
            </a:fillRef>
            <a:effectRef idx="1">
              <a:schemeClr val="dk1"/>
            </a:effectRef>
            <a:fontRef idx="minor">
              <a:schemeClr val="dk1"/>
            </a:fontRef>
          </p:style>
          <p:txBody>
            <a:bodyPr rot="0" vert="horz" wrap="square" lIns="91440" tIns="45720" rIns="91440" bIns="45720" anchor="t" anchorCtr="0" upright="1">
              <a:noAutofit/>
            </a:bodyPr>
            <a:lstStyle/>
            <a:p>
              <a:pPr>
                <a:spcAft>
                  <a:spcPts val="1000"/>
                </a:spcAft>
              </a:pPr>
              <a:r>
                <a:rPr lang="ru-RU" sz="2000" b="1" dirty="0">
                  <a:effectLst/>
                  <a:latin typeface="+mj-lt"/>
                  <a:ea typeface="Calibri"/>
                </a:rPr>
                <a:t>Баланс затраты-выпуск</a:t>
              </a:r>
            </a:p>
          </p:txBody>
        </p:sp>
        <p:sp>
          <p:nvSpPr>
            <p:cNvPr id="7" name="Rectangle 83"/>
            <p:cNvSpPr>
              <a:spLocks noChangeArrowheads="1"/>
            </p:cNvSpPr>
            <p:nvPr/>
          </p:nvSpPr>
          <p:spPr bwMode="auto">
            <a:xfrm>
              <a:off x="3305" y="2842"/>
              <a:ext cx="2040" cy="897"/>
            </a:xfrm>
            <a:prstGeom prst="rect">
              <a:avLst/>
            </a:prstGeom>
            <a:ln>
              <a:headEnd/>
              <a:tailEnd/>
            </a:ln>
          </p:spPr>
          <p:style>
            <a:lnRef idx="1">
              <a:schemeClr val="dk1"/>
            </a:lnRef>
            <a:fillRef idx="2">
              <a:schemeClr val="dk1"/>
            </a:fillRef>
            <a:effectRef idx="1">
              <a:schemeClr val="dk1"/>
            </a:effectRef>
            <a:fontRef idx="minor">
              <a:schemeClr val="dk1"/>
            </a:fontRef>
          </p:style>
          <p:txBody>
            <a:bodyPr rot="0" vert="horz" wrap="square" lIns="91440" tIns="45720" rIns="91440" bIns="45720" anchor="t" anchorCtr="0" upright="1">
              <a:noAutofit/>
            </a:bodyPr>
            <a:lstStyle/>
            <a:p>
              <a:pPr algn="just">
                <a:spcAft>
                  <a:spcPts val="0"/>
                </a:spcAft>
              </a:pPr>
              <a:r>
                <a:rPr lang="ru-RU" sz="2000" b="1">
                  <a:effectLst/>
                  <a:latin typeface="+mj-lt"/>
                  <a:ea typeface="Calibri"/>
                </a:rPr>
                <a:t>Баланс </a:t>
              </a:r>
            </a:p>
            <a:p>
              <a:pPr algn="just">
                <a:spcAft>
                  <a:spcPts val="0"/>
                </a:spcAft>
              </a:pPr>
              <a:r>
                <a:rPr lang="ru-RU" sz="2000" b="1">
                  <a:effectLst/>
                  <a:latin typeface="+mj-lt"/>
                  <a:ea typeface="Calibri"/>
                </a:rPr>
                <a:t>процессов</a:t>
              </a:r>
            </a:p>
          </p:txBody>
        </p:sp>
        <p:sp>
          <p:nvSpPr>
            <p:cNvPr id="8" name="Rectangle 84"/>
            <p:cNvSpPr>
              <a:spLocks noChangeArrowheads="1"/>
            </p:cNvSpPr>
            <p:nvPr/>
          </p:nvSpPr>
          <p:spPr bwMode="auto">
            <a:xfrm>
              <a:off x="5000" y="4215"/>
              <a:ext cx="1980" cy="896"/>
            </a:xfrm>
            <a:prstGeom prst="rect">
              <a:avLst/>
            </a:prstGeom>
            <a:ln>
              <a:headEnd/>
              <a:tailEnd/>
            </a:ln>
          </p:spPr>
          <p:style>
            <a:lnRef idx="1">
              <a:schemeClr val="dk1"/>
            </a:lnRef>
            <a:fillRef idx="2">
              <a:schemeClr val="dk1"/>
            </a:fillRef>
            <a:effectRef idx="1">
              <a:schemeClr val="dk1"/>
            </a:effectRef>
            <a:fontRef idx="minor">
              <a:schemeClr val="dk1"/>
            </a:fontRef>
          </p:style>
          <p:txBody>
            <a:bodyPr rot="0" vert="horz" wrap="square" lIns="91440" tIns="45720" rIns="91440" bIns="45720" anchor="t" anchorCtr="0" upright="1">
              <a:noAutofit/>
            </a:bodyPr>
            <a:lstStyle/>
            <a:p>
              <a:pPr algn="just">
                <a:spcAft>
                  <a:spcPts val="0"/>
                </a:spcAft>
              </a:pPr>
              <a:r>
                <a:rPr lang="ru-RU" sz="2000" b="1">
                  <a:effectLst/>
                  <a:latin typeface="+mj-lt"/>
                  <a:ea typeface="Calibri"/>
                </a:rPr>
                <a:t>Баланс</a:t>
              </a:r>
            </a:p>
            <a:p>
              <a:pPr algn="just">
                <a:spcAft>
                  <a:spcPts val="0"/>
                </a:spcAft>
              </a:pPr>
              <a:r>
                <a:rPr lang="ru-RU" sz="2000" b="1">
                  <a:effectLst/>
                  <a:latin typeface="+mj-lt"/>
                  <a:ea typeface="Calibri"/>
                </a:rPr>
                <a:t> продуктов</a:t>
              </a:r>
            </a:p>
          </p:txBody>
        </p:sp>
        <p:sp>
          <p:nvSpPr>
            <p:cNvPr id="9" name="Rectangle 85"/>
            <p:cNvSpPr>
              <a:spLocks noChangeArrowheads="1"/>
            </p:cNvSpPr>
            <p:nvPr/>
          </p:nvSpPr>
          <p:spPr bwMode="auto">
            <a:xfrm>
              <a:off x="6560" y="5401"/>
              <a:ext cx="2490" cy="1200"/>
            </a:xfrm>
            <a:prstGeom prst="rect">
              <a:avLst/>
            </a:prstGeom>
            <a:ln>
              <a:headEnd/>
              <a:tailEnd/>
            </a:ln>
          </p:spPr>
          <p:style>
            <a:lnRef idx="1">
              <a:schemeClr val="dk1"/>
            </a:lnRef>
            <a:fillRef idx="2">
              <a:schemeClr val="dk1"/>
            </a:fillRef>
            <a:effectRef idx="1">
              <a:schemeClr val="dk1"/>
            </a:effectRef>
            <a:fontRef idx="minor">
              <a:schemeClr val="dk1"/>
            </a:fontRef>
          </p:style>
          <p:txBody>
            <a:bodyPr rot="0" vert="horz" wrap="square" lIns="91440" tIns="45720" rIns="91440" bIns="45720" anchor="t" anchorCtr="0" upright="1">
              <a:noAutofit/>
            </a:bodyPr>
            <a:lstStyle/>
            <a:p>
              <a:pPr>
                <a:spcAft>
                  <a:spcPts val="0"/>
                </a:spcAft>
              </a:pPr>
              <a:r>
                <a:rPr lang="ru-RU" sz="2000" b="1">
                  <a:effectLst/>
                  <a:latin typeface="+mj-lt"/>
                  <a:ea typeface="Calibri"/>
                </a:rPr>
                <a:t>Баланс места размещения </a:t>
              </a:r>
            </a:p>
            <a:p>
              <a:pPr algn="just">
                <a:spcAft>
                  <a:spcPts val="0"/>
                </a:spcAft>
              </a:pPr>
              <a:r>
                <a:rPr lang="ru-RU" sz="2000" b="1">
                  <a:effectLst/>
                  <a:latin typeface="+mj-lt"/>
                  <a:ea typeface="Calibri"/>
                </a:rPr>
                <a:t>производства</a:t>
              </a:r>
            </a:p>
          </p:txBody>
        </p:sp>
        <p:sp>
          <p:nvSpPr>
            <p:cNvPr id="10" name="Rectangle 86"/>
            <p:cNvSpPr>
              <a:spLocks noChangeArrowheads="1"/>
            </p:cNvSpPr>
            <p:nvPr/>
          </p:nvSpPr>
          <p:spPr bwMode="auto">
            <a:xfrm>
              <a:off x="1595" y="8567"/>
              <a:ext cx="9255" cy="622"/>
            </a:xfrm>
            <a:prstGeom prst="rect">
              <a:avLst/>
            </a:prstGeom>
            <a:ln>
              <a:headEnd/>
              <a:tailEnd/>
            </a:ln>
          </p:spPr>
          <p:style>
            <a:lnRef idx="1">
              <a:schemeClr val="dk1"/>
            </a:lnRef>
            <a:fillRef idx="2">
              <a:schemeClr val="dk1"/>
            </a:fillRef>
            <a:effectRef idx="1">
              <a:schemeClr val="dk1"/>
            </a:effectRef>
            <a:fontRef idx="minor">
              <a:schemeClr val="dk1"/>
            </a:fontRef>
          </p:style>
          <p:txBody>
            <a:bodyPr rot="0" vert="horz" wrap="square" lIns="91440" tIns="45720" rIns="91440" bIns="45720" anchor="t" anchorCtr="0" upright="1">
              <a:noAutofit/>
            </a:bodyPr>
            <a:lstStyle/>
            <a:p>
              <a:pPr algn="just">
                <a:spcAft>
                  <a:spcPts val="1000"/>
                </a:spcAft>
              </a:pPr>
              <a:r>
                <a:rPr lang="ru-RU" sz="2000" b="1">
                  <a:effectLst/>
                  <a:latin typeface="+mj-lt"/>
                  <a:ea typeface="Calibri"/>
                </a:rPr>
                <a:t>                            Экологический баланс предприятия</a:t>
              </a:r>
            </a:p>
          </p:txBody>
        </p:sp>
        <p:sp>
          <p:nvSpPr>
            <p:cNvPr id="11" name="Rectangle 87"/>
            <p:cNvSpPr>
              <a:spLocks noChangeArrowheads="1"/>
            </p:cNvSpPr>
            <p:nvPr/>
          </p:nvSpPr>
          <p:spPr bwMode="auto">
            <a:xfrm>
              <a:off x="1595" y="7324"/>
              <a:ext cx="9255" cy="621"/>
            </a:xfrm>
            <a:prstGeom prst="rect">
              <a:avLst/>
            </a:prstGeom>
            <a:ln>
              <a:headEnd/>
              <a:tailEnd/>
            </a:ln>
          </p:spPr>
          <p:style>
            <a:lnRef idx="1">
              <a:schemeClr val="dk1"/>
            </a:lnRef>
            <a:fillRef idx="2">
              <a:schemeClr val="dk1"/>
            </a:fillRef>
            <a:effectRef idx="1">
              <a:schemeClr val="dk1"/>
            </a:effectRef>
            <a:fontRef idx="minor">
              <a:schemeClr val="dk1"/>
            </a:fontRef>
          </p:style>
          <p:txBody>
            <a:bodyPr rot="0" vert="horz" wrap="square" lIns="91440" tIns="45720" rIns="91440" bIns="45720" anchor="t" anchorCtr="0" upright="1">
              <a:noAutofit/>
            </a:bodyPr>
            <a:lstStyle/>
            <a:p>
              <a:pPr>
                <a:spcAft>
                  <a:spcPts val="1000"/>
                </a:spcAft>
              </a:pPr>
              <a:r>
                <a:rPr lang="ru-RU" sz="2000" b="1" dirty="0">
                  <a:effectLst/>
                  <a:latin typeface="+mj-lt"/>
                  <a:ea typeface="Calibri"/>
                </a:rPr>
                <a:t>               </a:t>
              </a:r>
              <a:r>
                <a:rPr lang="ru-RU" sz="2000" b="1" dirty="0" smtClean="0">
                  <a:effectLst/>
                  <a:latin typeface="+mj-lt"/>
                  <a:ea typeface="Calibri"/>
                </a:rPr>
                <a:t> </a:t>
              </a:r>
              <a:r>
                <a:rPr lang="ru-RU" sz="2000" b="1" dirty="0">
                  <a:effectLst/>
                  <a:latin typeface="+mj-lt"/>
                  <a:ea typeface="Calibri"/>
                </a:rPr>
                <a:t>Основа для оценки воздействия деятельности на ОПС</a:t>
              </a:r>
            </a:p>
          </p:txBody>
        </p:sp>
        <p:cxnSp>
          <p:nvCxnSpPr>
            <p:cNvPr id="12" name="AutoShape 91"/>
            <p:cNvCxnSpPr>
              <a:cxnSpLocks noChangeShapeType="1"/>
            </p:cNvCxnSpPr>
            <p:nvPr/>
          </p:nvCxnSpPr>
          <p:spPr bwMode="auto">
            <a:xfrm>
              <a:off x="6260" y="7945"/>
              <a:ext cx="0" cy="622"/>
            </a:xfrm>
            <a:prstGeom prst="straightConnector1">
              <a:avLst/>
            </a:prstGeom>
            <a:ln>
              <a:headEnd/>
              <a:tailEnd type="triangle" w="med" len="med"/>
            </a:ln>
            <a:extLst/>
          </p:spPr>
          <p:style>
            <a:lnRef idx="1">
              <a:schemeClr val="dk1"/>
            </a:lnRef>
            <a:fillRef idx="2">
              <a:schemeClr val="dk1"/>
            </a:fillRef>
            <a:effectRef idx="1">
              <a:schemeClr val="dk1"/>
            </a:effectRef>
            <a:fontRef idx="minor">
              <a:schemeClr val="dk1"/>
            </a:fontRef>
          </p:style>
        </p:cxnSp>
        <p:cxnSp>
          <p:nvCxnSpPr>
            <p:cNvPr id="13" name="AutoShape 92"/>
            <p:cNvCxnSpPr>
              <a:cxnSpLocks noChangeShapeType="1"/>
            </p:cNvCxnSpPr>
            <p:nvPr/>
          </p:nvCxnSpPr>
          <p:spPr bwMode="auto">
            <a:xfrm>
              <a:off x="2735" y="2510"/>
              <a:ext cx="75" cy="4815"/>
            </a:xfrm>
            <a:prstGeom prst="straightConnector1">
              <a:avLst/>
            </a:prstGeom>
            <a:ln>
              <a:headEnd/>
              <a:tailEnd type="triangle" w="med" len="med"/>
            </a:ln>
            <a:extLst/>
          </p:spPr>
          <p:style>
            <a:lnRef idx="1">
              <a:schemeClr val="dk1"/>
            </a:lnRef>
            <a:fillRef idx="2">
              <a:schemeClr val="dk1"/>
            </a:fillRef>
            <a:effectRef idx="1">
              <a:schemeClr val="dk1"/>
            </a:effectRef>
            <a:fontRef idx="minor">
              <a:schemeClr val="dk1"/>
            </a:fontRef>
          </p:style>
        </p:cxnSp>
        <p:cxnSp>
          <p:nvCxnSpPr>
            <p:cNvPr id="14" name="AutoShape 93"/>
            <p:cNvCxnSpPr>
              <a:cxnSpLocks noChangeShapeType="1"/>
            </p:cNvCxnSpPr>
            <p:nvPr/>
          </p:nvCxnSpPr>
          <p:spPr bwMode="auto">
            <a:xfrm>
              <a:off x="4325" y="3739"/>
              <a:ext cx="45" cy="3586"/>
            </a:xfrm>
            <a:prstGeom prst="straightConnector1">
              <a:avLst/>
            </a:prstGeom>
            <a:ln>
              <a:headEnd/>
              <a:tailEnd type="triangle" w="med" len="med"/>
            </a:ln>
            <a:extLst/>
          </p:spPr>
          <p:style>
            <a:lnRef idx="1">
              <a:schemeClr val="dk1"/>
            </a:lnRef>
            <a:fillRef idx="2">
              <a:schemeClr val="dk1"/>
            </a:fillRef>
            <a:effectRef idx="1">
              <a:schemeClr val="dk1"/>
            </a:effectRef>
            <a:fontRef idx="minor">
              <a:schemeClr val="dk1"/>
            </a:fontRef>
          </p:style>
        </p:cxnSp>
        <p:cxnSp>
          <p:nvCxnSpPr>
            <p:cNvPr id="15" name="AutoShape 94"/>
            <p:cNvCxnSpPr>
              <a:cxnSpLocks noChangeShapeType="1"/>
            </p:cNvCxnSpPr>
            <p:nvPr/>
          </p:nvCxnSpPr>
          <p:spPr bwMode="auto">
            <a:xfrm>
              <a:off x="5990" y="5111"/>
              <a:ext cx="15" cy="2213"/>
            </a:xfrm>
            <a:prstGeom prst="straightConnector1">
              <a:avLst/>
            </a:prstGeom>
            <a:ln>
              <a:headEnd/>
              <a:tailEnd type="triangle" w="med" len="med"/>
            </a:ln>
            <a:extLst/>
          </p:spPr>
          <p:style>
            <a:lnRef idx="1">
              <a:schemeClr val="dk1"/>
            </a:lnRef>
            <a:fillRef idx="2">
              <a:schemeClr val="dk1"/>
            </a:fillRef>
            <a:effectRef idx="1">
              <a:schemeClr val="dk1"/>
            </a:effectRef>
            <a:fontRef idx="minor">
              <a:schemeClr val="dk1"/>
            </a:fontRef>
          </p:style>
        </p:cxnSp>
        <p:cxnSp>
          <p:nvCxnSpPr>
            <p:cNvPr id="16" name="AutoShape 95"/>
            <p:cNvCxnSpPr>
              <a:cxnSpLocks noChangeShapeType="1"/>
            </p:cNvCxnSpPr>
            <p:nvPr/>
          </p:nvCxnSpPr>
          <p:spPr bwMode="auto">
            <a:xfrm>
              <a:off x="7790" y="6601"/>
              <a:ext cx="15" cy="723"/>
            </a:xfrm>
            <a:prstGeom prst="straightConnector1">
              <a:avLst/>
            </a:prstGeom>
            <a:ln>
              <a:headEnd/>
              <a:tailEnd type="triangle" w="med" len="med"/>
            </a:ln>
            <a:extLst/>
          </p:spPr>
          <p:style>
            <a:lnRef idx="1">
              <a:schemeClr val="dk1"/>
            </a:lnRef>
            <a:fillRef idx="2">
              <a:schemeClr val="dk1"/>
            </a:fillRef>
            <a:effectRef idx="1">
              <a:schemeClr val="dk1"/>
            </a:effectRef>
            <a:fontRef idx="minor">
              <a:schemeClr val="dk1"/>
            </a:fontRef>
          </p:style>
        </p:cxnSp>
        <p:cxnSp>
          <p:nvCxnSpPr>
            <p:cNvPr id="17" name="AutoShape 96"/>
            <p:cNvCxnSpPr>
              <a:cxnSpLocks noChangeShapeType="1"/>
            </p:cNvCxnSpPr>
            <p:nvPr/>
          </p:nvCxnSpPr>
          <p:spPr bwMode="auto">
            <a:xfrm>
              <a:off x="3635" y="2510"/>
              <a:ext cx="15" cy="332"/>
            </a:xfrm>
            <a:prstGeom prst="straightConnector1">
              <a:avLst/>
            </a:prstGeom>
            <a:ln>
              <a:headEnd/>
              <a:tailEnd type="triangle" w="med" len="med"/>
            </a:ln>
            <a:extLst/>
          </p:spPr>
          <p:style>
            <a:lnRef idx="1">
              <a:schemeClr val="dk1"/>
            </a:lnRef>
            <a:fillRef idx="2">
              <a:schemeClr val="dk1"/>
            </a:fillRef>
            <a:effectRef idx="1">
              <a:schemeClr val="dk1"/>
            </a:effectRef>
            <a:fontRef idx="minor">
              <a:schemeClr val="dk1"/>
            </a:fontRef>
          </p:style>
        </p:cxnSp>
        <p:cxnSp>
          <p:nvCxnSpPr>
            <p:cNvPr id="18" name="AutoShape 97"/>
            <p:cNvCxnSpPr>
              <a:cxnSpLocks noChangeShapeType="1"/>
            </p:cNvCxnSpPr>
            <p:nvPr/>
          </p:nvCxnSpPr>
          <p:spPr bwMode="auto">
            <a:xfrm>
              <a:off x="5165" y="3739"/>
              <a:ext cx="0" cy="477"/>
            </a:xfrm>
            <a:prstGeom prst="straightConnector1">
              <a:avLst/>
            </a:prstGeom>
            <a:ln>
              <a:headEnd/>
              <a:tailEnd type="triangle" w="med" len="med"/>
            </a:ln>
            <a:extLst/>
          </p:spPr>
          <p:style>
            <a:lnRef idx="1">
              <a:schemeClr val="dk1"/>
            </a:lnRef>
            <a:fillRef idx="2">
              <a:schemeClr val="dk1"/>
            </a:fillRef>
            <a:effectRef idx="1">
              <a:schemeClr val="dk1"/>
            </a:effectRef>
            <a:fontRef idx="minor">
              <a:schemeClr val="dk1"/>
            </a:fontRef>
          </p:style>
        </p:cxnSp>
        <p:cxnSp>
          <p:nvCxnSpPr>
            <p:cNvPr id="19" name="AutoShape 98"/>
            <p:cNvCxnSpPr>
              <a:cxnSpLocks noChangeShapeType="1"/>
            </p:cNvCxnSpPr>
            <p:nvPr/>
          </p:nvCxnSpPr>
          <p:spPr bwMode="auto">
            <a:xfrm>
              <a:off x="6845" y="5111"/>
              <a:ext cx="0" cy="290"/>
            </a:xfrm>
            <a:prstGeom prst="straightConnector1">
              <a:avLst/>
            </a:prstGeom>
            <a:ln>
              <a:headEnd/>
              <a:tailEnd type="triangle" w="med" len="med"/>
            </a:ln>
            <a:extLst/>
          </p:spPr>
          <p:style>
            <a:lnRef idx="1">
              <a:schemeClr val="dk1"/>
            </a:lnRef>
            <a:fillRef idx="2">
              <a:schemeClr val="dk1"/>
            </a:fillRef>
            <a:effectRef idx="1">
              <a:schemeClr val="dk1"/>
            </a:effectRef>
            <a:fontRef idx="minor">
              <a:schemeClr val="dk1"/>
            </a:fontRef>
          </p:style>
        </p:cxnSp>
      </p:grpSp>
    </p:spTree>
    <p:extLst>
      <p:ext uri="{BB962C8B-B14F-4D97-AF65-F5344CB8AC3E}">
        <p14:creationId xmlns:p14="http://schemas.microsoft.com/office/powerpoint/2010/main" val="36880331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Пример </a:t>
            </a:r>
            <a:r>
              <a:rPr lang="ru-RU" dirty="0" err="1" smtClean="0"/>
              <a:t>микробаланса</a:t>
            </a:r>
            <a:r>
              <a:rPr lang="ru-RU" dirty="0" smtClean="0"/>
              <a:t>:</a:t>
            </a:r>
            <a:endParaRPr lang="ru-RU" dirty="0"/>
          </a:p>
        </p:txBody>
      </p:sp>
      <p:sp>
        <p:nvSpPr>
          <p:cNvPr id="3" name="Объект 2"/>
          <p:cNvSpPr>
            <a:spLocks noGrp="1"/>
          </p:cNvSpPr>
          <p:nvPr>
            <p:ph sz="quarter" idx="1"/>
          </p:nvPr>
        </p:nvSpPr>
        <p:spPr/>
        <p:txBody>
          <a:bodyPr/>
          <a:lstStyle/>
          <a:p>
            <a:pPr marL="0" indent="0">
              <a:buNone/>
            </a:pPr>
            <a:endParaRPr lang="ru-RU" dirty="0"/>
          </a:p>
        </p:txBody>
      </p:sp>
      <p:graphicFrame>
        <p:nvGraphicFramePr>
          <p:cNvPr id="4" name="Объект 3"/>
          <p:cNvGraphicFramePr>
            <a:graphicFrameLocks noChangeAspect="1"/>
          </p:cNvGraphicFramePr>
          <p:nvPr>
            <p:extLst>
              <p:ext uri="{D42A27DB-BD31-4B8C-83A1-F6EECF244321}">
                <p14:modId xmlns:p14="http://schemas.microsoft.com/office/powerpoint/2010/main" val="98513107"/>
              </p:ext>
            </p:extLst>
          </p:nvPr>
        </p:nvGraphicFramePr>
        <p:xfrm>
          <a:off x="182563" y="2574925"/>
          <a:ext cx="8534400" cy="4191000"/>
        </p:xfrm>
        <a:graphic>
          <a:graphicData uri="http://schemas.openxmlformats.org/presentationml/2006/ole">
            <mc:AlternateContent xmlns:mc="http://schemas.openxmlformats.org/markup-compatibility/2006">
              <mc:Choice xmlns:v="urn:schemas-microsoft-com:vml" Requires="v">
                <p:oleObj spid="_x0000_s2056" name="Документ" r:id="rId4" imgW="6514017" imgH="3208750" progId="Word.Document.12">
                  <p:embed/>
                </p:oleObj>
              </mc:Choice>
              <mc:Fallback>
                <p:oleObj name="Документ" r:id="rId4" imgW="6514017" imgH="3208750" progId="Word.Document.12">
                  <p:embed/>
                  <p:pic>
                    <p:nvPicPr>
                      <p:cNvPr id="0" name=""/>
                      <p:cNvPicPr/>
                      <p:nvPr/>
                    </p:nvPicPr>
                    <p:blipFill>
                      <a:blip r:embed="rId5"/>
                      <a:stretch>
                        <a:fillRect/>
                      </a:stretch>
                    </p:blipFill>
                    <p:spPr>
                      <a:xfrm>
                        <a:off x="182563" y="2574925"/>
                        <a:ext cx="8534400" cy="4191000"/>
                      </a:xfrm>
                      <a:prstGeom prst="rect">
                        <a:avLst/>
                      </a:prstGeom>
                    </p:spPr>
                  </p:pic>
                </p:oleObj>
              </mc:Fallback>
            </mc:AlternateContent>
          </a:graphicData>
        </a:graphic>
      </p:graphicFrame>
    </p:spTree>
    <p:extLst>
      <p:ext uri="{BB962C8B-B14F-4D97-AF65-F5344CB8AC3E}">
        <p14:creationId xmlns:p14="http://schemas.microsoft.com/office/powerpoint/2010/main" val="17609266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4 Экологический паспорт предприятия</a:t>
            </a:r>
            <a:endParaRPr lang="ru-RU" dirty="0"/>
          </a:p>
        </p:txBody>
      </p:sp>
      <p:sp>
        <p:nvSpPr>
          <p:cNvPr id="3" name="Объект 2"/>
          <p:cNvSpPr>
            <a:spLocks noGrp="1"/>
          </p:cNvSpPr>
          <p:nvPr>
            <p:ph sz="quarter" idx="1"/>
          </p:nvPr>
        </p:nvSpPr>
        <p:spPr/>
        <p:txBody>
          <a:bodyPr>
            <a:normAutofit fontScale="92500" lnSpcReduction="10000"/>
          </a:bodyPr>
          <a:lstStyle/>
          <a:p>
            <a:r>
              <a:rPr lang="ru-RU" dirty="0"/>
              <a:t>В соответствии с Инструкцией по ведению экологического паспорта предприятия </a:t>
            </a:r>
            <a:r>
              <a:rPr lang="ru-RU" dirty="0" smtClean="0"/>
              <a:t>(утв. Постановлением Министерства </a:t>
            </a:r>
            <a:r>
              <a:rPr lang="ru-RU" dirty="0"/>
              <a:t>природных ресурсов и охраны окружающей среды </a:t>
            </a:r>
            <a:r>
              <a:rPr lang="ru-RU" dirty="0" smtClean="0"/>
              <a:t>Республики Беларусь от 01.12.2008  </a:t>
            </a:r>
            <a:r>
              <a:rPr lang="ru-RU" dirty="0"/>
              <a:t>№ </a:t>
            </a:r>
            <a:r>
              <a:rPr lang="ru-RU" dirty="0" smtClean="0"/>
              <a:t>107) </a:t>
            </a:r>
            <a:r>
              <a:rPr lang="ru-RU" b="1" dirty="0" smtClean="0"/>
              <a:t>экологический </a:t>
            </a:r>
            <a:r>
              <a:rPr lang="ru-RU" b="1" dirty="0"/>
              <a:t>паспорт предприятия</a:t>
            </a:r>
            <a:r>
              <a:rPr lang="ru-RU" dirty="0"/>
              <a:t> – документ, включающий данные по использованию юридическим лицом или индивидуальным предпринимателем, осуществляющим хозяйственную и иную деятельность, природных и вторичных ресурсов и информацию о влиянии хозяйственной и иной деятельности на окружающую </a:t>
            </a:r>
            <a:r>
              <a:rPr lang="ru-RU" dirty="0" smtClean="0"/>
              <a:t>среду.</a:t>
            </a:r>
            <a:endParaRPr lang="ru-RU" dirty="0"/>
          </a:p>
        </p:txBody>
      </p:sp>
    </p:spTree>
    <p:extLst>
      <p:ext uri="{BB962C8B-B14F-4D97-AF65-F5344CB8AC3E}">
        <p14:creationId xmlns:p14="http://schemas.microsoft.com/office/powerpoint/2010/main" val="26707326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Экологический паспорт предприятия предназначен </a:t>
            </a:r>
            <a:r>
              <a:rPr lang="ru-RU" dirty="0" smtClean="0"/>
              <a:t>для:</a:t>
            </a:r>
            <a:endParaRPr lang="ru-RU" dirty="0"/>
          </a:p>
        </p:txBody>
      </p:sp>
      <p:sp>
        <p:nvSpPr>
          <p:cNvPr id="3" name="Объект 2"/>
          <p:cNvSpPr>
            <a:spLocks noGrp="1"/>
          </p:cNvSpPr>
          <p:nvPr>
            <p:ph sz="quarter" idx="1"/>
          </p:nvPr>
        </p:nvSpPr>
        <p:spPr/>
        <p:txBody>
          <a:bodyPr>
            <a:normAutofit fontScale="92500" lnSpcReduction="10000"/>
          </a:bodyPr>
          <a:lstStyle/>
          <a:p>
            <a:r>
              <a:rPr lang="ru-RU" dirty="0"/>
              <a:t>осуществления государственного контроля по соблюдению юридическими лицами и индивидуальными предпринимателями нормативов в области охраны окружающей среды, в том числе технологических нормативов, и иных требований в области охраны окружающей среды;</a:t>
            </a:r>
          </a:p>
          <a:p>
            <a:r>
              <a:rPr lang="ru-RU" dirty="0" smtClean="0"/>
              <a:t>комплексного </a:t>
            </a:r>
            <a:r>
              <a:rPr lang="ru-RU" dirty="0"/>
              <a:t>учета используемых природных и вторичных ресурсов;</a:t>
            </a:r>
          </a:p>
          <a:p>
            <a:r>
              <a:rPr lang="ru-RU" dirty="0" smtClean="0"/>
              <a:t>определения </a:t>
            </a:r>
            <a:r>
              <a:rPr lang="ru-RU" dirty="0"/>
              <a:t>уровня влияния производства на окружающую среду;</a:t>
            </a:r>
          </a:p>
          <a:p>
            <a:r>
              <a:rPr lang="ru-RU" dirty="0" smtClean="0"/>
              <a:t>определения </a:t>
            </a:r>
            <a:r>
              <a:rPr lang="ru-RU" dirty="0"/>
              <a:t>соответствия уровня производства наилучшим доступным техническим методам.</a:t>
            </a:r>
          </a:p>
          <a:p>
            <a:endParaRPr lang="ru-RU" dirty="0"/>
          </a:p>
        </p:txBody>
      </p:sp>
    </p:spTree>
    <p:extLst>
      <p:ext uri="{BB962C8B-B14F-4D97-AF65-F5344CB8AC3E}">
        <p14:creationId xmlns:p14="http://schemas.microsoft.com/office/powerpoint/2010/main" val="7088330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lstStyle/>
          <a:p>
            <a:r>
              <a:rPr lang="ru-RU" dirty="0"/>
              <a:t>Экологический паспорт предприятия </a:t>
            </a:r>
            <a:r>
              <a:rPr lang="ru-RU" dirty="0" smtClean="0"/>
              <a:t>разрабатывается для предприятий в целом.</a:t>
            </a:r>
          </a:p>
          <a:p>
            <a:r>
              <a:rPr lang="ru-RU" dirty="0"/>
              <a:t>Экологический паспорт предприятия может разрабатываться для каждого цеха (производства, участка) отдельно с указанием в экологическом паспорте основного предприятия информации об этих цехах (производствах, участках).</a:t>
            </a:r>
          </a:p>
          <a:p>
            <a:endParaRPr lang="ru-RU" dirty="0"/>
          </a:p>
        </p:txBody>
      </p:sp>
    </p:spTree>
    <p:extLst>
      <p:ext uri="{BB962C8B-B14F-4D97-AF65-F5344CB8AC3E}">
        <p14:creationId xmlns:p14="http://schemas.microsoft.com/office/powerpoint/2010/main" val="6595206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Разработчик экологического паспорта предприятия</a:t>
            </a:r>
            <a:endParaRPr lang="ru-RU" dirty="0"/>
          </a:p>
        </p:txBody>
      </p:sp>
      <p:sp>
        <p:nvSpPr>
          <p:cNvPr id="3" name="Объект 2"/>
          <p:cNvSpPr>
            <a:spLocks noGrp="1"/>
          </p:cNvSpPr>
          <p:nvPr>
            <p:ph sz="quarter" idx="1"/>
          </p:nvPr>
        </p:nvSpPr>
        <p:spPr/>
        <p:txBody>
          <a:bodyPr>
            <a:normAutofit/>
          </a:bodyPr>
          <a:lstStyle/>
          <a:p>
            <a:r>
              <a:rPr lang="ru-RU" dirty="0"/>
              <a:t>Разработчик экологического паспорта </a:t>
            </a:r>
            <a:r>
              <a:rPr lang="ru-RU" dirty="0" smtClean="0"/>
              <a:t>предприятия -  </a:t>
            </a:r>
            <a:r>
              <a:rPr lang="ru-RU" dirty="0"/>
              <a:t>проектная, в том числе научная организация, деятельность которой связана с охраной окружающей среды, юридическое лицо или индивидуальный предприниматель, в ведении и (или) распоряжении и (или) пользовании которого находится предприятие, для которого разрабатывается экологический паспорт предприятия</a:t>
            </a:r>
            <a:r>
              <a:rPr lang="ru-RU" dirty="0" smtClean="0"/>
              <a:t>.</a:t>
            </a:r>
            <a:endParaRPr lang="ru-RU" dirty="0"/>
          </a:p>
        </p:txBody>
      </p:sp>
    </p:spTree>
    <p:extLst>
      <p:ext uri="{BB962C8B-B14F-4D97-AF65-F5344CB8AC3E}">
        <p14:creationId xmlns:p14="http://schemas.microsoft.com/office/powerpoint/2010/main" val="17458475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В экологический паспорт предприятия включаются:</a:t>
            </a:r>
          </a:p>
        </p:txBody>
      </p:sp>
      <p:sp>
        <p:nvSpPr>
          <p:cNvPr id="3" name="Объект 2"/>
          <p:cNvSpPr>
            <a:spLocks noGrp="1"/>
          </p:cNvSpPr>
          <p:nvPr>
            <p:ph sz="quarter" idx="1"/>
          </p:nvPr>
        </p:nvSpPr>
        <p:spPr/>
        <p:txBody>
          <a:bodyPr>
            <a:normAutofit fontScale="92500" lnSpcReduction="20000"/>
          </a:bodyPr>
          <a:lstStyle/>
          <a:p>
            <a:r>
              <a:rPr lang="ru-RU" dirty="0"/>
              <a:t>общие сведения о  юридическом лице (индивидуальном предпринимателе);</a:t>
            </a:r>
          </a:p>
          <a:p>
            <a:r>
              <a:rPr lang="ru-RU" dirty="0"/>
              <a:t>проектные данные (с приложениями к экологическому паспорту </a:t>
            </a:r>
            <a:r>
              <a:rPr lang="ru-RU" dirty="0" smtClean="0"/>
              <a:t>предприятия), </a:t>
            </a:r>
            <a:r>
              <a:rPr lang="ru-RU" dirty="0"/>
              <a:t>которые  вносятся на стадии разработки и согласования проектной документации на </a:t>
            </a:r>
            <a:r>
              <a:rPr lang="ru-RU" dirty="0" smtClean="0"/>
              <a:t>строительство</a:t>
            </a:r>
            <a:r>
              <a:rPr lang="ru-RU" dirty="0"/>
              <a:t>;</a:t>
            </a:r>
          </a:p>
          <a:p>
            <a:r>
              <a:rPr lang="ru-RU" dirty="0" err="1"/>
              <a:t>эксплутационные</a:t>
            </a:r>
            <a:r>
              <a:rPr lang="ru-RU" dirty="0"/>
              <a:t> данные (с приложениями к экологическому паспорту </a:t>
            </a:r>
            <a:r>
              <a:rPr lang="ru-RU" dirty="0" smtClean="0"/>
              <a:t>предприятия) </a:t>
            </a:r>
            <a:r>
              <a:rPr lang="ru-RU" dirty="0"/>
              <a:t>– заполняются и (или) вносятся изменения и дополнения в процессе эксплуатации предприятия;</a:t>
            </a:r>
          </a:p>
          <a:p>
            <a:r>
              <a:rPr lang="ru-RU" dirty="0"/>
              <a:t>приложения к экологическому паспорту предприятия – формируются из копий отчётных  и других документов.</a:t>
            </a:r>
          </a:p>
          <a:p>
            <a:pPr marL="0" indent="0">
              <a:buNone/>
            </a:pPr>
            <a:endParaRPr lang="ru-RU" dirty="0"/>
          </a:p>
        </p:txBody>
      </p:sp>
    </p:spTree>
    <p:extLst>
      <p:ext uri="{BB962C8B-B14F-4D97-AF65-F5344CB8AC3E}">
        <p14:creationId xmlns:p14="http://schemas.microsoft.com/office/powerpoint/2010/main" val="31534601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dirty="0"/>
              <a:t>Проектные данные в экологическом паспорте предприятия содержат следующую </a:t>
            </a:r>
            <a:r>
              <a:rPr lang="ru-RU" sz="2400" dirty="0" smtClean="0"/>
              <a:t>информацию:</a:t>
            </a:r>
            <a:endParaRPr lang="ru-RU" sz="2400" dirty="0"/>
          </a:p>
        </p:txBody>
      </p:sp>
      <p:sp>
        <p:nvSpPr>
          <p:cNvPr id="3" name="Объект 2"/>
          <p:cNvSpPr>
            <a:spLocks noGrp="1"/>
          </p:cNvSpPr>
          <p:nvPr>
            <p:ph sz="quarter" idx="1"/>
          </p:nvPr>
        </p:nvSpPr>
        <p:spPr/>
        <p:txBody>
          <a:bodyPr>
            <a:normAutofit fontScale="62500" lnSpcReduction="20000"/>
          </a:bodyPr>
          <a:lstStyle/>
          <a:p>
            <a:pPr marL="514350" indent="-514350">
              <a:buFont typeface="+mj-lt"/>
              <a:buAutoNum type="arabicPeriod"/>
            </a:pPr>
            <a:r>
              <a:rPr lang="ru-RU" dirty="0"/>
              <a:t>общая </a:t>
            </a:r>
            <a:r>
              <a:rPr lang="ru-RU" dirty="0" smtClean="0"/>
              <a:t>часть</a:t>
            </a:r>
            <a:r>
              <a:rPr lang="ru-RU" dirty="0"/>
              <a:t> </a:t>
            </a:r>
            <a:r>
              <a:rPr lang="ru-RU" dirty="0" smtClean="0"/>
              <a:t>(наименование предприятия, сметная стоимость и т.д.);</a:t>
            </a:r>
          </a:p>
          <a:p>
            <a:pPr marL="514350" indent="-514350">
              <a:buFont typeface="+mj-lt"/>
              <a:buAutoNum type="arabicPeriod"/>
            </a:pPr>
            <a:r>
              <a:rPr lang="ru-RU" dirty="0"/>
              <a:t>данные о площадке размещения </a:t>
            </a:r>
            <a:r>
              <a:rPr lang="ru-RU" dirty="0" smtClean="0"/>
              <a:t>объекта</a:t>
            </a:r>
            <a:r>
              <a:rPr lang="ru-RU" dirty="0"/>
              <a:t> </a:t>
            </a:r>
            <a:r>
              <a:rPr lang="ru-RU" dirty="0" smtClean="0"/>
              <a:t>(</a:t>
            </a:r>
            <a:r>
              <a:rPr lang="ru-RU" dirty="0"/>
              <a:t>площадь (</a:t>
            </a:r>
            <a:r>
              <a:rPr lang="ru-RU" dirty="0" smtClean="0"/>
              <a:t>га) </a:t>
            </a:r>
            <a:r>
              <a:rPr lang="ru-RU" dirty="0"/>
              <a:t>земельного </a:t>
            </a:r>
            <a:r>
              <a:rPr lang="ru-RU" dirty="0" smtClean="0"/>
              <a:t>участка, </a:t>
            </a:r>
            <a:r>
              <a:rPr lang="ru-RU" dirty="0"/>
              <a:t>наличие </a:t>
            </a:r>
            <a:r>
              <a:rPr lang="ru-RU" dirty="0" smtClean="0"/>
              <a:t>ООПТ, санитарная </a:t>
            </a:r>
            <a:r>
              <a:rPr lang="ru-RU" dirty="0"/>
              <a:t>классификация </a:t>
            </a:r>
            <a:r>
              <a:rPr lang="ru-RU" dirty="0" smtClean="0"/>
              <a:t>объекта, </a:t>
            </a:r>
            <a:r>
              <a:rPr lang="ru-RU" dirty="0"/>
              <a:t>площадь зеркала водных объектов (</a:t>
            </a:r>
            <a:r>
              <a:rPr lang="ru-RU" dirty="0" smtClean="0"/>
              <a:t>га) и т.д.);</a:t>
            </a:r>
          </a:p>
          <a:p>
            <a:pPr marL="514350" indent="-514350">
              <a:buFont typeface="+mj-lt"/>
              <a:buAutoNum type="arabicPeriod"/>
            </a:pPr>
            <a:r>
              <a:rPr lang="ru-RU" dirty="0"/>
              <a:t>данные об охране и рациональном использовании водных </a:t>
            </a:r>
            <a:r>
              <a:rPr lang="ru-RU" dirty="0" smtClean="0"/>
              <a:t>ресурсов</a:t>
            </a:r>
            <a:r>
              <a:rPr lang="ru-RU" dirty="0"/>
              <a:t> </a:t>
            </a:r>
            <a:r>
              <a:rPr lang="ru-RU" dirty="0" smtClean="0"/>
              <a:t>(</a:t>
            </a:r>
            <a:r>
              <a:rPr lang="ru-RU" dirty="0"/>
              <a:t>общий объем </a:t>
            </a:r>
            <a:r>
              <a:rPr lang="ru-RU" dirty="0" smtClean="0"/>
              <a:t>водопотребления, </a:t>
            </a:r>
            <a:r>
              <a:rPr lang="ru-RU" dirty="0"/>
              <a:t>производительность систем оборотного водоснабжения и повторного использования </a:t>
            </a:r>
            <a:r>
              <a:rPr lang="ru-RU" dirty="0" smtClean="0"/>
              <a:t>воды, </a:t>
            </a:r>
            <a:r>
              <a:rPr lang="ru-RU" dirty="0"/>
              <a:t>общий объем сточных </a:t>
            </a:r>
            <a:r>
              <a:rPr lang="ru-RU" dirty="0" smtClean="0"/>
              <a:t>вод, </a:t>
            </a:r>
            <a:r>
              <a:rPr lang="ru-RU" dirty="0"/>
              <a:t>физико-химический состав и свойства сточных вод </a:t>
            </a:r>
            <a:r>
              <a:rPr lang="ru-RU" dirty="0" smtClean="0"/>
              <a:t>и т.д.);</a:t>
            </a:r>
          </a:p>
          <a:p>
            <a:pPr marL="514350" indent="-514350">
              <a:buFont typeface="+mj-lt"/>
              <a:buAutoNum type="arabicPeriod"/>
            </a:pPr>
            <a:r>
              <a:rPr lang="ru-RU" dirty="0"/>
              <a:t>данные об объемах образования и направлениях использования животноводческих </a:t>
            </a:r>
            <a:r>
              <a:rPr lang="ru-RU" dirty="0" smtClean="0"/>
              <a:t>стоков;</a:t>
            </a:r>
          </a:p>
          <a:p>
            <a:pPr marL="514350" indent="-514350">
              <a:buFont typeface="+mj-lt"/>
              <a:buAutoNum type="arabicPeriod"/>
            </a:pPr>
            <a:r>
              <a:rPr lang="ru-RU" dirty="0"/>
              <a:t>данные об охране атмосферного </a:t>
            </a:r>
            <a:r>
              <a:rPr lang="ru-RU" dirty="0" smtClean="0"/>
              <a:t>воздуха (</a:t>
            </a:r>
            <a:r>
              <a:rPr lang="ru-RU" dirty="0"/>
              <a:t>категория опасности объекта по степени воздействия выбросов на атмосферный </a:t>
            </a:r>
            <a:r>
              <a:rPr lang="ru-RU" dirty="0" smtClean="0"/>
              <a:t>воздух, уровень выбросов, величины допустимых выбросов и т.д.);</a:t>
            </a:r>
          </a:p>
          <a:p>
            <a:pPr marL="514350" indent="-514350">
              <a:buFont typeface="+mj-lt"/>
              <a:buAutoNum type="arabicPeriod"/>
            </a:pPr>
            <a:r>
              <a:rPr lang="ru-RU" dirty="0"/>
              <a:t>данные об </a:t>
            </a:r>
            <a:r>
              <a:rPr lang="ru-RU" dirty="0" err="1"/>
              <a:t>образовани</a:t>
            </a:r>
            <a:r>
              <a:rPr lang="ru-RU" dirty="0"/>
              <a:t>, использовании, обезвреживании, хранении и захоронении </a:t>
            </a:r>
            <a:r>
              <a:rPr lang="ru-RU" dirty="0" smtClean="0"/>
              <a:t>отходов (</a:t>
            </a:r>
            <a:r>
              <a:rPr lang="ru-RU" dirty="0"/>
              <a:t>виды, объёмы (тонн в год) образующихся отходов и обращение с </a:t>
            </a:r>
            <a:r>
              <a:rPr lang="ru-RU" dirty="0" smtClean="0"/>
              <a:t>ними и т.д.);</a:t>
            </a:r>
          </a:p>
          <a:p>
            <a:pPr marL="514350" indent="-514350">
              <a:buFont typeface="+mj-lt"/>
              <a:buAutoNum type="arabicPeriod"/>
            </a:pPr>
            <a:r>
              <a:rPr lang="ru-RU" dirty="0"/>
              <a:t>данные об охране объектов животного </a:t>
            </a:r>
            <a:r>
              <a:rPr lang="ru-RU" dirty="0" smtClean="0"/>
              <a:t>мира;</a:t>
            </a:r>
          </a:p>
          <a:p>
            <a:pPr marL="514350" indent="-514350">
              <a:buFont typeface="+mj-lt"/>
              <a:buAutoNum type="arabicPeriod"/>
            </a:pPr>
            <a:r>
              <a:rPr lang="ru-RU" dirty="0"/>
              <a:t>данные об охране озонового слоя и воздействие на климат</a:t>
            </a:r>
            <a:endParaRPr lang="ru-RU" dirty="0" smtClean="0"/>
          </a:p>
          <a:p>
            <a:pPr marL="514350" indent="-514350">
              <a:buFont typeface="+mj-lt"/>
              <a:buAutoNum type="arabicPeriod"/>
            </a:pPr>
            <a:endParaRPr lang="ru-RU" dirty="0"/>
          </a:p>
        </p:txBody>
      </p:sp>
    </p:spTree>
    <p:extLst>
      <p:ext uri="{BB962C8B-B14F-4D97-AF65-F5344CB8AC3E}">
        <p14:creationId xmlns:p14="http://schemas.microsoft.com/office/powerpoint/2010/main" val="35514276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5 </a:t>
            </a:r>
            <a:r>
              <a:rPr lang="ru-RU" dirty="0"/>
              <a:t>Экологический </a:t>
            </a:r>
            <a:r>
              <a:rPr lang="ru-RU" smtClean="0"/>
              <a:t>контроллинг</a:t>
            </a:r>
            <a:endParaRPr lang="ru-RU"/>
          </a:p>
        </p:txBody>
      </p:sp>
      <p:sp>
        <p:nvSpPr>
          <p:cNvPr id="3" name="Объект 2"/>
          <p:cNvSpPr>
            <a:spLocks noGrp="1"/>
          </p:cNvSpPr>
          <p:nvPr>
            <p:ph sz="quarter" idx="1"/>
          </p:nvPr>
        </p:nvSpPr>
        <p:spPr/>
        <p:txBody>
          <a:bodyPr>
            <a:normAutofit fontScale="85000" lnSpcReduction="20000"/>
          </a:bodyPr>
          <a:lstStyle/>
          <a:p>
            <a:r>
              <a:rPr lang="ru-RU" dirty="0"/>
              <a:t>Экологический </a:t>
            </a:r>
            <a:r>
              <a:rPr lang="ru-RU" dirty="0" err="1"/>
              <a:t>контроллинг</a:t>
            </a:r>
            <a:r>
              <a:rPr lang="ru-RU" dirty="0"/>
              <a:t> (</a:t>
            </a:r>
            <a:r>
              <a:rPr lang="ru-RU" dirty="0" err="1"/>
              <a:t>экоконтроллинг</a:t>
            </a:r>
            <a:r>
              <a:rPr lang="ru-RU" dirty="0"/>
              <a:t>) представляет собой информационно-аналитический инструментарий системы экологического менеджмента.</a:t>
            </a:r>
          </a:p>
          <a:p>
            <a:r>
              <a:rPr lang="ru-RU" dirty="0" err="1"/>
              <a:t>Контроллинг</a:t>
            </a:r>
            <a:r>
              <a:rPr lang="ru-RU" dirty="0"/>
              <a:t> – это менеджерская функция (и соответственно, инструмент), направленный на эффективное обеспечение и использование информации в системе управления фирмой.</a:t>
            </a:r>
          </a:p>
          <a:p>
            <a:r>
              <a:rPr lang="ru-RU" dirty="0" err="1"/>
              <a:t>Контроллинг</a:t>
            </a:r>
            <a:r>
              <a:rPr lang="ru-RU" dirty="0"/>
              <a:t> – это организационно-информационная система инструментов координации (регулирования) основных функций менеджмента: </a:t>
            </a:r>
          </a:p>
          <a:p>
            <a:pPr lvl="0"/>
            <a:r>
              <a:rPr lang="ru-RU" dirty="0"/>
              <a:t>функции планирования;</a:t>
            </a:r>
          </a:p>
          <a:p>
            <a:pPr lvl="0"/>
            <a:r>
              <a:rPr lang="ru-RU" dirty="0"/>
              <a:t>функции организации;</a:t>
            </a:r>
          </a:p>
          <a:p>
            <a:pPr lvl="0"/>
            <a:r>
              <a:rPr lang="ru-RU" dirty="0"/>
              <a:t>функции мотивации;</a:t>
            </a:r>
          </a:p>
          <a:p>
            <a:pPr lvl="0"/>
            <a:r>
              <a:rPr lang="ru-RU" dirty="0"/>
              <a:t>функции контроля, учета и анализа.</a:t>
            </a:r>
          </a:p>
          <a:p>
            <a:endParaRPr lang="ru-RU" dirty="0"/>
          </a:p>
        </p:txBody>
      </p:sp>
    </p:spTree>
    <p:extLst>
      <p:ext uri="{BB962C8B-B14F-4D97-AF65-F5344CB8AC3E}">
        <p14:creationId xmlns:p14="http://schemas.microsoft.com/office/powerpoint/2010/main" val="28225387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a:t>Структурная схема </a:t>
            </a:r>
            <a:r>
              <a:rPr lang="ru-RU" dirty="0" err="1" smtClean="0"/>
              <a:t>контроллинга</a:t>
            </a:r>
            <a:endParaRPr lang="ru-RU" dirty="0"/>
          </a:p>
        </p:txBody>
      </p:sp>
      <p:pic>
        <p:nvPicPr>
          <p:cNvPr id="3074" name="Picture 2"/>
          <p:cNvPicPr>
            <a:picLocks noGrp="1" noChangeAspect="1" noChangeArrowheads="1"/>
          </p:cNvPicPr>
          <p:nvPr>
            <p:ph sz="quarter" idx="1"/>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259632" y="980728"/>
            <a:ext cx="6327245" cy="7971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2188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1 Содержание экологического менеджмента на предприятии</a:t>
            </a:r>
            <a:endParaRPr lang="ru-RU" dirty="0"/>
          </a:p>
        </p:txBody>
      </p:sp>
      <p:sp>
        <p:nvSpPr>
          <p:cNvPr id="3" name="Объект 2"/>
          <p:cNvSpPr>
            <a:spLocks noGrp="1"/>
          </p:cNvSpPr>
          <p:nvPr>
            <p:ph sz="quarter" idx="1"/>
          </p:nvPr>
        </p:nvSpPr>
        <p:spPr/>
        <p:txBody>
          <a:bodyPr/>
          <a:lstStyle/>
          <a:p>
            <a:r>
              <a:rPr lang="ru-RU" dirty="0" smtClean="0"/>
              <a:t>Экологический менеджмент на уровне предприятия – это система управления производственными процессами, направленная на достижение баланса между экономическими и экологическими показателями деятельности предприятия</a:t>
            </a:r>
          </a:p>
          <a:p>
            <a:r>
              <a:rPr lang="ru-RU" dirty="0" smtClean="0"/>
              <a:t>Концепция экологического менеджмента на предприятии – это комплекс ключевых положений, определяющих организацию экологической деятельности на предприятии.</a:t>
            </a:r>
            <a:endParaRPr lang="ru-RU" dirty="0"/>
          </a:p>
        </p:txBody>
      </p:sp>
    </p:spTree>
    <p:extLst>
      <p:ext uri="{BB962C8B-B14F-4D97-AF65-F5344CB8AC3E}">
        <p14:creationId xmlns:p14="http://schemas.microsoft.com/office/powerpoint/2010/main" val="21500872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Функции </a:t>
            </a:r>
            <a:r>
              <a:rPr lang="ru-RU" dirty="0" err="1" smtClean="0"/>
              <a:t>экоконтроллинга</a:t>
            </a:r>
            <a:endParaRPr lang="ru-RU" dirty="0"/>
          </a:p>
        </p:txBody>
      </p:sp>
      <p:sp>
        <p:nvSpPr>
          <p:cNvPr id="3" name="Объект 2"/>
          <p:cNvSpPr>
            <a:spLocks noGrp="1"/>
          </p:cNvSpPr>
          <p:nvPr>
            <p:ph sz="quarter" idx="1"/>
          </p:nvPr>
        </p:nvSpPr>
        <p:spPr/>
        <p:txBody>
          <a:bodyPr>
            <a:normAutofit fontScale="70000" lnSpcReduction="20000"/>
          </a:bodyPr>
          <a:lstStyle/>
          <a:p>
            <a:r>
              <a:rPr lang="ru-RU" dirty="0"/>
              <a:t>Система инструментов </a:t>
            </a:r>
            <a:r>
              <a:rPr lang="ru-RU" dirty="0" err="1"/>
              <a:t>контроллинга</a:t>
            </a:r>
            <a:r>
              <a:rPr lang="ru-RU" dirty="0"/>
              <a:t> состоит из специальных и сквозных показателей. Специальные показатели характеризуют конкретную подсистему (функцию), сквозные – интегрируют действие нескольких подсистем (функций).</a:t>
            </a:r>
          </a:p>
          <a:p>
            <a:r>
              <a:rPr lang="ru-RU" dirty="0"/>
              <a:t>В системе управления организацией основные задачи экологического менеджмента – это задачи координирования ее </a:t>
            </a:r>
            <a:r>
              <a:rPr lang="ru-RU" dirty="0" err="1"/>
              <a:t>экологоориентированной</a:t>
            </a:r>
            <a:r>
              <a:rPr lang="ru-RU" dirty="0"/>
              <a:t> деятельности. Выделяют три основные функции </a:t>
            </a:r>
            <a:r>
              <a:rPr lang="ru-RU" dirty="0" err="1"/>
              <a:t>экоконтроллинга</a:t>
            </a:r>
            <a:r>
              <a:rPr lang="ru-RU" dirty="0"/>
              <a:t>:</a:t>
            </a:r>
          </a:p>
          <a:p>
            <a:pPr lvl="0"/>
            <a:r>
              <a:rPr lang="ru-RU" dirty="0"/>
              <a:t>координирование информационного обеспечения экологоориентированного действия и принятия управленческого решения;</a:t>
            </a:r>
          </a:p>
          <a:p>
            <a:pPr lvl="0"/>
            <a:r>
              <a:rPr lang="ru-RU" dirty="0"/>
              <a:t>координирование планирования организации с учетом экологического фактора ее развития (разработка стратегии и оперативных мероприятий);</a:t>
            </a:r>
          </a:p>
          <a:p>
            <a:pPr lvl="0"/>
            <a:r>
              <a:rPr lang="ru-RU" dirty="0"/>
              <a:t>координирование контроля (сравнение фактических и плановых показателей) и оценка экологической эффективности.</a:t>
            </a:r>
          </a:p>
          <a:p>
            <a:endParaRPr lang="ru-RU" dirty="0"/>
          </a:p>
        </p:txBody>
      </p:sp>
    </p:spTree>
    <p:extLst>
      <p:ext uri="{BB962C8B-B14F-4D97-AF65-F5344CB8AC3E}">
        <p14:creationId xmlns:p14="http://schemas.microsoft.com/office/powerpoint/2010/main" val="854767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С</a:t>
            </a:r>
            <a:r>
              <a:rPr lang="ru-RU" dirty="0" smtClean="0"/>
              <a:t>тратегический </a:t>
            </a:r>
            <a:r>
              <a:rPr lang="ru-RU" dirty="0"/>
              <a:t>и оперативный </a:t>
            </a:r>
            <a:r>
              <a:rPr lang="ru-RU" dirty="0" err="1" smtClean="0"/>
              <a:t>экоконтроллинг</a:t>
            </a:r>
            <a:r>
              <a:rPr lang="ru-RU" dirty="0" smtClean="0"/>
              <a:t> </a:t>
            </a:r>
            <a:endParaRPr lang="ru-RU" dirty="0"/>
          </a:p>
        </p:txBody>
      </p:sp>
      <p:sp>
        <p:nvSpPr>
          <p:cNvPr id="3" name="Объект 2"/>
          <p:cNvSpPr>
            <a:spLocks noGrp="1"/>
          </p:cNvSpPr>
          <p:nvPr>
            <p:ph sz="quarter" idx="1"/>
          </p:nvPr>
        </p:nvSpPr>
        <p:spPr/>
        <p:txBody>
          <a:bodyPr/>
          <a:lstStyle/>
          <a:p>
            <a:endParaRPr lang="ru-RU" dirty="0"/>
          </a:p>
        </p:txBody>
      </p:sp>
      <p:graphicFrame>
        <p:nvGraphicFramePr>
          <p:cNvPr id="4" name="Объект 3"/>
          <p:cNvGraphicFramePr>
            <a:graphicFrameLocks noChangeAspect="1"/>
          </p:cNvGraphicFramePr>
          <p:nvPr>
            <p:extLst>
              <p:ext uri="{D42A27DB-BD31-4B8C-83A1-F6EECF244321}">
                <p14:modId xmlns:p14="http://schemas.microsoft.com/office/powerpoint/2010/main" val="182675186"/>
              </p:ext>
            </p:extLst>
          </p:nvPr>
        </p:nvGraphicFramePr>
        <p:xfrm>
          <a:off x="179512" y="1556792"/>
          <a:ext cx="8776206" cy="4614709"/>
        </p:xfrm>
        <a:graphic>
          <a:graphicData uri="http://schemas.openxmlformats.org/presentationml/2006/ole">
            <mc:AlternateContent xmlns:mc="http://schemas.openxmlformats.org/markup-compatibility/2006">
              <mc:Choice xmlns:v="urn:schemas-microsoft-com:vml" Requires="v">
                <p:oleObj spid="_x0000_s4101" name="Документ" r:id="rId4" imgW="5902889" imgH="3103462" progId="Word.Document.12">
                  <p:embed/>
                </p:oleObj>
              </mc:Choice>
              <mc:Fallback>
                <p:oleObj name="Документ" r:id="rId4" imgW="5902889" imgH="3103462" progId="Word.Document.12">
                  <p:embed/>
                  <p:pic>
                    <p:nvPicPr>
                      <p:cNvPr id="0" name=""/>
                      <p:cNvPicPr/>
                      <p:nvPr/>
                    </p:nvPicPr>
                    <p:blipFill>
                      <a:blip r:embed="rId5"/>
                      <a:stretch>
                        <a:fillRect/>
                      </a:stretch>
                    </p:blipFill>
                    <p:spPr>
                      <a:xfrm>
                        <a:off x="179512" y="1556792"/>
                        <a:ext cx="8776206" cy="4614709"/>
                      </a:xfrm>
                      <a:prstGeom prst="rect">
                        <a:avLst/>
                      </a:prstGeom>
                    </p:spPr>
                  </p:pic>
                </p:oleObj>
              </mc:Fallback>
            </mc:AlternateContent>
          </a:graphicData>
        </a:graphic>
      </p:graphicFrame>
      <p:sp>
        <p:nvSpPr>
          <p:cNvPr id="5" name="TextBox 4"/>
          <p:cNvSpPr txBox="1"/>
          <p:nvPr/>
        </p:nvSpPr>
        <p:spPr>
          <a:xfrm>
            <a:off x="179512" y="5661248"/>
            <a:ext cx="8712968" cy="923330"/>
          </a:xfrm>
          <a:prstGeom prst="rect">
            <a:avLst/>
          </a:prstGeom>
          <a:noFill/>
        </p:spPr>
        <p:txBody>
          <a:bodyPr wrap="square" rtlCol="0">
            <a:spAutoFit/>
          </a:bodyPr>
          <a:lstStyle/>
          <a:p>
            <a:r>
              <a:rPr lang="ru-RU" dirty="0"/>
              <a:t>При этом эко-</a:t>
            </a:r>
            <a:r>
              <a:rPr lang="ru-RU" dirty="0" err="1"/>
              <a:t>контроллинг</a:t>
            </a:r>
            <a:r>
              <a:rPr lang="ru-RU" dirty="0"/>
              <a:t> применяет большое число методов, используемых в других областях ЭМ. В их числе: экологический СВОТ-анализ, анализ отклонений, </a:t>
            </a:r>
            <a:r>
              <a:rPr lang="ru-RU" dirty="0" err="1"/>
              <a:t>экобаланс</a:t>
            </a:r>
            <a:r>
              <a:rPr lang="ru-RU" dirty="0"/>
              <a:t>, экологические индикаторы</a:t>
            </a:r>
          </a:p>
        </p:txBody>
      </p:sp>
    </p:spTree>
    <p:extLst>
      <p:ext uri="{BB962C8B-B14F-4D97-AF65-F5344CB8AC3E}">
        <p14:creationId xmlns:p14="http://schemas.microsoft.com/office/powerpoint/2010/main" val="3625000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a:t>6</a:t>
            </a:r>
            <a:r>
              <a:rPr lang="ru-RU" dirty="0" smtClean="0"/>
              <a:t> </a:t>
            </a:r>
            <a:r>
              <a:rPr lang="ru-RU" dirty="0"/>
              <a:t>Система </a:t>
            </a:r>
            <a:r>
              <a:rPr lang="ru-RU" dirty="0" smtClean="0"/>
              <a:t>ОВОС</a:t>
            </a:r>
            <a:endParaRPr lang="ru-RU" dirty="0"/>
          </a:p>
        </p:txBody>
      </p:sp>
      <p:sp>
        <p:nvSpPr>
          <p:cNvPr id="3" name="Объект 2"/>
          <p:cNvSpPr>
            <a:spLocks noGrp="1"/>
          </p:cNvSpPr>
          <p:nvPr>
            <p:ph sz="quarter" idx="1"/>
          </p:nvPr>
        </p:nvSpPr>
        <p:spPr/>
        <p:txBody>
          <a:bodyPr>
            <a:normAutofit fontScale="77500" lnSpcReduction="20000"/>
          </a:bodyPr>
          <a:lstStyle/>
          <a:p>
            <a:r>
              <a:rPr lang="ru-RU" dirty="0" smtClean="0"/>
              <a:t>В </a:t>
            </a:r>
            <a:r>
              <a:rPr lang="ru-RU" dirty="0"/>
              <a:t>современном понимании ОВОС – это, прежде всего, систематический процесс, охватывающий как планирование, так и осуществление намечаемой деятельности. Он включает следующие основные составляющие:</a:t>
            </a:r>
          </a:p>
          <a:p>
            <a:pPr lvl="0"/>
            <a:r>
              <a:rPr lang="ru-RU" i="1" dirty="0"/>
              <a:t>анализ потенциальных воздействий намечаемой деятельности на окружающую среду;</a:t>
            </a:r>
          </a:p>
          <a:p>
            <a:pPr lvl="0"/>
            <a:r>
              <a:rPr lang="ru-RU" i="1" dirty="0"/>
              <a:t>консультации с заинтересованными сторонами с целью поиска взаимоприемлемых решений;</a:t>
            </a:r>
          </a:p>
          <a:p>
            <a:pPr lvl="0"/>
            <a:r>
              <a:rPr lang="ru-RU" i="1" dirty="0"/>
              <a:t>документальное оформление процедуры оформления оценки;</a:t>
            </a:r>
          </a:p>
          <a:p>
            <a:pPr lvl="0"/>
            <a:r>
              <a:rPr lang="ru-RU" i="1" dirty="0"/>
              <a:t>использование результатов оценки в процессе принятия решений. </a:t>
            </a:r>
          </a:p>
          <a:p>
            <a:r>
              <a:rPr lang="ru-RU" dirty="0"/>
              <a:t>Оценка воздействия осуществляется посредством расчета большого числа индексов и показателей, учитывающих характер загрязнения различных объектов природной среды.</a:t>
            </a:r>
          </a:p>
          <a:p>
            <a:endParaRPr lang="ru-RU" dirty="0"/>
          </a:p>
        </p:txBody>
      </p:sp>
    </p:spTree>
    <p:extLst>
      <p:ext uri="{BB962C8B-B14F-4D97-AF65-F5344CB8AC3E}">
        <p14:creationId xmlns:p14="http://schemas.microsoft.com/office/powerpoint/2010/main" val="32590825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Оценка воздействия на </a:t>
            </a:r>
            <a:r>
              <a:rPr lang="ru-RU" dirty="0" err="1" smtClean="0"/>
              <a:t>атмсоферу</a:t>
            </a:r>
            <a:endParaRPr lang="ru-RU" dirty="0"/>
          </a:p>
        </p:txBody>
      </p:sp>
      <p:sp>
        <p:nvSpPr>
          <p:cNvPr id="3" name="Объект 2"/>
          <p:cNvSpPr>
            <a:spLocks noGrp="1"/>
          </p:cNvSpPr>
          <p:nvPr>
            <p:ph sz="quarter" idx="1"/>
          </p:nvPr>
        </p:nvSpPr>
        <p:spPr/>
        <p:txBody>
          <a:bodyPr>
            <a:normAutofit lnSpcReduction="10000"/>
          </a:bodyPr>
          <a:lstStyle/>
          <a:p>
            <a:r>
              <a:rPr lang="ru-RU" dirty="0" smtClean="0"/>
              <a:t>Представление </a:t>
            </a:r>
            <a:r>
              <a:rPr lang="ru-RU" dirty="0"/>
              <a:t>о воздействии на атмосферу дает </a:t>
            </a:r>
            <a:r>
              <a:rPr lang="ru-RU" i="1" dirty="0"/>
              <a:t>валовый выброс</a:t>
            </a:r>
            <a:r>
              <a:rPr lang="ru-RU" dirty="0"/>
              <a:t>, который характеризует поступление загрязняющих веществ в атмосферу (т/год) от всех источников, расположенных на территории объекта, а также перечень загрязняющих веществ, выбрасываемых в атмосферный воздух. Более детальную информацию дает </a:t>
            </a:r>
            <a:r>
              <a:rPr lang="ru-RU" i="1" dirty="0"/>
              <a:t>дифференциация выбросов </a:t>
            </a:r>
            <a:r>
              <a:rPr lang="ru-RU" dirty="0"/>
              <a:t>по группам загрязняющих веществ (взвешенные вещества, летучие органические соединения и др.), классам опасности. </a:t>
            </a:r>
          </a:p>
        </p:txBody>
      </p:sp>
    </p:spTree>
    <p:extLst>
      <p:ext uri="{BB962C8B-B14F-4D97-AF65-F5344CB8AC3E}">
        <p14:creationId xmlns:p14="http://schemas.microsoft.com/office/powerpoint/2010/main" val="15241118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Категория опасности предприятия</a:t>
            </a:r>
            <a:endParaRPr lang="ru-RU" dirty="0"/>
          </a:p>
        </p:txBody>
      </p:sp>
      <p:sp>
        <p:nvSpPr>
          <p:cNvPr id="3" name="Объект 2"/>
          <p:cNvSpPr>
            <a:spLocks noGrp="1"/>
          </p:cNvSpPr>
          <p:nvPr>
            <p:ph sz="quarter" idx="1"/>
          </p:nvPr>
        </p:nvSpPr>
        <p:spPr>
          <a:xfrm>
            <a:off x="301752" y="1527048"/>
            <a:ext cx="8503920" cy="5214320"/>
          </a:xfrm>
        </p:spPr>
        <p:txBody>
          <a:bodyPr>
            <a:normAutofit fontScale="77500" lnSpcReduction="20000"/>
          </a:bodyPr>
          <a:lstStyle/>
          <a:p>
            <a:r>
              <a:rPr lang="ru-RU" dirty="0"/>
              <a:t>Для действующих предприятий воздействие на атмосферу характеризуется безразмерным показателем категории опасности предприятия (КОП), который рассчитывают по формуле:</a:t>
            </a:r>
          </a:p>
          <a:p>
            <a:endParaRPr lang="ru-RU" dirty="0" smtClean="0"/>
          </a:p>
          <a:p>
            <a:endParaRPr lang="ru-RU" dirty="0"/>
          </a:p>
          <a:p>
            <a:pPr marL="0" indent="0">
              <a:buNone/>
            </a:pPr>
            <a:r>
              <a:rPr lang="ru-RU" dirty="0"/>
              <a:t>где 	</a:t>
            </a:r>
            <a:endParaRPr lang="ru-RU" dirty="0" smtClean="0"/>
          </a:p>
          <a:p>
            <a:r>
              <a:rPr lang="en-US" dirty="0" smtClean="0"/>
              <a:t>n</a:t>
            </a:r>
            <a:r>
              <a:rPr lang="ru-RU" dirty="0" smtClean="0"/>
              <a:t>  </a:t>
            </a:r>
            <a:r>
              <a:rPr lang="ru-RU" dirty="0"/>
              <a:t>– количество загрязняющих веществ, выбрасываемых предприятием; </a:t>
            </a:r>
          </a:p>
          <a:p>
            <a:r>
              <a:rPr lang="en-US" dirty="0" err="1" smtClean="0"/>
              <a:t>M</a:t>
            </a:r>
            <a:r>
              <a:rPr lang="en-US" baseline="-25000" dirty="0" err="1" smtClean="0"/>
              <a:t>i</a:t>
            </a:r>
            <a:r>
              <a:rPr lang="ru-RU" dirty="0" smtClean="0"/>
              <a:t>  </a:t>
            </a:r>
            <a:r>
              <a:rPr lang="ru-RU" dirty="0"/>
              <a:t>–  масса выброса </a:t>
            </a:r>
            <a:r>
              <a:rPr lang="en-US" dirty="0"/>
              <a:t>i</a:t>
            </a:r>
            <a:r>
              <a:rPr lang="ru-RU" dirty="0"/>
              <a:t>-го вещества, т/год; </a:t>
            </a:r>
          </a:p>
          <a:p>
            <a:r>
              <a:rPr lang="ru-RU" dirty="0" smtClean="0"/>
              <a:t>ПДК  – </a:t>
            </a:r>
            <a:r>
              <a:rPr lang="ru-RU" b="1" i="1" dirty="0" smtClean="0"/>
              <a:t> </a:t>
            </a:r>
            <a:r>
              <a:rPr lang="ru-RU" dirty="0" smtClean="0"/>
              <a:t> </a:t>
            </a:r>
            <a:r>
              <a:rPr lang="ru-RU" dirty="0"/>
              <a:t>среднесуточная (максимальная разовая ПДК, ОБУВ или уменьшенное в 10 раз значение предельно допустимой концентрации для воздуха рабочей зоны) допустимая концентрация </a:t>
            </a:r>
            <a:r>
              <a:rPr lang="en-US" dirty="0"/>
              <a:t>i</a:t>
            </a:r>
            <a:r>
              <a:rPr lang="ru-RU" dirty="0"/>
              <a:t>-го вещества, мг/м</a:t>
            </a:r>
            <a:r>
              <a:rPr lang="ru-RU" baseline="30000" dirty="0"/>
              <a:t>3</a:t>
            </a:r>
            <a:r>
              <a:rPr lang="ru-RU" dirty="0"/>
              <a:t>; </a:t>
            </a:r>
          </a:p>
          <a:p>
            <a:r>
              <a:rPr lang="en-US" dirty="0" err="1" smtClean="0"/>
              <a:t>a</a:t>
            </a:r>
            <a:r>
              <a:rPr lang="en-US" baseline="-25000" dirty="0" err="1" smtClean="0"/>
              <a:t>i</a:t>
            </a:r>
            <a:r>
              <a:rPr lang="en-US" dirty="0" smtClean="0"/>
              <a:t> </a:t>
            </a:r>
            <a:r>
              <a:rPr lang="ru-RU" dirty="0"/>
              <a:t>– безразмерная константа, позволяющая соотнести степень вредности </a:t>
            </a:r>
            <a:r>
              <a:rPr lang="en-US" dirty="0"/>
              <a:t>i</a:t>
            </a:r>
            <a:r>
              <a:rPr lang="ru-RU" dirty="0"/>
              <a:t>-го вещества с вредностью диоксида серы. Для первого класса опасности вещества а равно 1,7; для второго – 1,3; для третьего – 1,0; для четвертого – 0,9.    </a:t>
            </a:r>
          </a:p>
          <a:p>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1190594828"/>
              </p:ext>
            </p:extLst>
          </p:nvPr>
        </p:nvGraphicFramePr>
        <p:xfrm>
          <a:off x="3021013" y="2492375"/>
          <a:ext cx="2595562" cy="865188"/>
        </p:xfrm>
        <a:graphic>
          <a:graphicData uri="http://schemas.openxmlformats.org/presentationml/2006/ole">
            <mc:AlternateContent xmlns:mc="http://schemas.openxmlformats.org/markup-compatibility/2006">
              <mc:Choice xmlns:v="urn:schemas-microsoft-com:vml" Requires="v">
                <p:oleObj spid="_x0000_s6151" name="Формула" r:id="rId3" imgW="1447560" imgH="482400" progId="Equation.3">
                  <p:embed/>
                </p:oleObj>
              </mc:Choice>
              <mc:Fallback>
                <p:oleObj name="Формула" r:id="rId3" imgW="1447560" imgH="482400" progId="Equation.3">
                  <p:embed/>
                  <p:pic>
                    <p:nvPicPr>
                      <p:cNvPr id="0" name=""/>
                      <p:cNvPicPr/>
                      <p:nvPr/>
                    </p:nvPicPr>
                    <p:blipFill>
                      <a:blip r:embed="rId4"/>
                      <a:stretch>
                        <a:fillRect/>
                      </a:stretch>
                    </p:blipFill>
                    <p:spPr>
                      <a:xfrm>
                        <a:off x="3021013" y="2492375"/>
                        <a:ext cx="2595562" cy="865188"/>
                      </a:xfrm>
                      <a:prstGeom prst="rect">
                        <a:avLst/>
                      </a:prstGeom>
                    </p:spPr>
                  </p:pic>
                </p:oleObj>
              </mc:Fallback>
            </mc:AlternateContent>
          </a:graphicData>
        </a:graphic>
      </p:graphicFrame>
    </p:spTree>
    <p:extLst>
      <p:ext uri="{BB962C8B-B14F-4D97-AF65-F5344CB8AC3E}">
        <p14:creationId xmlns:p14="http://schemas.microsoft.com/office/powerpoint/2010/main" val="12968993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Пример расчета КОП </a:t>
            </a:r>
            <a:endParaRPr lang="ru-RU" dirty="0"/>
          </a:p>
        </p:txBody>
      </p:sp>
      <p:graphicFrame>
        <p:nvGraphicFramePr>
          <p:cNvPr id="4" name="Объект 3"/>
          <p:cNvGraphicFramePr>
            <a:graphicFrameLocks noChangeAspect="1"/>
          </p:cNvGraphicFramePr>
          <p:nvPr>
            <p:extLst>
              <p:ext uri="{D42A27DB-BD31-4B8C-83A1-F6EECF244321}">
                <p14:modId xmlns:p14="http://schemas.microsoft.com/office/powerpoint/2010/main" val="2013948972"/>
              </p:ext>
            </p:extLst>
          </p:nvPr>
        </p:nvGraphicFramePr>
        <p:xfrm>
          <a:off x="52750" y="1268759"/>
          <a:ext cx="8839730" cy="5695421"/>
        </p:xfrm>
        <a:graphic>
          <a:graphicData uri="http://schemas.openxmlformats.org/presentationml/2006/ole">
            <mc:AlternateContent xmlns:mc="http://schemas.openxmlformats.org/markup-compatibility/2006">
              <mc:Choice xmlns:v="urn:schemas-microsoft-com:vml" Requires="v">
                <p:oleObj spid="_x0000_s7173" name="Документ" r:id="rId4" imgW="6608673" imgH="4318597" progId="Word.Document.12">
                  <p:embed/>
                </p:oleObj>
              </mc:Choice>
              <mc:Fallback>
                <p:oleObj name="Документ" r:id="rId4" imgW="6608673" imgH="4318597" progId="Word.Document.12">
                  <p:embed/>
                  <p:pic>
                    <p:nvPicPr>
                      <p:cNvPr id="0" name=""/>
                      <p:cNvPicPr/>
                      <p:nvPr/>
                    </p:nvPicPr>
                    <p:blipFill>
                      <a:blip r:embed="rId5"/>
                      <a:stretch>
                        <a:fillRect/>
                      </a:stretch>
                    </p:blipFill>
                    <p:spPr>
                      <a:xfrm>
                        <a:off x="52750" y="1268759"/>
                        <a:ext cx="8839730" cy="5695421"/>
                      </a:xfrm>
                      <a:prstGeom prst="rect">
                        <a:avLst/>
                      </a:prstGeom>
                    </p:spPr>
                  </p:pic>
                </p:oleObj>
              </mc:Fallback>
            </mc:AlternateContent>
          </a:graphicData>
        </a:graphic>
      </p:graphicFrame>
    </p:spTree>
    <p:extLst>
      <p:ext uri="{BB962C8B-B14F-4D97-AF65-F5344CB8AC3E}">
        <p14:creationId xmlns:p14="http://schemas.microsoft.com/office/powerpoint/2010/main" val="30040347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lstStyle/>
          <a:p>
            <a:r>
              <a:rPr lang="ru-RU" dirty="0"/>
              <a:t>При расчете КОП учитываются лишь те вещества, для которых соотношение М</a:t>
            </a:r>
            <a:r>
              <a:rPr lang="en-US" baseline="-25000" dirty="0"/>
              <a:t>i</a:t>
            </a:r>
            <a:r>
              <a:rPr lang="ru-RU" dirty="0" smtClean="0"/>
              <a:t>/ПДК&gt;1</a:t>
            </a:r>
            <a:r>
              <a:rPr lang="ru-RU" dirty="0"/>
              <a:t>. В нашем случае величина КОП укладывается в интервал до 1000. Предприятие относится к категории опасности IV. К IV категории опасности относятся самые мелкие предприятия с небольшими выбросами вредных ве­ществ в атмосферу.</a:t>
            </a:r>
          </a:p>
        </p:txBody>
      </p:sp>
    </p:spTree>
    <p:extLst>
      <p:ext uri="{BB962C8B-B14F-4D97-AF65-F5344CB8AC3E}">
        <p14:creationId xmlns:p14="http://schemas.microsoft.com/office/powerpoint/2010/main" val="36145408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Индекс загрязненности атмосферы (ИЗА)</a:t>
            </a:r>
            <a:endParaRPr lang="ru-RU" dirty="0"/>
          </a:p>
        </p:txBody>
      </p:sp>
      <mc:AlternateContent xmlns:mc="http://schemas.openxmlformats.org/markup-compatibility/2006" xmlns:a14="http://schemas.microsoft.com/office/drawing/2010/main">
        <mc:Choice Requires="a14">
          <p:sp>
            <p:nvSpPr>
              <p:cNvPr id="3" name="Объект 2"/>
              <p:cNvSpPr>
                <a:spLocks noGrp="1"/>
              </p:cNvSpPr>
              <p:nvPr>
                <p:ph sz="quarter" idx="1"/>
              </p:nvPr>
            </p:nvSpPr>
            <p:spPr/>
            <p:txBody>
              <a:bodyPr>
                <a:normAutofit fontScale="77500" lnSpcReduction="20000"/>
              </a:bodyPr>
              <a:lstStyle/>
              <a:p>
                <a:r>
                  <a:rPr lang="ru-RU" dirty="0" smtClean="0"/>
                  <a:t>Данный комплексный показатель рассчитывается для группы веществ и учитывает комбинированное действие вредных веществ по типу неполной суммации и их класс опасности:</a:t>
                </a:r>
              </a:p>
              <a:p>
                <a:pPr marL="0" indent="0">
                  <a:buNone/>
                </a:pPr>
                <a14:m>
                  <m:oMathPara xmlns:m="http://schemas.openxmlformats.org/officeDocument/2006/math">
                    <m:oMathParaPr>
                      <m:jc m:val="centerGroup"/>
                    </m:oMathParaPr>
                    <m:oMath xmlns:m="http://schemas.openxmlformats.org/officeDocument/2006/math">
                      <m:r>
                        <a:rPr lang="ru-RU" b="0" i="1" smtClean="0">
                          <a:latin typeface="Cambria Math"/>
                        </a:rPr>
                        <m:t>ИЗА= </m:t>
                      </m:r>
                      <m:nary>
                        <m:naryPr>
                          <m:chr m:val="∑"/>
                          <m:ctrlPr>
                            <a:rPr lang="ru-RU" b="0" i="1" smtClean="0">
                              <a:latin typeface="Cambria Math"/>
                            </a:rPr>
                          </m:ctrlPr>
                        </m:naryPr>
                        <m:sub>
                          <m:r>
                            <m:rPr>
                              <m:brk m:alnAt="23"/>
                            </m:rPr>
                            <a:rPr lang="en-US" b="0" i="1" smtClean="0">
                              <a:latin typeface="Cambria Math"/>
                            </a:rPr>
                            <m:t>𝑖</m:t>
                          </m:r>
                          <m:r>
                            <a:rPr lang="en-US" b="0" i="1" smtClean="0">
                              <a:latin typeface="Cambria Math"/>
                            </a:rPr>
                            <m:t>=1</m:t>
                          </m:r>
                        </m:sub>
                        <m:sup>
                          <m:r>
                            <a:rPr lang="en-US" b="0" i="1" smtClean="0">
                              <a:latin typeface="Cambria Math"/>
                            </a:rPr>
                            <m:t>𝑛</m:t>
                          </m:r>
                        </m:sup>
                        <m:e>
                          <m:sSup>
                            <m:sSupPr>
                              <m:ctrlPr>
                                <a:rPr lang="ru-RU" b="0" i="1" smtClean="0">
                                  <a:latin typeface="Cambria Math"/>
                                </a:rPr>
                              </m:ctrlPr>
                            </m:sSupPr>
                            <m:e>
                              <m:r>
                                <a:rPr lang="en-US" i="1">
                                  <a:latin typeface="Cambria Math"/>
                                </a:rPr>
                                <m:t>(</m:t>
                              </m:r>
                              <m:f>
                                <m:fPr>
                                  <m:ctrlPr>
                                    <a:rPr lang="en-US" i="1">
                                      <a:latin typeface="Cambria Math"/>
                                    </a:rPr>
                                  </m:ctrlPr>
                                </m:fPr>
                                <m:num>
                                  <m:sSub>
                                    <m:sSubPr>
                                      <m:ctrlPr>
                                        <a:rPr lang="en-US" i="1">
                                          <a:latin typeface="Cambria Math"/>
                                        </a:rPr>
                                      </m:ctrlPr>
                                    </m:sSubPr>
                                    <m:e>
                                      <m:r>
                                        <a:rPr lang="en-US" i="1">
                                          <a:latin typeface="Cambria Math"/>
                                        </a:rPr>
                                        <m:t>𝐶</m:t>
                                      </m:r>
                                    </m:e>
                                    <m:sub>
                                      <m:r>
                                        <a:rPr lang="en-US" i="1">
                                          <a:latin typeface="Cambria Math"/>
                                        </a:rPr>
                                        <m:t>𝑖</m:t>
                                      </m:r>
                                    </m:sub>
                                  </m:sSub>
                                </m:num>
                                <m:den>
                                  <m:sSub>
                                    <m:sSubPr>
                                      <m:ctrlPr>
                                        <a:rPr lang="en-US" i="1">
                                          <a:latin typeface="Cambria Math"/>
                                        </a:rPr>
                                      </m:ctrlPr>
                                    </m:sSubPr>
                                    <m:e>
                                      <m:r>
                                        <a:rPr lang="ru-RU" i="1">
                                          <a:latin typeface="Cambria Math"/>
                                        </a:rPr>
                                        <m:t>ПДК</m:t>
                                      </m:r>
                                    </m:e>
                                    <m:sub>
                                      <m:r>
                                        <a:rPr lang="en-US" i="1">
                                          <a:latin typeface="Cambria Math"/>
                                        </a:rPr>
                                        <m:t>𝑖</m:t>
                                      </m:r>
                                    </m:sub>
                                  </m:sSub>
                                </m:den>
                              </m:f>
                              <m:r>
                                <a:rPr lang="en-US" i="1">
                                  <a:latin typeface="Cambria Math"/>
                                </a:rPr>
                                <m:t>)</m:t>
                              </m:r>
                            </m:e>
                            <m:sup>
                              <m:sSub>
                                <m:sSubPr>
                                  <m:ctrlPr>
                                    <a:rPr lang="ru-RU" b="0" i="1" smtClean="0">
                                      <a:latin typeface="Cambria Math"/>
                                    </a:rPr>
                                  </m:ctrlPr>
                                </m:sSubPr>
                                <m:e>
                                  <m:r>
                                    <a:rPr lang="en-US" b="0" i="1" smtClean="0">
                                      <a:latin typeface="Cambria Math"/>
                                    </a:rPr>
                                    <m:t>𝑎</m:t>
                                  </m:r>
                                </m:e>
                                <m:sub>
                                  <m:r>
                                    <a:rPr lang="en-US" b="0" i="1" smtClean="0">
                                      <a:latin typeface="Cambria Math"/>
                                    </a:rPr>
                                    <m:t>𝑖</m:t>
                                  </m:r>
                                </m:sub>
                              </m:sSub>
                            </m:sup>
                          </m:sSup>
                          <m:r>
                            <a:rPr lang="en-US" b="0" i="1" smtClean="0">
                              <a:latin typeface="Cambria Math"/>
                            </a:rPr>
                            <m:t> </m:t>
                          </m:r>
                        </m:e>
                      </m:nary>
                    </m:oMath>
                  </m:oMathPara>
                </a14:m>
                <a:endParaRPr lang="en-US" dirty="0" smtClean="0"/>
              </a:p>
              <a:p>
                <a:pPr marL="0" indent="0">
                  <a:buNone/>
                </a:pPr>
                <a14:m>
                  <m:oMath xmlns:m="http://schemas.openxmlformats.org/officeDocument/2006/math">
                    <m:sSub>
                      <m:sSubPr>
                        <m:ctrlPr>
                          <a:rPr lang="en-US" i="1">
                            <a:latin typeface="Cambria Math"/>
                          </a:rPr>
                        </m:ctrlPr>
                      </m:sSubPr>
                      <m:e>
                        <m:r>
                          <a:rPr lang="ru-RU" i="1">
                            <a:latin typeface="Cambria Math"/>
                          </a:rPr>
                          <m:t>ПДК</m:t>
                        </m:r>
                      </m:e>
                      <m:sub>
                        <m:r>
                          <a:rPr lang="en-US" i="1">
                            <a:latin typeface="Cambria Math"/>
                          </a:rPr>
                          <m:t>𝑖</m:t>
                        </m:r>
                      </m:sub>
                    </m:sSub>
                  </m:oMath>
                </a14:m>
                <a:r>
                  <a:rPr lang="ru-RU" dirty="0" smtClean="0"/>
                  <a:t> - среднегодовая (среднесуточная) предельно допустимая концентрация загрязняющего вещества в атмосферном воздухе.</a:t>
                </a:r>
              </a:p>
              <a:p>
                <a:pPr marL="0" indent="0">
                  <a:buNone/>
                </a:pPr>
                <a14:m>
                  <m:oMath xmlns:m="http://schemas.openxmlformats.org/officeDocument/2006/math">
                    <m:sSub>
                      <m:sSubPr>
                        <m:ctrlPr>
                          <a:rPr lang="en-US" i="1">
                            <a:latin typeface="Cambria Math"/>
                          </a:rPr>
                        </m:ctrlPr>
                      </m:sSubPr>
                      <m:e>
                        <m:r>
                          <a:rPr lang="en-US" i="1">
                            <a:latin typeface="Cambria Math"/>
                          </a:rPr>
                          <m:t>𝐶</m:t>
                        </m:r>
                      </m:e>
                      <m:sub>
                        <m:r>
                          <a:rPr lang="en-US" i="1">
                            <a:latin typeface="Cambria Math"/>
                          </a:rPr>
                          <m:t>𝑖</m:t>
                        </m:r>
                      </m:sub>
                    </m:sSub>
                  </m:oMath>
                </a14:m>
                <a:r>
                  <a:rPr lang="ru-RU" dirty="0" smtClean="0"/>
                  <a:t> - </a:t>
                </a:r>
                <a:r>
                  <a:rPr lang="ru-RU" dirty="0"/>
                  <a:t>среднегодовая концентрация загрязняющего вещества в атмосферном </a:t>
                </a:r>
                <a:r>
                  <a:rPr lang="ru-RU" dirty="0" smtClean="0"/>
                  <a:t>воздухе в воздухе над территорией, для которой оценивается воздействие, </a:t>
                </a:r>
                <a:r>
                  <a:rPr lang="ru-RU" dirty="0"/>
                  <a:t>мг/куб. </a:t>
                </a:r>
                <a:r>
                  <a:rPr lang="ru-RU" dirty="0" smtClean="0"/>
                  <a:t>м.</a:t>
                </a:r>
              </a:p>
              <a:p>
                <a:pPr marL="0" indent="0">
                  <a:buNone/>
                </a:pPr>
                <a:r>
                  <a:rPr lang="en-US" dirty="0" err="1"/>
                  <a:t>a</a:t>
                </a:r>
                <a:r>
                  <a:rPr lang="en-US" baseline="-25000" dirty="0" err="1"/>
                  <a:t>i</a:t>
                </a:r>
                <a:r>
                  <a:rPr lang="en-US" dirty="0"/>
                  <a:t> </a:t>
                </a:r>
                <a:r>
                  <a:rPr lang="ru-RU" dirty="0"/>
                  <a:t>– безразмерная константа, позволяющая соотнести степень вредности </a:t>
                </a:r>
                <a:r>
                  <a:rPr lang="en-US" dirty="0"/>
                  <a:t>i</a:t>
                </a:r>
                <a:r>
                  <a:rPr lang="ru-RU" dirty="0"/>
                  <a:t>-го вещества с вредностью диоксида серы.</a:t>
                </a:r>
              </a:p>
            </p:txBody>
          </p:sp>
        </mc:Choice>
        <mc:Fallback xmlns="">
          <p:sp>
            <p:nvSpPr>
              <p:cNvPr id="3" name="Объект 2"/>
              <p:cNvSpPr>
                <a:spLocks noGrp="1" noRot="1" noChangeAspect="1" noMove="1" noResize="1" noEditPoints="1" noAdjustHandles="1" noChangeArrowheads="1" noChangeShapeType="1" noTextEdit="1"/>
              </p:cNvSpPr>
              <p:nvPr>
                <p:ph sz="quarter" idx="1"/>
              </p:nvPr>
            </p:nvSpPr>
            <p:spPr>
              <a:blipFill rotWithShape="1">
                <a:blip r:embed="rId2"/>
                <a:stretch>
                  <a:fillRect l="-860" t="-2133"/>
                </a:stretch>
              </a:blipFill>
            </p:spPr>
            <p:txBody>
              <a:bodyPr/>
              <a:lstStyle/>
              <a:p>
                <a:r>
                  <a:rPr lang="ru-RU">
                    <a:noFill/>
                  </a:rPr>
                  <a:t> </a:t>
                </a:r>
              </a:p>
            </p:txBody>
          </p:sp>
        </mc:Fallback>
      </mc:AlternateContent>
    </p:spTree>
    <p:extLst>
      <p:ext uri="{BB962C8B-B14F-4D97-AF65-F5344CB8AC3E}">
        <p14:creationId xmlns:p14="http://schemas.microsoft.com/office/powerpoint/2010/main" val="18575124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Характеристика воздействия на водные объекты и землю</a:t>
            </a:r>
          </a:p>
        </p:txBody>
      </p:sp>
      <p:sp>
        <p:nvSpPr>
          <p:cNvPr id="3" name="Объект 2"/>
          <p:cNvSpPr>
            <a:spLocks noGrp="1"/>
          </p:cNvSpPr>
          <p:nvPr>
            <p:ph sz="quarter" idx="1"/>
          </p:nvPr>
        </p:nvSpPr>
        <p:spPr/>
        <p:txBody>
          <a:bodyPr>
            <a:normAutofit fontScale="92500" lnSpcReduction="10000"/>
          </a:bodyPr>
          <a:lstStyle/>
          <a:p>
            <a:r>
              <a:rPr lang="ru-RU" dirty="0"/>
              <a:t>Степень загрязненности сточных вод характеризуется качеством воды:  совокупностью физических, химических, биологических и бактериологических показателей. К ним относятся: температура; запах; цветность; рН; концентрация взвешенных веществ; сухой и прокаленный остаток, выражающий общее содержание растворенных веществ и их минеральную часть; БПК и </a:t>
            </a:r>
            <a:r>
              <a:rPr lang="ru-RU" dirty="0" smtClean="0"/>
              <a:t>ХПК</a:t>
            </a:r>
            <a:r>
              <a:rPr lang="en-US" dirty="0" smtClean="0"/>
              <a:t> </a:t>
            </a:r>
            <a:r>
              <a:rPr lang="ru-RU" dirty="0" smtClean="0"/>
              <a:t>(биологическое и химическое потребление кислорода), </a:t>
            </a:r>
            <a:r>
              <a:rPr lang="ru-RU" dirty="0"/>
              <a:t>характеризующие концентрацию органических веществ; содержание компонентов, специфичных для данного вида производства, например фенолов, формальдегида и др.</a:t>
            </a:r>
          </a:p>
          <a:p>
            <a:endParaRPr lang="ru-RU" dirty="0"/>
          </a:p>
        </p:txBody>
      </p:sp>
    </p:spTree>
    <p:extLst>
      <p:ext uri="{BB962C8B-B14F-4D97-AF65-F5344CB8AC3E}">
        <p14:creationId xmlns:p14="http://schemas.microsoft.com/office/powerpoint/2010/main" val="17401402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Индекс загрязнения воды</a:t>
            </a:r>
            <a:endParaRPr lang="ru-RU" dirty="0"/>
          </a:p>
        </p:txBody>
      </p:sp>
      <p:sp>
        <p:nvSpPr>
          <p:cNvPr id="3" name="Объект 2"/>
          <p:cNvSpPr>
            <a:spLocks noGrp="1"/>
          </p:cNvSpPr>
          <p:nvPr>
            <p:ph sz="quarter" idx="1"/>
          </p:nvPr>
        </p:nvSpPr>
        <p:spPr/>
        <p:txBody>
          <a:bodyPr>
            <a:normAutofit fontScale="70000" lnSpcReduction="20000"/>
          </a:bodyPr>
          <a:lstStyle/>
          <a:p>
            <a:r>
              <a:rPr lang="ru-RU" dirty="0" smtClean="0"/>
              <a:t>Для характеристики загрязненности сточных вод используются </a:t>
            </a:r>
            <a:r>
              <a:rPr lang="ru-RU" dirty="0"/>
              <a:t>единичные, групповые и интегральные, а также комплексные оценки (индексы) загрязненности </a:t>
            </a:r>
            <a:r>
              <a:rPr lang="ru-RU" dirty="0" smtClean="0"/>
              <a:t>по </a:t>
            </a:r>
            <a:r>
              <a:rPr lang="ru-RU" dirty="0"/>
              <a:t>гидрохимическим показателям. Единичные оценки используются для загрязняющих веществ, для которых установлены нормативы ПДК.</a:t>
            </a:r>
          </a:p>
          <a:p>
            <a:r>
              <a:rPr lang="ru-RU" dirty="0" smtClean="0"/>
              <a:t>Химические </a:t>
            </a:r>
            <a:r>
              <a:rPr lang="ru-RU" dirty="0"/>
              <a:t>и гидрохимические показатели используются для расчета индексов загрязнения воды (ИЗВ). Они рассчитываются по определенному числу показателей:</a:t>
            </a:r>
          </a:p>
          <a:p>
            <a:pPr marL="0" indent="0">
              <a:buNone/>
            </a:pPr>
            <a:r>
              <a:rPr lang="ru-RU" dirty="0"/>
              <a:t> </a:t>
            </a:r>
          </a:p>
          <a:p>
            <a:endParaRPr lang="ru-RU" dirty="0"/>
          </a:p>
          <a:p>
            <a:pPr marL="0" indent="0">
              <a:buNone/>
            </a:pPr>
            <a:endParaRPr lang="ru-RU" dirty="0" smtClean="0"/>
          </a:p>
          <a:p>
            <a:pPr marL="0" indent="0">
              <a:buNone/>
            </a:pPr>
            <a:r>
              <a:rPr lang="ru-RU" dirty="0" smtClean="0"/>
              <a:t>где  </a:t>
            </a:r>
          </a:p>
          <a:p>
            <a:r>
              <a:rPr lang="ru-RU" dirty="0" smtClean="0"/>
              <a:t>  </a:t>
            </a:r>
            <a:r>
              <a:rPr lang="en-US" dirty="0" smtClean="0"/>
              <a:t>N </a:t>
            </a:r>
            <a:r>
              <a:rPr lang="ru-RU" dirty="0"/>
              <a:t>– количество показателей, по которым рассчитывается индекс;</a:t>
            </a:r>
          </a:p>
          <a:p>
            <a:r>
              <a:rPr lang="ru-RU" dirty="0"/>
              <a:t>  </a:t>
            </a:r>
            <a:r>
              <a:rPr lang="en-US" dirty="0" err="1" smtClean="0"/>
              <a:t>C</a:t>
            </a:r>
            <a:r>
              <a:rPr lang="en-US" baseline="-25000" dirty="0" err="1" smtClean="0"/>
              <a:t>i</a:t>
            </a:r>
            <a:r>
              <a:rPr lang="en-US" baseline="-25000" dirty="0" smtClean="0"/>
              <a:t>  </a:t>
            </a:r>
            <a:r>
              <a:rPr lang="ru-RU" dirty="0"/>
              <a:t>– среднегодовая концентрация вещества, мг/л;</a:t>
            </a:r>
          </a:p>
          <a:p>
            <a:r>
              <a:rPr lang="ru-RU" dirty="0"/>
              <a:t>  </a:t>
            </a:r>
            <a:r>
              <a:rPr lang="ru-RU" dirty="0" smtClean="0"/>
              <a:t>ПДК</a:t>
            </a:r>
            <a:r>
              <a:rPr lang="en-US" baseline="-25000" dirty="0"/>
              <a:t>i </a:t>
            </a:r>
            <a:r>
              <a:rPr lang="ru-RU" dirty="0"/>
              <a:t>– предельно допустимая концентрация для соответствующего водного объекта, мг/л.</a:t>
            </a:r>
          </a:p>
          <a:p>
            <a:pPr marL="0" indent="0">
              <a:buNone/>
            </a:pPr>
            <a:endParaRPr lang="ru-RU" dirty="0"/>
          </a:p>
        </p:txBody>
      </p:sp>
      <p:graphicFrame>
        <p:nvGraphicFramePr>
          <p:cNvPr id="4" name="Объект 3"/>
          <p:cNvGraphicFramePr>
            <a:graphicFrameLocks noChangeAspect="1"/>
          </p:cNvGraphicFramePr>
          <p:nvPr>
            <p:extLst>
              <p:ext uri="{D42A27DB-BD31-4B8C-83A1-F6EECF244321}">
                <p14:modId xmlns:p14="http://schemas.microsoft.com/office/powerpoint/2010/main" val="256521068"/>
              </p:ext>
            </p:extLst>
          </p:nvPr>
        </p:nvGraphicFramePr>
        <p:xfrm>
          <a:off x="3059832" y="3573016"/>
          <a:ext cx="2232248" cy="770422"/>
        </p:xfrm>
        <a:graphic>
          <a:graphicData uri="http://schemas.openxmlformats.org/presentationml/2006/ole">
            <mc:AlternateContent xmlns:mc="http://schemas.openxmlformats.org/markup-compatibility/2006">
              <mc:Choice xmlns:v="urn:schemas-microsoft-com:vml" Requires="v">
                <p:oleObj spid="_x0000_s8197" name="Формула" r:id="rId3" imgW="1434960" imgH="495000" progId="Equation.3">
                  <p:embed/>
                </p:oleObj>
              </mc:Choice>
              <mc:Fallback>
                <p:oleObj name="Формула" r:id="rId3" imgW="1434960" imgH="495000" progId="Equation.3">
                  <p:embed/>
                  <p:pic>
                    <p:nvPicPr>
                      <p:cNvPr id="0" name=""/>
                      <p:cNvPicPr/>
                      <p:nvPr/>
                    </p:nvPicPr>
                    <p:blipFill>
                      <a:blip r:embed="rId4"/>
                      <a:stretch>
                        <a:fillRect/>
                      </a:stretch>
                    </p:blipFill>
                    <p:spPr>
                      <a:xfrm>
                        <a:off x="3059832" y="3573016"/>
                        <a:ext cx="2232248" cy="770422"/>
                      </a:xfrm>
                      <a:prstGeom prst="rect">
                        <a:avLst/>
                      </a:prstGeom>
                    </p:spPr>
                  </p:pic>
                </p:oleObj>
              </mc:Fallback>
            </mc:AlternateContent>
          </a:graphicData>
        </a:graphic>
      </p:graphicFrame>
    </p:spTree>
    <p:extLst>
      <p:ext uri="{BB962C8B-B14F-4D97-AF65-F5344CB8AC3E}">
        <p14:creationId xmlns:p14="http://schemas.microsoft.com/office/powerpoint/2010/main" val="7029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Эколого-экономические цели развития предприятия</a:t>
            </a:r>
            <a:endParaRPr lang="ru-RU" dirty="0"/>
          </a:p>
        </p:txBody>
      </p:sp>
      <p:sp>
        <p:nvSpPr>
          <p:cNvPr id="3" name="Объект 2"/>
          <p:cNvSpPr>
            <a:spLocks noGrp="1"/>
          </p:cNvSpPr>
          <p:nvPr>
            <p:ph sz="quarter" idx="1"/>
          </p:nvPr>
        </p:nvSpPr>
        <p:spPr/>
        <p:txBody>
          <a:bodyPr>
            <a:normAutofit/>
          </a:bodyPr>
          <a:lstStyle/>
          <a:p>
            <a:r>
              <a:rPr lang="ru-RU" dirty="0" smtClean="0"/>
              <a:t>Цель экологического менеджмента – обеспечение экологической безопасности и рентабельности предприятия на основе </a:t>
            </a:r>
            <a:r>
              <a:rPr lang="ru-RU" dirty="0" err="1" smtClean="0"/>
              <a:t>экосбалансированного</a:t>
            </a:r>
            <a:r>
              <a:rPr lang="ru-RU" dirty="0" smtClean="0"/>
              <a:t> развития.</a:t>
            </a:r>
          </a:p>
        </p:txBody>
      </p:sp>
    </p:spTree>
    <p:extLst>
      <p:ext uri="{BB962C8B-B14F-4D97-AF65-F5344CB8AC3E}">
        <p14:creationId xmlns:p14="http://schemas.microsoft.com/office/powerpoint/2010/main" val="260206724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dirty="0" smtClean="0"/>
              <a:t>Принципиальная схема эколого-экономической оценки природоохранной деятельности предприятия</a:t>
            </a:r>
            <a:endParaRPr lang="ru-RU" sz="2400" dirty="0"/>
          </a:p>
        </p:txBody>
      </p:sp>
      <p:sp>
        <p:nvSpPr>
          <p:cNvPr id="3" name="Объект 2"/>
          <p:cNvSpPr>
            <a:spLocks noGrp="1"/>
          </p:cNvSpPr>
          <p:nvPr>
            <p:ph sz="quarter" idx="1"/>
          </p:nvPr>
        </p:nvSpPr>
        <p:spPr/>
        <p:txBody>
          <a:bodyPr/>
          <a:lstStyle/>
          <a:p>
            <a:endParaRPr lang="ru-RU" dirty="0"/>
          </a:p>
        </p:txBody>
      </p:sp>
      <p:sp>
        <p:nvSpPr>
          <p:cNvPr id="4" name="Прямоугольник 3"/>
          <p:cNvSpPr/>
          <p:nvPr/>
        </p:nvSpPr>
        <p:spPr>
          <a:xfrm>
            <a:off x="2339752" y="980728"/>
            <a:ext cx="4464496"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Эколого-экономическая оценка ПОД предприятия</a:t>
            </a:r>
            <a:endParaRPr lang="ru-RU" dirty="0"/>
          </a:p>
        </p:txBody>
      </p:sp>
      <p:sp>
        <p:nvSpPr>
          <p:cNvPr id="5" name="Прямоугольник 4"/>
          <p:cNvSpPr/>
          <p:nvPr/>
        </p:nvSpPr>
        <p:spPr>
          <a:xfrm>
            <a:off x="683568" y="1844824"/>
            <a:ext cx="2304256"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Ресурсы атмосферы</a:t>
            </a:r>
            <a:endParaRPr lang="ru-RU" dirty="0"/>
          </a:p>
        </p:txBody>
      </p:sp>
      <p:sp>
        <p:nvSpPr>
          <p:cNvPr id="6" name="Прямоугольник 5"/>
          <p:cNvSpPr/>
          <p:nvPr/>
        </p:nvSpPr>
        <p:spPr>
          <a:xfrm>
            <a:off x="6228184" y="1844824"/>
            <a:ext cx="2304256"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Отходы</a:t>
            </a:r>
            <a:endParaRPr lang="ru-RU" dirty="0"/>
          </a:p>
        </p:txBody>
      </p:sp>
      <p:sp>
        <p:nvSpPr>
          <p:cNvPr id="7" name="Прямоугольник 6"/>
          <p:cNvSpPr/>
          <p:nvPr/>
        </p:nvSpPr>
        <p:spPr>
          <a:xfrm>
            <a:off x="3419872" y="1844824"/>
            <a:ext cx="2304256"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Водные ресурсы</a:t>
            </a:r>
            <a:endParaRPr lang="ru-RU" dirty="0"/>
          </a:p>
        </p:txBody>
      </p:sp>
      <p:sp>
        <p:nvSpPr>
          <p:cNvPr id="8" name="Скругленный прямоугольник 7"/>
          <p:cNvSpPr/>
          <p:nvPr/>
        </p:nvSpPr>
        <p:spPr>
          <a:xfrm>
            <a:off x="251520" y="2636912"/>
            <a:ext cx="2880320" cy="38164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400" dirty="0" smtClean="0"/>
              <a:t>Показатели:</a:t>
            </a:r>
          </a:p>
          <a:p>
            <a:pPr marL="285750" indent="-285750">
              <a:buFont typeface="Arial" pitchFamily="34" charset="0"/>
              <a:buChar char="•"/>
            </a:pPr>
            <a:r>
              <a:rPr lang="ru-RU" sz="1400" dirty="0" smtClean="0"/>
              <a:t>Объем выбросов, т/год</a:t>
            </a:r>
          </a:p>
          <a:p>
            <a:pPr marL="285750" indent="-285750">
              <a:buFont typeface="Arial" pitchFamily="34" charset="0"/>
              <a:buChar char="•"/>
            </a:pPr>
            <a:r>
              <a:rPr lang="ru-RU" sz="1400" dirty="0" smtClean="0"/>
              <a:t>Коэффициент эффективности очистного оборудования;</a:t>
            </a:r>
          </a:p>
          <a:p>
            <a:pPr marL="285750" indent="-285750">
              <a:buFont typeface="Arial" pitchFamily="34" charset="0"/>
              <a:buChar char="•"/>
            </a:pPr>
            <a:r>
              <a:rPr lang="ru-RU" sz="1400" dirty="0" smtClean="0"/>
              <a:t>Критерий опасности вещества (КОВ);</a:t>
            </a:r>
          </a:p>
          <a:p>
            <a:pPr marL="285750" indent="-285750">
              <a:buFont typeface="Arial" pitchFamily="34" charset="0"/>
              <a:buChar char="•"/>
            </a:pPr>
            <a:r>
              <a:rPr lang="ru-RU" sz="1400" dirty="0" smtClean="0"/>
              <a:t>Категория опасности предприятия (КОП)</a:t>
            </a:r>
          </a:p>
          <a:p>
            <a:r>
              <a:rPr lang="ru-RU" sz="1400" dirty="0" smtClean="0"/>
              <a:t>Экологические издержки:</a:t>
            </a:r>
          </a:p>
          <a:p>
            <a:pPr marL="285750" indent="-285750">
              <a:buFont typeface="Arial" pitchFamily="34" charset="0"/>
              <a:buChar char="•"/>
            </a:pPr>
            <a:r>
              <a:rPr lang="ru-RU" sz="1400" dirty="0" smtClean="0"/>
              <a:t>Плата за выбросы</a:t>
            </a:r>
          </a:p>
          <a:p>
            <a:r>
              <a:rPr lang="ru-RU" sz="1400" dirty="0" smtClean="0"/>
              <a:t>Затраты на ПОМ:</a:t>
            </a:r>
          </a:p>
          <a:p>
            <a:pPr marL="285750" indent="-22225">
              <a:buFont typeface="Arial" pitchFamily="34" charset="0"/>
              <a:buChar char="•"/>
            </a:pPr>
            <a:r>
              <a:rPr lang="ru-RU" sz="1400" dirty="0" smtClean="0"/>
              <a:t>капитальные</a:t>
            </a:r>
          </a:p>
          <a:p>
            <a:pPr marL="285750" indent="-22225">
              <a:buFont typeface="Arial" pitchFamily="34" charset="0"/>
              <a:buChar char="•"/>
            </a:pPr>
            <a:r>
              <a:rPr lang="ru-RU" sz="1400" dirty="0" smtClean="0"/>
              <a:t>текущие</a:t>
            </a:r>
          </a:p>
          <a:p>
            <a:pPr marL="285750" indent="-22225">
              <a:buFont typeface="Arial" pitchFamily="34" charset="0"/>
              <a:buChar char="•"/>
            </a:pPr>
            <a:r>
              <a:rPr lang="ru-RU" sz="1400" dirty="0" smtClean="0"/>
              <a:t>штрафы за нарушение природоохранного законодательства</a:t>
            </a:r>
            <a:endParaRPr lang="ru-RU" sz="1400" dirty="0"/>
          </a:p>
        </p:txBody>
      </p:sp>
      <p:sp>
        <p:nvSpPr>
          <p:cNvPr id="9" name="Скругленный прямоугольник 8"/>
          <p:cNvSpPr/>
          <p:nvPr/>
        </p:nvSpPr>
        <p:spPr>
          <a:xfrm>
            <a:off x="6156176" y="2662808"/>
            <a:ext cx="2448272" cy="37905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400" dirty="0"/>
              <a:t>Показатели</a:t>
            </a:r>
            <a:r>
              <a:rPr lang="ru-RU" sz="1400" dirty="0" smtClean="0"/>
              <a:t>:</a:t>
            </a:r>
          </a:p>
          <a:p>
            <a:pPr marL="285750" indent="-285750">
              <a:buFont typeface="Arial" pitchFamily="34" charset="0"/>
              <a:buChar char="•"/>
            </a:pPr>
            <a:r>
              <a:rPr lang="ru-RU" sz="1400" dirty="0" smtClean="0"/>
              <a:t>Объем образования отходов, т/год</a:t>
            </a:r>
          </a:p>
          <a:p>
            <a:r>
              <a:rPr lang="ru-RU" sz="1400" dirty="0"/>
              <a:t>Экологические издержки</a:t>
            </a:r>
            <a:r>
              <a:rPr lang="ru-RU" sz="1400" dirty="0" smtClean="0"/>
              <a:t>:</a:t>
            </a:r>
          </a:p>
          <a:p>
            <a:pPr marL="285750" indent="-285750">
              <a:buFont typeface="Arial" pitchFamily="34" charset="0"/>
              <a:buChar char="•"/>
            </a:pPr>
            <a:r>
              <a:rPr lang="ru-RU" sz="1400" dirty="0" smtClean="0"/>
              <a:t>плата за размещение отходов;</a:t>
            </a:r>
          </a:p>
          <a:p>
            <a:r>
              <a:rPr lang="ru-RU" sz="1400" dirty="0"/>
              <a:t>Затраты на ПОМ:</a:t>
            </a:r>
          </a:p>
          <a:p>
            <a:pPr marL="285750" indent="-285750">
              <a:buFont typeface="Arial" pitchFamily="34" charset="0"/>
              <a:buChar char="•"/>
            </a:pPr>
            <a:r>
              <a:rPr lang="ru-RU" sz="1400" dirty="0"/>
              <a:t>капитальные</a:t>
            </a:r>
          </a:p>
          <a:p>
            <a:pPr marL="285750" indent="-285750">
              <a:buFont typeface="Arial" pitchFamily="34" charset="0"/>
              <a:buChar char="•"/>
            </a:pPr>
            <a:r>
              <a:rPr lang="ru-RU" sz="1400" dirty="0"/>
              <a:t>текущие</a:t>
            </a:r>
          </a:p>
          <a:p>
            <a:pPr marL="285750" indent="-285750">
              <a:buFont typeface="Arial" pitchFamily="34" charset="0"/>
              <a:buChar char="•"/>
            </a:pPr>
            <a:r>
              <a:rPr lang="ru-RU" sz="1400" dirty="0"/>
              <a:t>штрафы за нарушение природоохранного законодательства</a:t>
            </a:r>
          </a:p>
          <a:p>
            <a:endParaRPr lang="ru-RU" sz="1400" dirty="0"/>
          </a:p>
          <a:p>
            <a:endParaRPr lang="ru-RU" sz="1400" dirty="0"/>
          </a:p>
        </p:txBody>
      </p:sp>
      <p:sp>
        <p:nvSpPr>
          <p:cNvPr id="10" name="Скругленный прямоугольник 9"/>
          <p:cNvSpPr/>
          <p:nvPr/>
        </p:nvSpPr>
        <p:spPr>
          <a:xfrm>
            <a:off x="3275856" y="2636912"/>
            <a:ext cx="2736304" cy="38164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400" dirty="0" smtClean="0"/>
              <a:t>Показатели:</a:t>
            </a:r>
          </a:p>
          <a:p>
            <a:pPr marL="285750" indent="-285750">
              <a:buFont typeface="Arial" pitchFamily="34" charset="0"/>
              <a:buChar char="•"/>
            </a:pPr>
            <a:r>
              <a:rPr lang="ru-RU" sz="1400" dirty="0"/>
              <a:t>О</a:t>
            </a:r>
            <a:r>
              <a:rPr lang="ru-RU" sz="1400" dirty="0" smtClean="0"/>
              <a:t>бъем забора воды, куб. м./год;</a:t>
            </a:r>
          </a:p>
          <a:p>
            <a:pPr marL="285750" indent="-285750">
              <a:buFont typeface="Arial" pitchFamily="34" charset="0"/>
              <a:buChar char="•"/>
            </a:pPr>
            <a:r>
              <a:rPr lang="ru-RU" sz="1400" dirty="0"/>
              <a:t>О</a:t>
            </a:r>
            <a:r>
              <a:rPr lang="ru-RU" sz="1400" dirty="0" smtClean="0"/>
              <a:t>бъем сброса сточных вод, </a:t>
            </a:r>
            <a:r>
              <a:rPr lang="ru-RU" sz="1400" dirty="0"/>
              <a:t>куб. м./</a:t>
            </a:r>
            <a:r>
              <a:rPr lang="ru-RU" sz="1400" dirty="0" smtClean="0"/>
              <a:t>год;</a:t>
            </a:r>
          </a:p>
          <a:p>
            <a:pPr marL="285750" indent="-285750">
              <a:buFont typeface="Arial" pitchFamily="34" charset="0"/>
              <a:buChar char="•"/>
            </a:pPr>
            <a:r>
              <a:rPr lang="ru-RU" sz="1400" dirty="0" smtClean="0"/>
              <a:t>Коэффициент эффективности использования водных ресурсов</a:t>
            </a:r>
          </a:p>
          <a:p>
            <a:r>
              <a:rPr lang="ru-RU" sz="1400" dirty="0" smtClean="0"/>
              <a:t>Экологические </a:t>
            </a:r>
            <a:r>
              <a:rPr lang="ru-RU" sz="1400" dirty="0"/>
              <a:t>издержки:</a:t>
            </a:r>
          </a:p>
          <a:p>
            <a:pPr marL="285750" indent="-285750">
              <a:buFont typeface="Arial" pitchFamily="34" charset="0"/>
              <a:buChar char="•"/>
            </a:pPr>
            <a:r>
              <a:rPr lang="ru-RU" sz="1400" dirty="0"/>
              <a:t>Плата за выбросы</a:t>
            </a:r>
          </a:p>
          <a:p>
            <a:r>
              <a:rPr lang="ru-RU" sz="1400" dirty="0"/>
              <a:t>Затраты на ПОМ:</a:t>
            </a:r>
          </a:p>
          <a:p>
            <a:pPr marL="285750" indent="-22225">
              <a:buFont typeface="Arial" pitchFamily="34" charset="0"/>
              <a:buChar char="•"/>
            </a:pPr>
            <a:r>
              <a:rPr lang="ru-RU" sz="1400" dirty="0"/>
              <a:t>капитальные</a:t>
            </a:r>
          </a:p>
          <a:p>
            <a:pPr marL="285750" indent="-22225">
              <a:buFont typeface="Arial" pitchFamily="34" charset="0"/>
              <a:buChar char="•"/>
            </a:pPr>
            <a:r>
              <a:rPr lang="ru-RU" sz="1400" dirty="0"/>
              <a:t>текущие</a:t>
            </a:r>
          </a:p>
          <a:p>
            <a:pPr marL="285750" indent="-22225">
              <a:buFont typeface="Arial" pitchFamily="34" charset="0"/>
              <a:buChar char="•"/>
            </a:pPr>
            <a:r>
              <a:rPr lang="ru-RU" sz="1400" dirty="0"/>
              <a:t>штрафы за нарушение природоохранного законодательства</a:t>
            </a:r>
          </a:p>
          <a:p>
            <a:endParaRPr lang="ru-RU" sz="1400" dirty="0"/>
          </a:p>
        </p:txBody>
      </p:sp>
    </p:spTree>
    <p:extLst>
      <p:ext uri="{BB962C8B-B14F-4D97-AF65-F5344CB8AC3E}">
        <p14:creationId xmlns:p14="http://schemas.microsoft.com/office/powerpoint/2010/main" val="33135583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7 Экологическая сертификация</a:t>
            </a:r>
            <a:endParaRPr lang="ru-RU" dirty="0"/>
          </a:p>
        </p:txBody>
      </p:sp>
      <p:sp>
        <p:nvSpPr>
          <p:cNvPr id="3" name="Объект 2"/>
          <p:cNvSpPr>
            <a:spLocks noGrp="1"/>
          </p:cNvSpPr>
          <p:nvPr>
            <p:ph sz="quarter" idx="1"/>
          </p:nvPr>
        </p:nvSpPr>
        <p:spPr/>
        <p:txBody>
          <a:bodyPr/>
          <a:lstStyle/>
          <a:p>
            <a:r>
              <a:rPr lang="ru-RU" i="1" dirty="0"/>
              <a:t>Экологической сертификацией </a:t>
            </a:r>
            <a:r>
              <a:rPr lang="ru-RU" dirty="0"/>
              <a:t>является деятельность по подтверждению соответствия, осуществляемая органом по сертификации, аккредитованным в Системе аккредитации Республики Беларусь, объектов оценки соответствия требованиям нормативных правовых актов, в том числе технических нормативных правовых актов, в области охраны окружающей среды.</a:t>
            </a:r>
          </a:p>
        </p:txBody>
      </p:sp>
    </p:spTree>
    <p:extLst>
      <p:ext uri="{BB962C8B-B14F-4D97-AF65-F5344CB8AC3E}">
        <p14:creationId xmlns:p14="http://schemas.microsoft.com/office/powerpoint/2010/main" val="19413905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normAutofit lnSpcReduction="10000"/>
          </a:bodyPr>
          <a:lstStyle/>
          <a:p>
            <a:r>
              <a:rPr lang="ru-RU" dirty="0"/>
              <a:t>Объектами экологической сертификации являются:</a:t>
            </a:r>
            <a:br>
              <a:rPr lang="ru-RU" dirty="0"/>
            </a:br>
            <a:r>
              <a:rPr lang="ru-RU" dirty="0"/>
              <a:t>- система управления окружающей средой;</a:t>
            </a:r>
            <a:br>
              <a:rPr lang="ru-RU" dirty="0"/>
            </a:br>
            <a:r>
              <a:rPr lang="ru-RU" dirty="0"/>
              <a:t>- продукция;</a:t>
            </a:r>
            <a:br>
              <a:rPr lang="ru-RU" dirty="0"/>
            </a:br>
            <a:r>
              <a:rPr lang="ru-RU" dirty="0"/>
              <a:t>- компетентность персонала в выполнении работ, услуг в области охраны окружающей среды;</a:t>
            </a:r>
            <a:br>
              <a:rPr lang="ru-RU" dirty="0"/>
            </a:br>
            <a:r>
              <a:rPr lang="ru-RU" dirty="0"/>
              <a:t>- оказание услуг в области охраны окружающей среды;</a:t>
            </a:r>
            <a:br>
              <a:rPr lang="ru-RU" dirty="0"/>
            </a:br>
            <a:r>
              <a:rPr lang="ru-RU" dirty="0"/>
              <a:t>- иные объекты, в отношении которых в соответствии с законодательными актами Республики Беларусь об охране окружающей среды принято решение об оценке соответствия.</a:t>
            </a:r>
          </a:p>
        </p:txBody>
      </p:sp>
    </p:spTree>
    <p:extLst>
      <p:ext uri="{BB962C8B-B14F-4D97-AF65-F5344CB8AC3E}">
        <p14:creationId xmlns:p14="http://schemas.microsoft.com/office/powerpoint/2010/main" val="8316719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normAutofit fontScale="92500"/>
          </a:bodyPr>
          <a:lstStyle/>
          <a:p>
            <a:r>
              <a:rPr lang="ru-RU" dirty="0"/>
              <a:t>Государственное регулирование в области экологической сертификации осуществляется Президентом Республики Беларусь, Советом Министров Республики Беларусь, Государственным комитетом по стандартизации Республики Беларусь и Министерством природных ресурсов и охраны окружающей среды Республики Беларусь.</a:t>
            </a:r>
            <a:br>
              <a:rPr lang="ru-RU" dirty="0"/>
            </a:br>
            <a:r>
              <a:rPr lang="ru-RU" dirty="0"/>
              <a:t>Научно-методическое руководство по экологической сертификации в Республике Беларусь осуществляется Министерством природных ресурсов и охраны окружающей среды Республики Беларусь.</a:t>
            </a:r>
          </a:p>
        </p:txBody>
      </p:sp>
    </p:spTree>
    <p:extLst>
      <p:ext uri="{BB962C8B-B14F-4D97-AF65-F5344CB8AC3E}">
        <p14:creationId xmlns:p14="http://schemas.microsoft.com/office/powerpoint/2010/main" val="6033588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normAutofit lnSpcReduction="10000"/>
          </a:bodyPr>
          <a:lstStyle/>
          <a:p>
            <a:r>
              <a:rPr lang="ru-RU" dirty="0"/>
              <a:t>Объектами экологической сертификации в настоящее время являются</a:t>
            </a:r>
            <a:r>
              <a:rPr lang="ru-RU" dirty="0" smtClean="0"/>
              <a:t>:</a:t>
            </a:r>
          </a:p>
          <a:p>
            <a:r>
              <a:rPr lang="ru-RU" i="1" dirty="0"/>
              <a:t>система управления </a:t>
            </a:r>
            <a:r>
              <a:rPr lang="ru-RU" i="1" dirty="0" smtClean="0"/>
              <a:t>окруж</a:t>
            </a:r>
            <a:r>
              <a:rPr lang="ru-RU" i="1" dirty="0"/>
              <a:t>ающей средой;</a:t>
            </a:r>
          </a:p>
          <a:p>
            <a:r>
              <a:rPr lang="ru-RU" i="1" dirty="0" smtClean="0"/>
              <a:t>оказание </a:t>
            </a:r>
            <a:r>
              <a:rPr lang="ru-RU" i="1" dirty="0"/>
              <a:t>услуг в области охраны окружающей </a:t>
            </a:r>
            <a:r>
              <a:rPr lang="ru-RU" i="1" dirty="0" smtClean="0"/>
              <a:t>среды.</a:t>
            </a:r>
          </a:p>
          <a:p>
            <a:r>
              <a:rPr lang="ru-RU" dirty="0"/>
              <a:t>Экологическая сертификация систем управления окружающей средой проводится на соответствие международным стандартам ИСО серии 14000.</a:t>
            </a:r>
          </a:p>
          <a:p>
            <a:r>
              <a:rPr lang="ru-RU" dirty="0"/>
              <a:t>Экологическая сертификация услуг в области охраны окружающей среды проводится на соответствие требованиям СТБ 1803-2007.</a:t>
            </a:r>
          </a:p>
          <a:p>
            <a:endParaRPr lang="ru-RU" i="1" dirty="0"/>
          </a:p>
        </p:txBody>
      </p:sp>
    </p:spTree>
    <p:extLst>
      <p:ext uri="{BB962C8B-B14F-4D97-AF65-F5344CB8AC3E}">
        <p14:creationId xmlns:p14="http://schemas.microsoft.com/office/powerpoint/2010/main" val="38600974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8 Экологический аудит</a:t>
            </a:r>
            <a:endParaRPr lang="ru-RU" dirty="0"/>
          </a:p>
        </p:txBody>
      </p:sp>
      <p:sp>
        <p:nvSpPr>
          <p:cNvPr id="3" name="Объект 2"/>
          <p:cNvSpPr>
            <a:spLocks noGrp="1"/>
          </p:cNvSpPr>
          <p:nvPr>
            <p:ph sz="quarter" idx="1"/>
          </p:nvPr>
        </p:nvSpPr>
        <p:spPr/>
        <p:txBody>
          <a:bodyPr>
            <a:normAutofit fontScale="92500" lnSpcReduction="10000"/>
          </a:bodyPr>
          <a:lstStyle/>
          <a:p>
            <a:r>
              <a:rPr lang="ru-RU" dirty="0"/>
              <a:t>Одним из эффективных элементов организационно-экономического механизма </a:t>
            </a:r>
            <a:r>
              <a:rPr lang="ru-RU" dirty="0" smtClean="0"/>
              <a:t>экологического управления является </a:t>
            </a:r>
            <a:r>
              <a:rPr lang="ru-RU" dirty="0"/>
              <a:t>экологический аудит, который осуществляется в целях оценки проверок производственно-технологической, финансовой, иной документации, экологических последствий использования юридическими лицами природных ресурсов, природных объектов и природных комплексов, установления соответствия деятельности этих лиц требованиям </a:t>
            </a:r>
            <a:r>
              <a:rPr lang="ru-RU" dirty="0" err="1" smtClean="0"/>
              <a:t>природоресурсного</a:t>
            </a:r>
            <a:r>
              <a:rPr lang="ru-RU" dirty="0" smtClean="0"/>
              <a:t> </a:t>
            </a:r>
            <a:r>
              <a:rPr lang="ru-RU" dirty="0"/>
              <a:t>и природоохранительного законодательства</a:t>
            </a:r>
            <a:r>
              <a:rPr lang="ru-RU" dirty="0" smtClean="0"/>
              <a:t>.</a:t>
            </a:r>
            <a:endParaRPr lang="ru-RU" dirty="0"/>
          </a:p>
        </p:txBody>
      </p:sp>
    </p:spTree>
    <p:extLst>
      <p:ext uri="{BB962C8B-B14F-4D97-AF65-F5344CB8AC3E}">
        <p14:creationId xmlns:p14="http://schemas.microsoft.com/office/powerpoint/2010/main" val="29202049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normAutofit fontScale="92500" lnSpcReduction="20000"/>
          </a:bodyPr>
          <a:lstStyle/>
          <a:p>
            <a:r>
              <a:rPr lang="ru-RU" dirty="0"/>
              <a:t>Вопросы проведения экологического аудита регулируются статьей 97 Закона Республики Беларусь «Об охране окружающей среды» и постановлением Министерства природных ресурсов и охраны окружающей среды от 27 марта 2006 года № 19 «О некоторых вопросах проведения экологического аудита». Данным постановлением утверждены:</a:t>
            </a:r>
          </a:p>
          <a:p>
            <a:r>
              <a:rPr lang="ru-RU" i="1" dirty="0"/>
              <a:t>Правила проведения экологического аудита;</a:t>
            </a:r>
          </a:p>
          <a:p>
            <a:r>
              <a:rPr lang="ru-RU" i="1" dirty="0"/>
              <a:t>Правила аттестации экологического аудитора;</a:t>
            </a:r>
          </a:p>
          <a:p>
            <a:r>
              <a:rPr lang="ru-RU" i="1" dirty="0"/>
              <a:t>Правила представления заключения о проведении экологического аудита;</a:t>
            </a:r>
          </a:p>
          <a:p>
            <a:r>
              <a:rPr lang="ru-RU" i="1" dirty="0"/>
              <a:t>Правила представления отчетности о проведении экологического аудита.</a:t>
            </a:r>
          </a:p>
          <a:p>
            <a:endParaRPr lang="ru-RU" dirty="0"/>
          </a:p>
        </p:txBody>
      </p:sp>
    </p:spTree>
    <p:extLst>
      <p:ext uri="{BB962C8B-B14F-4D97-AF65-F5344CB8AC3E}">
        <p14:creationId xmlns:p14="http://schemas.microsoft.com/office/powerpoint/2010/main" val="5072697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Объектами </a:t>
            </a:r>
            <a:r>
              <a:rPr lang="ru-RU" dirty="0"/>
              <a:t>экологического аудита являются</a:t>
            </a:r>
            <a:r>
              <a:rPr lang="ru-RU" dirty="0" smtClean="0"/>
              <a:t>:</a:t>
            </a:r>
            <a:endParaRPr lang="ru-RU" dirty="0"/>
          </a:p>
        </p:txBody>
      </p:sp>
      <p:sp>
        <p:nvSpPr>
          <p:cNvPr id="3" name="Объект 2"/>
          <p:cNvSpPr>
            <a:spLocks noGrp="1"/>
          </p:cNvSpPr>
          <p:nvPr>
            <p:ph sz="quarter" idx="1"/>
          </p:nvPr>
        </p:nvSpPr>
        <p:spPr/>
        <p:txBody>
          <a:bodyPr>
            <a:normAutofit fontScale="77500" lnSpcReduction="20000"/>
          </a:bodyPr>
          <a:lstStyle/>
          <a:p>
            <a:r>
              <a:rPr lang="ru-RU" dirty="0" smtClean="0"/>
              <a:t>окружающая </a:t>
            </a:r>
            <a:r>
              <a:rPr lang="ru-RU" dirty="0"/>
              <a:t>среда в границах санитарно-защитной зоны;</a:t>
            </a:r>
          </a:p>
          <a:p>
            <a:r>
              <a:rPr lang="ru-RU" dirty="0"/>
              <a:t>хозяйственная и иная деятельность, а также сооружения, производства, цеха и иные объекты, эксплуатация которых оказывает или может оказать воздействие на состояние окружающей среды;</a:t>
            </a:r>
          </a:p>
          <a:p>
            <a:r>
              <a:rPr lang="ru-RU" dirty="0"/>
              <a:t>документация (проектная, техническая, технологическая, эксплуатационная и др.);</a:t>
            </a:r>
          </a:p>
          <a:p>
            <a:r>
              <a:rPr lang="ru-RU" dirty="0"/>
              <a:t>бизнес-планы инвестиционных проектов при проведении модернизации или реконструкции действующего производства, а также при создании нового производства и ежегодные бизнес-планы развития хозяйственной и иной деятельности, при которой имеется вероятность возникновения экологического риска;</a:t>
            </a:r>
          </a:p>
          <a:p>
            <a:r>
              <a:rPr lang="ru-RU" dirty="0"/>
              <a:t>другие объекты, связанные с охраной окружающей среды, использованием природных ресурсов, обеспечением экологической безопасности.</a:t>
            </a:r>
          </a:p>
          <a:p>
            <a:endParaRPr lang="ru-RU" dirty="0"/>
          </a:p>
        </p:txBody>
      </p:sp>
    </p:spTree>
    <p:extLst>
      <p:ext uri="{BB962C8B-B14F-4D97-AF65-F5344CB8AC3E}">
        <p14:creationId xmlns:p14="http://schemas.microsoft.com/office/powerpoint/2010/main" val="30418994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Формы экологического аудита:</a:t>
            </a:r>
            <a:endParaRPr lang="ru-RU" dirty="0"/>
          </a:p>
        </p:txBody>
      </p:sp>
      <p:sp>
        <p:nvSpPr>
          <p:cNvPr id="3" name="Объект 2"/>
          <p:cNvSpPr>
            <a:spLocks noGrp="1"/>
          </p:cNvSpPr>
          <p:nvPr>
            <p:ph sz="quarter" idx="1"/>
          </p:nvPr>
        </p:nvSpPr>
        <p:spPr/>
        <p:txBody>
          <a:bodyPr/>
          <a:lstStyle/>
          <a:p>
            <a:r>
              <a:rPr lang="ru-RU" dirty="0" smtClean="0"/>
              <a:t>полный (</a:t>
            </a:r>
            <a:r>
              <a:rPr lang="ru-RU" dirty="0"/>
              <a:t>комплексная </a:t>
            </a:r>
            <a:r>
              <a:rPr lang="ru-RU" dirty="0" smtClean="0"/>
              <a:t>проверка);</a:t>
            </a:r>
          </a:p>
          <a:p>
            <a:r>
              <a:rPr lang="ru-RU" dirty="0" smtClean="0"/>
              <a:t>специализированный (</a:t>
            </a:r>
            <a:r>
              <a:rPr lang="ru-RU" dirty="0"/>
              <a:t>т.е. проверка всех направлений деятельности предприятия на отдельные компоненты </a:t>
            </a:r>
            <a:r>
              <a:rPr lang="ru-RU" dirty="0" smtClean="0"/>
              <a:t>природной среды </a:t>
            </a:r>
            <a:r>
              <a:rPr lang="ru-RU" dirty="0"/>
              <a:t>или проверка отдельных направлений деятельности на отдельные компоненты природной </a:t>
            </a:r>
            <a:r>
              <a:rPr lang="ru-RU" dirty="0" smtClean="0"/>
              <a:t>среды).</a:t>
            </a:r>
            <a:r>
              <a:rPr lang="ru-RU" dirty="0"/>
              <a:t> </a:t>
            </a:r>
          </a:p>
        </p:txBody>
      </p:sp>
    </p:spTree>
    <p:extLst>
      <p:ext uri="{BB962C8B-B14F-4D97-AF65-F5344CB8AC3E}">
        <p14:creationId xmlns:p14="http://schemas.microsoft.com/office/powerpoint/2010/main" val="19499085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Экологическая экспертиза</a:t>
            </a:r>
            <a:endParaRPr lang="ru-RU" dirty="0"/>
          </a:p>
        </p:txBody>
      </p:sp>
      <p:sp>
        <p:nvSpPr>
          <p:cNvPr id="3" name="Объект 2"/>
          <p:cNvSpPr>
            <a:spLocks noGrp="1"/>
          </p:cNvSpPr>
          <p:nvPr>
            <p:ph sz="quarter" idx="1"/>
          </p:nvPr>
        </p:nvSpPr>
        <p:spPr/>
        <p:txBody>
          <a:bodyPr>
            <a:normAutofit fontScale="77500" lnSpcReduction="20000"/>
          </a:bodyPr>
          <a:lstStyle/>
          <a:p>
            <a:r>
              <a:rPr lang="ru-RU" i="1" dirty="0"/>
              <a:t>Экологический аудит не включает в себя проведение экологической экспертизы проектной документации</a:t>
            </a:r>
            <a:r>
              <a:rPr lang="ru-RU" i="1" dirty="0" smtClean="0"/>
              <a:t>.</a:t>
            </a:r>
          </a:p>
          <a:p>
            <a:r>
              <a:rPr lang="ru-RU" i="1" dirty="0" smtClean="0"/>
              <a:t>Экспертиза</a:t>
            </a:r>
            <a:r>
              <a:rPr lang="ru-RU" dirty="0" smtClean="0"/>
              <a:t> представляет </a:t>
            </a:r>
            <a:r>
              <a:rPr lang="ru-RU" dirty="0"/>
              <a:t>собой исследование специалистом-экспертом вопросов, решение которых требует специальных познаний в области науки, техники, социальной сферы и т.д. Истощение природных богатств, деградация окружающей среды и опасность наступления экологического коллапса обусловили появление специфической оценочной деятельности в виде </a:t>
            </a:r>
            <a:r>
              <a:rPr lang="ru-RU" b="1" i="1" dirty="0"/>
              <a:t>экологической экспертизы</a:t>
            </a:r>
            <a:r>
              <a:rPr lang="ru-RU" dirty="0"/>
              <a:t>.</a:t>
            </a:r>
          </a:p>
          <a:p>
            <a:r>
              <a:rPr lang="ru-RU" dirty="0"/>
              <a:t>Правовое регулирование оценочно-экспертной деятельности в Беларуси осуществляется законом Республики Беларусь «Об охране окружающей среды», «О государственной экологической экспертизе», Инструкцией Минприроды Республики Беларусь «О порядке проведения государственной экологической экспертизы </a:t>
            </a:r>
            <a:r>
              <a:rPr lang="ru-RU" dirty="0" err="1"/>
              <a:t>прочиткой</a:t>
            </a:r>
            <a:r>
              <a:rPr lang="ru-RU" dirty="0"/>
              <a:t> документации» и другими актами законодательства. Экологическая экспертиза может быть государственной и общественной.</a:t>
            </a:r>
          </a:p>
          <a:p>
            <a:endParaRPr lang="ru-RU" i="1" dirty="0"/>
          </a:p>
        </p:txBody>
      </p:sp>
    </p:spTree>
    <p:extLst>
      <p:ext uri="{BB962C8B-B14F-4D97-AF65-F5344CB8AC3E}">
        <p14:creationId xmlns:p14="http://schemas.microsoft.com/office/powerpoint/2010/main" val="1529850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Эколого-экономические цели развития предприятия предусматривают</a:t>
            </a:r>
            <a:r>
              <a:rPr lang="ru-RU" dirty="0" smtClean="0"/>
              <a:t>:</a:t>
            </a:r>
            <a:endParaRPr lang="ru-RU" dirty="0"/>
          </a:p>
        </p:txBody>
      </p:sp>
      <p:sp>
        <p:nvSpPr>
          <p:cNvPr id="3" name="Объект 2"/>
          <p:cNvSpPr>
            <a:spLocks noGrp="1"/>
          </p:cNvSpPr>
          <p:nvPr>
            <p:ph sz="quarter" idx="1"/>
          </p:nvPr>
        </p:nvSpPr>
        <p:spPr/>
        <p:txBody>
          <a:bodyPr>
            <a:normAutofit fontScale="77500" lnSpcReduction="20000"/>
          </a:bodyPr>
          <a:lstStyle/>
          <a:p>
            <a:pPr marL="514350" indent="-514350">
              <a:buFont typeface="+mj-lt"/>
              <a:buAutoNum type="arabicPeriod"/>
            </a:pPr>
            <a:r>
              <a:rPr lang="ru-RU" dirty="0" smtClean="0"/>
              <a:t>экономию</a:t>
            </a:r>
            <a:r>
              <a:rPr lang="ru-RU" dirty="0"/>
              <a:t>, сбережение и уменьшение потерь материально-энергетических ресурсов;</a:t>
            </a:r>
          </a:p>
          <a:p>
            <a:pPr marL="514350" indent="-514350">
              <a:buFont typeface="+mj-lt"/>
              <a:buAutoNum type="arabicPeriod"/>
            </a:pPr>
            <a:r>
              <a:rPr lang="ru-RU" dirty="0" err="1"/>
              <a:t>рециклирование</a:t>
            </a:r>
            <a:r>
              <a:rPr lang="ru-RU" dirty="0"/>
              <a:t> (повторное и оборотное использование) материальных ресурсов;</a:t>
            </a:r>
          </a:p>
          <a:p>
            <a:pPr marL="514350" indent="-514350">
              <a:buFont typeface="+mj-lt"/>
              <a:buAutoNum type="arabicPeriod"/>
            </a:pPr>
            <a:r>
              <a:rPr lang="ru-RU" dirty="0"/>
              <a:t>сокращение потребления и замена чрезвычайно опасных веществ и материалов;</a:t>
            </a:r>
          </a:p>
          <a:p>
            <a:pPr marL="514350" indent="-514350">
              <a:buFont typeface="+mj-lt"/>
              <a:buAutoNum type="arabicPeriod"/>
            </a:pPr>
            <a:r>
              <a:rPr lang="ru-RU" dirty="0"/>
              <a:t>использование вторичных </a:t>
            </a:r>
            <a:r>
              <a:rPr lang="ru-RU" dirty="0" smtClean="0"/>
              <a:t>ресурсов; переработку и утилизацию отходов; </a:t>
            </a:r>
          </a:p>
          <a:p>
            <a:pPr marL="514350" indent="-514350">
              <a:buFont typeface="+mj-lt"/>
              <a:buAutoNum type="arabicPeriod"/>
            </a:pPr>
            <a:r>
              <a:rPr lang="ru-RU" dirty="0" smtClean="0"/>
              <a:t>улучшение качества выпускаемой продукции и услуг;</a:t>
            </a:r>
          </a:p>
          <a:p>
            <a:pPr marL="514350" indent="-514350">
              <a:buFont typeface="+mj-lt"/>
              <a:buAutoNum type="arabicPeriod"/>
            </a:pPr>
            <a:r>
              <a:rPr lang="ru-RU" dirty="0" smtClean="0"/>
              <a:t>снижение уровня аварийного воздействия на ОС;</a:t>
            </a:r>
          </a:p>
          <a:p>
            <a:pPr marL="514350" indent="-514350">
              <a:buFont typeface="+mj-lt"/>
              <a:buAutoNum type="arabicPeriod"/>
            </a:pPr>
            <a:r>
              <a:rPr lang="ru-RU" dirty="0" smtClean="0"/>
              <a:t>информирование персонала;</a:t>
            </a:r>
          </a:p>
          <a:p>
            <a:pPr marL="514350" indent="-514350">
              <a:buFont typeface="+mj-lt"/>
              <a:buAutoNum type="arabicPeriod"/>
            </a:pPr>
            <a:r>
              <a:rPr lang="ru-RU" dirty="0" smtClean="0"/>
              <a:t>повышение технологической и производственной дисциплины;</a:t>
            </a:r>
          </a:p>
          <a:p>
            <a:pPr marL="514350" indent="-514350">
              <a:buFont typeface="+mj-lt"/>
              <a:buAutoNum type="arabicPeriod"/>
            </a:pPr>
            <a:r>
              <a:rPr lang="ru-RU" dirty="0" smtClean="0"/>
              <a:t>сертификацию на соответствие требованиям стандартов серии </a:t>
            </a:r>
            <a:r>
              <a:rPr lang="en-US" dirty="0" smtClean="0"/>
              <a:t>ISO 9001 </a:t>
            </a:r>
            <a:r>
              <a:rPr lang="ru-RU" dirty="0" smtClean="0"/>
              <a:t>и </a:t>
            </a:r>
            <a:r>
              <a:rPr lang="en-US" dirty="0" smtClean="0"/>
              <a:t>ISO 14001 </a:t>
            </a:r>
            <a:endParaRPr lang="ru-RU" dirty="0"/>
          </a:p>
          <a:p>
            <a:pPr marL="0" indent="0">
              <a:buNone/>
            </a:pPr>
            <a:endParaRPr lang="ru-RU" dirty="0"/>
          </a:p>
        </p:txBody>
      </p:sp>
    </p:spTree>
    <p:extLst>
      <p:ext uri="{BB962C8B-B14F-4D97-AF65-F5344CB8AC3E}">
        <p14:creationId xmlns:p14="http://schemas.microsoft.com/office/powerpoint/2010/main" val="355424076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9  </a:t>
            </a:r>
            <a:r>
              <a:rPr lang="ru-RU" dirty="0"/>
              <a:t>Общая система экономических и экологических </a:t>
            </a:r>
            <a:r>
              <a:rPr lang="ru-RU" dirty="0" smtClean="0"/>
              <a:t>индикаторов</a:t>
            </a:r>
            <a:endParaRPr lang="ru-RU" dirty="0"/>
          </a:p>
        </p:txBody>
      </p:sp>
      <p:sp>
        <p:nvSpPr>
          <p:cNvPr id="3" name="Объект 2"/>
          <p:cNvSpPr>
            <a:spLocks noGrp="1"/>
          </p:cNvSpPr>
          <p:nvPr>
            <p:ph sz="quarter" idx="1"/>
          </p:nvPr>
        </p:nvSpPr>
        <p:spPr/>
        <p:txBody>
          <a:bodyPr/>
          <a:lstStyle/>
          <a:p>
            <a:r>
              <a:rPr lang="ru-RU" dirty="0" smtClean="0"/>
              <a:t>Система экономических и экологических показателей (индикаторов) деятельности предприятия должна быть частью системы экологического менеджмента с обязательной интеграцией этих показателей.</a:t>
            </a:r>
          </a:p>
          <a:p>
            <a:r>
              <a:rPr lang="ru-RU" dirty="0"/>
              <a:t>Система </a:t>
            </a:r>
            <a:r>
              <a:rPr lang="ru-RU" dirty="0" smtClean="0"/>
              <a:t>экономических и экологических индикаторов </a:t>
            </a:r>
            <a:r>
              <a:rPr lang="ru-RU" dirty="0"/>
              <a:t>включает:</a:t>
            </a:r>
          </a:p>
          <a:p>
            <a:r>
              <a:rPr lang="ru-RU" dirty="0" smtClean="0"/>
              <a:t>стоимостные показатели,</a:t>
            </a:r>
            <a:endParaRPr lang="ru-RU" dirty="0"/>
          </a:p>
          <a:p>
            <a:r>
              <a:rPr lang="ru-RU" dirty="0"/>
              <a:t>натуральные </a:t>
            </a:r>
            <a:r>
              <a:rPr lang="ru-RU" dirty="0" smtClean="0"/>
              <a:t>показатели,</a:t>
            </a:r>
            <a:endParaRPr lang="ru-RU" dirty="0"/>
          </a:p>
          <a:p>
            <a:r>
              <a:rPr lang="ru-RU" dirty="0"/>
              <a:t>показатели </a:t>
            </a:r>
            <a:r>
              <a:rPr lang="ru-RU" dirty="0" smtClean="0"/>
              <a:t>эффективности.</a:t>
            </a:r>
            <a:endParaRPr lang="ru-RU" dirty="0"/>
          </a:p>
          <a:p>
            <a:endParaRPr lang="ru-RU" dirty="0"/>
          </a:p>
        </p:txBody>
      </p:sp>
    </p:spTree>
    <p:extLst>
      <p:ext uri="{BB962C8B-B14F-4D97-AF65-F5344CB8AC3E}">
        <p14:creationId xmlns:p14="http://schemas.microsoft.com/office/powerpoint/2010/main" val="29118156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Основные экономические показатели</a:t>
            </a:r>
            <a:endParaRPr lang="ru-RU" dirty="0"/>
          </a:p>
        </p:txBody>
      </p:sp>
      <p:sp>
        <p:nvSpPr>
          <p:cNvPr id="3" name="Объект 2"/>
          <p:cNvSpPr>
            <a:spLocks noGrp="1"/>
          </p:cNvSpPr>
          <p:nvPr>
            <p:ph sz="quarter" idx="1"/>
          </p:nvPr>
        </p:nvSpPr>
        <p:spPr>
          <a:xfrm>
            <a:off x="179512" y="1340768"/>
            <a:ext cx="8503920" cy="5688632"/>
          </a:xfrm>
        </p:spPr>
        <p:txBody>
          <a:bodyPr>
            <a:normAutofit/>
          </a:bodyPr>
          <a:lstStyle/>
          <a:p>
            <a:r>
              <a:rPr lang="ru-RU" dirty="0" smtClean="0"/>
              <a:t>объем произведенной продукции;</a:t>
            </a:r>
          </a:p>
          <a:p>
            <a:r>
              <a:rPr lang="ru-RU" dirty="0" smtClean="0"/>
              <a:t>объем реализованной продукции;</a:t>
            </a:r>
          </a:p>
          <a:p>
            <a:r>
              <a:rPr lang="ru-RU" dirty="0" smtClean="0"/>
              <a:t>уровень материальных затрат;</a:t>
            </a:r>
          </a:p>
          <a:p>
            <a:r>
              <a:rPr lang="ru-RU" dirty="0" smtClean="0"/>
              <a:t>длительность производственного цикла;</a:t>
            </a:r>
          </a:p>
          <a:p>
            <a:r>
              <a:rPr lang="ru-RU" dirty="0" smtClean="0"/>
              <a:t>ритмичность производства;</a:t>
            </a:r>
          </a:p>
          <a:p>
            <a:r>
              <a:rPr lang="ru-RU" dirty="0" smtClean="0"/>
              <a:t>численность и структура персонала;</a:t>
            </a:r>
          </a:p>
          <a:p>
            <a:r>
              <a:rPr lang="ru-RU" dirty="0" smtClean="0"/>
              <a:t>трудоемкость;</a:t>
            </a:r>
          </a:p>
        </p:txBody>
      </p:sp>
    </p:spTree>
    <p:extLst>
      <p:ext uri="{BB962C8B-B14F-4D97-AF65-F5344CB8AC3E}">
        <p14:creationId xmlns:p14="http://schemas.microsoft.com/office/powerpoint/2010/main" val="37626411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lstStyle/>
          <a:p>
            <a:r>
              <a:rPr lang="ru-RU" dirty="0" err="1"/>
              <a:t>фондоемкость</a:t>
            </a:r>
            <a:r>
              <a:rPr lang="ru-RU" dirty="0"/>
              <a:t>; </a:t>
            </a:r>
          </a:p>
          <a:p>
            <a:r>
              <a:rPr lang="ru-RU" dirty="0"/>
              <a:t>фондоотдача;</a:t>
            </a:r>
          </a:p>
          <a:p>
            <a:r>
              <a:rPr lang="ru-RU" dirty="0"/>
              <a:t>амортизация;</a:t>
            </a:r>
          </a:p>
          <a:p>
            <a:r>
              <a:rPr lang="ru-RU" dirty="0"/>
              <a:t>коэффициент износа;</a:t>
            </a:r>
          </a:p>
          <a:p>
            <a:r>
              <a:rPr lang="ru-RU" dirty="0"/>
              <a:t>коэффициент использования производственной мощности;</a:t>
            </a:r>
          </a:p>
          <a:p>
            <a:r>
              <a:rPr lang="ru-RU" dirty="0"/>
              <a:t>коэффициент оборачиваемости оборотных средств;</a:t>
            </a:r>
          </a:p>
          <a:p>
            <a:r>
              <a:rPr lang="ru-RU" dirty="0"/>
              <a:t>себестоимость;</a:t>
            </a:r>
          </a:p>
          <a:p>
            <a:pPr marL="0" indent="0">
              <a:buNone/>
            </a:pPr>
            <a:endParaRPr lang="ru-RU" dirty="0"/>
          </a:p>
        </p:txBody>
      </p:sp>
    </p:spTree>
    <p:extLst>
      <p:ext uri="{BB962C8B-B14F-4D97-AF65-F5344CB8AC3E}">
        <p14:creationId xmlns:p14="http://schemas.microsoft.com/office/powerpoint/2010/main" val="4526780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lstStyle/>
          <a:p>
            <a:r>
              <a:rPr lang="ru-RU" dirty="0" err="1"/>
              <a:t>материалоотдача</a:t>
            </a:r>
            <a:r>
              <a:rPr lang="ru-RU" dirty="0"/>
              <a:t>;</a:t>
            </a:r>
          </a:p>
          <a:p>
            <a:r>
              <a:rPr lang="ru-RU" dirty="0"/>
              <a:t>материалоемкость;</a:t>
            </a:r>
          </a:p>
          <a:p>
            <a:r>
              <a:rPr lang="ru-RU" dirty="0"/>
              <a:t>капиталоотдача;</a:t>
            </a:r>
          </a:p>
          <a:p>
            <a:r>
              <a:rPr lang="ru-RU" dirty="0"/>
              <a:t>капиталоемкость;</a:t>
            </a:r>
          </a:p>
          <a:p>
            <a:r>
              <a:rPr lang="ru-RU" dirty="0"/>
              <a:t>чистая прибыль;</a:t>
            </a:r>
          </a:p>
          <a:p>
            <a:r>
              <a:rPr lang="ru-RU" dirty="0"/>
              <a:t>прибыль отчетного периода;</a:t>
            </a:r>
          </a:p>
          <a:p>
            <a:r>
              <a:rPr lang="ru-RU" dirty="0"/>
              <a:t>производительность труда;</a:t>
            </a:r>
          </a:p>
          <a:p>
            <a:r>
              <a:rPr lang="ru-RU" dirty="0"/>
              <a:t>рентабельность (активов, продукции, производства) и др.</a:t>
            </a:r>
          </a:p>
          <a:p>
            <a:endParaRPr lang="ru-RU" dirty="0"/>
          </a:p>
        </p:txBody>
      </p:sp>
    </p:spTree>
    <p:extLst>
      <p:ext uri="{BB962C8B-B14F-4D97-AF65-F5344CB8AC3E}">
        <p14:creationId xmlns:p14="http://schemas.microsoft.com/office/powerpoint/2010/main" val="139243708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Основные экологические показатели</a:t>
            </a:r>
            <a:endParaRPr lang="ru-RU" dirty="0"/>
          </a:p>
        </p:txBody>
      </p:sp>
      <p:sp>
        <p:nvSpPr>
          <p:cNvPr id="3" name="Объект 2"/>
          <p:cNvSpPr>
            <a:spLocks noGrp="1"/>
          </p:cNvSpPr>
          <p:nvPr>
            <p:ph sz="quarter" idx="1"/>
          </p:nvPr>
        </p:nvSpPr>
        <p:spPr/>
        <p:txBody>
          <a:bodyPr>
            <a:normAutofit/>
          </a:bodyPr>
          <a:lstStyle/>
          <a:p>
            <a:r>
              <a:rPr lang="ru-RU" dirty="0"/>
              <a:t>Показатели экологической эффективности</a:t>
            </a:r>
          </a:p>
          <a:p>
            <a:pPr marL="457200" indent="-6350">
              <a:buFont typeface="+mj-lt"/>
              <a:buAutoNum type="arabicPeriod"/>
            </a:pPr>
            <a:r>
              <a:rPr lang="ru-RU" dirty="0"/>
              <a:t>показатели эффективности функционирования (ПЭФ)</a:t>
            </a:r>
          </a:p>
          <a:p>
            <a:pPr marL="457200" indent="-6350">
              <a:buFont typeface="+mj-lt"/>
              <a:buAutoNum type="arabicPeriod"/>
            </a:pPr>
            <a:r>
              <a:rPr lang="ru-RU" dirty="0"/>
              <a:t>показатели эффективности управления</a:t>
            </a:r>
          </a:p>
          <a:p>
            <a:r>
              <a:rPr lang="ru-RU" dirty="0"/>
              <a:t>Показатели состояния окружающей среды</a:t>
            </a:r>
          </a:p>
          <a:p>
            <a:pPr marL="0" indent="0">
              <a:buNone/>
            </a:pPr>
            <a:r>
              <a:rPr lang="ru-RU" b="1" dirty="0" smtClean="0"/>
              <a:t> </a:t>
            </a:r>
            <a:endParaRPr lang="ru-RU" b="1" dirty="0"/>
          </a:p>
        </p:txBody>
      </p:sp>
    </p:spTree>
    <p:extLst>
      <p:ext uri="{BB962C8B-B14F-4D97-AF65-F5344CB8AC3E}">
        <p14:creationId xmlns:p14="http://schemas.microsoft.com/office/powerpoint/2010/main" val="23835760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normAutofit/>
          </a:bodyPr>
          <a:lstStyle/>
          <a:p>
            <a:r>
              <a:rPr lang="ru-RU" dirty="0"/>
              <a:t> Различают </a:t>
            </a:r>
            <a:r>
              <a:rPr lang="ru-RU" dirty="0" smtClean="0"/>
              <a:t>следующие показатели </a:t>
            </a:r>
            <a:r>
              <a:rPr lang="ru-RU" dirty="0"/>
              <a:t>состояния окружающей </a:t>
            </a:r>
            <a:r>
              <a:rPr lang="ru-RU" dirty="0" smtClean="0"/>
              <a:t>среды:</a:t>
            </a:r>
            <a:endParaRPr lang="ru-RU" dirty="0"/>
          </a:p>
          <a:p>
            <a:r>
              <a:rPr lang="ru-RU" dirty="0" smtClean="0"/>
              <a:t>определяемые </a:t>
            </a:r>
            <a:r>
              <a:rPr lang="ru-RU" dirty="0"/>
              <a:t>опытным путем, </a:t>
            </a:r>
          </a:p>
          <a:p>
            <a:r>
              <a:rPr lang="ru-RU" dirty="0" smtClean="0"/>
              <a:t>расчетные показатели</a:t>
            </a:r>
          </a:p>
          <a:p>
            <a:r>
              <a:rPr lang="ru-RU" dirty="0" smtClean="0"/>
              <a:t>К первой </a:t>
            </a:r>
            <a:r>
              <a:rPr lang="ru-RU" dirty="0"/>
              <a:t>группе показателей относятся ПДК (предельно допустимая концентрация) и ОБУВ (ориентировочно безопасные уровни воздействия). </a:t>
            </a:r>
          </a:p>
        </p:txBody>
      </p:sp>
    </p:spTree>
    <p:extLst>
      <p:ext uri="{BB962C8B-B14F-4D97-AF65-F5344CB8AC3E}">
        <p14:creationId xmlns:p14="http://schemas.microsoft.com/office/powerpoint/2010/main" val="86443619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normAutofit fontScale="85000" lnSpcReduction="20000"/>
          </a:bodyPr>
          <a:lstStyle/>
          <a:p>
            <a:r>
              <a:rPr lang="ru-RU" dirty="0"/>
              <a:t>К расчетным экологическим критериям относят ПДВ (предельно допустимый выброс) и ПДС (предельно допустимый сброс). Эти критерии учитывают многочисленные факторы, действующие на ограниченной территории региона или предприятия, такие как природные условия, климат, географическое положение, насыщенность региона промышленными предприятиями. Они рассчитываются местными экологическими службами, имеют ограниченную область применения и могут многократно изменяться.</a:t>
            </a:r>
          </a:p>
          <a:p>
            <a:r>
              <a:rPr lang="ru-RU" dirty="0"/>
              <a:t>Основными критериями оценки состояния природной среды (атмосферного воздуха, водоемов) являются стандартные нормативные показатели: ПДК химических веществ и ОБУВ.</a:t>
            </a:r>
          </a:p>
          <a:p>
            <a:endParaRPr lang="ru-RU" dirty="0"/>
          </a:p>
        </p:txBody>
      </p:sp>
    </p:spTree>
    <p:extLst>
      <p:ext uri="{BB962C8B-B14F-4D97-AF65-F5344CB8AC3E}">
        <p14:creationId xmlns:p14="http://schemas.microsoft.com/office/powerpoint/2010/main" val="308535260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normAutofit fontScale="92500" lnSpcReduction="20000"/>
          </a:bodyPr>
          <a:lstStyle/>
          <a:p>
            <a:r>
              <a:rPr lang="ru-RU" dirty="0" smtClean="0"/>
              <a:t>Можно выделить следующие экологические показатели, характеризующие эффективность экологического управления предприятием :</a:t>
            </a:r>
          </a:p>
          <a:p>
            <a:r>
              <a:rPr lang="ru-RU" dirty="0" smtClean="0"/>
              <a:t>доля продукции, сертифицированной по экологическим стандартам;</a:t>
            </a:r>
          </a:p>
          <a:p>
            <a:r>
              <a:rPr lang="ru-RU" dirty="0" smtClean="0"/>
              <a:t>объемы вредных выбросов и сбросов; </a:t>
            </a:r>
          </a:p>
          <a:p>
            <a:r>
              <a:rPr lang="ru-RU" dirty="0" smtClean="0"/>
              <a:t>уровень риска экологически опасных аварий;</a:t>
            </a:r>
          </a:p>
          <a:p>
            <a:r>
              <a:rPr lang="ru-RU" dirty="0" smtClean="0"/>
              <a:t>показатели </a:t>
            </a:r>
            <a:r>
              <a:rPr lang="ru-RU" dirty="0" err="1" smtClean="0"/>
              <a:t>природоемкости</a:t>
            </a:r>
            <a:r>
              <a:rPr lang="ru-RU" dirty="0" smtClean="0"/>
              <a:t> (</a:t>
            </a:r>
            <a:r>
              <a:rPr lang="ru-RU" dirty="0" err="1" smtClean="0"/>
              <a:t>кислородоемкость</a:t>
            </a:r>
            <a:r>
              <a:rPr lang="ru-RU" dirty="0" smtClean="0"/>
              <a:t>, водоемкость, </a:t>
            </a:r>
            <a:r>
              <a:rPr lang="ru-RU" dirty="0"/>
              <a:t>уровень безотходности (</a:t>
            </a:r>
            <a:r>
              <a:rPr lang="ru-RU" dirty="0" err="1"/>
              <a:t>отходоемкость</a:t>
            </a:r>
            <a:r>
              <a:rPr lang="ru-RU" dirty="0" smtClean="0"/>
              <a:t>));</a:t>
            </a:r>
          </a:p>
          <a:p>
            <a:r>
              <a:rPr lang="ru-RU" dirty="0" smtClean="0"/>
              <a:t>удельные выбросы, сбросы, отходы на единицу техники.</a:t>
            </a:r>
            <a:endParaRPr lang="ru-RU" dirty="0"/>
          </a:p>
        </p:txBody>
      </p:sp>
    </p:spTree>
    <p:extLst>
      <p:ext uri="{BB962C8B-B14F-4D97-AF65-F5344CB8AC3E}">
        <p14:creationId xmlns:p14="http://schemas.microsoft.com/office/powerpoint/2010/main" val="9641655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10 Экологическое страхование</a:t>
            </a:r>
            <a:endParaRPr lang="ru-RU" dirty="0"/>
          </a:p>
        </p:txBody>
      </p:sp>
      <p:sp>
        <p:nvSpPr>
          <p:cNvPr id="3" name="Объект 2"/>
          <p:cNvSpPr>
            <a:spLocks noGrp="1"/>
          </p:cNvSpPr>
          <p:nvPr>
            <p:ph sz="quarter" idx="1"/>
          </p:nvPr>
        </p:nvSpPr>
        <p:spPr/>
        <p:txBody>
          <a:bodyPr>
            <a:normAutofit lnSpcReduction="10000"/>
          </a:bodyPr>
          <a:lstStyle/>
          <a:p>
            <a:r>
              <a:rPr lang="ru-RU" dirty="0" smtClean="0"/>
              <a:t>Экологическое страхование - </a:t>
            </a:r>
            <a:r>
              <a:rPr lang="ru-RU" dirty="0"/>
              <a:t>страхование ответственности предприятий-источников повышенной экологической опасности и имущественных интересов страхователей, возникающих в результате аварийного (внезапного, непреднамеренного) загрязнения окружающей природной среды, обеспечивающее возможность компенсации части причиняемых загрязнением окружающей среды убытков и создающее дополнительные источники финансирования природоохранных </a:t>
            </a:r>
            <a:r>
              <a:rPr lang="ru-RU" dirty="0" smtClean="0"/>
              <a:t>мероприятий.</a:t>
            </a:r>
            <a:endParaRPr lang="ru-RU" dirty="0"/>
          </a:p>
        </p:txBody>
      </p:sp>
    </p:spTree>
    <p:extLst>
      <p:ext uri="{BB962C8B-B14F-4D97-AF65-F5344CB8AC3E}">
        <p14:creationId xmlns:p14="http://schemas.microsoft.com/office/powerpoint/2010/main" val="2692605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normAutofit fontScale="85000" lnSpcReduction="20000"/>
          </a:bodyPr>
          <a:lstStyle/>
          <a:p>
            <a:r>
              <a:rPr lang="ru-RU" dirty="0" smtClean="0"/>
              <a:t>Центральным звеном формирования</a:t>
            </a:r>
            <a:r>
              <a:rPr lang="en-US" dirty="0" smtClean="0"/>
              <a:t> </a:t>
            </a:r>
            <a:r>
              <a:rPr lang="ru-RU" dirty="0" smtClean="0"/>
              <a:t>экологического менеджмента является экологическая политика предприятия, которая в общем плане представляет собой заявление о намерениях и принципах, связанных с экологической эффективностью.</a:t>
            </a:r>
          </a:p>
          <a:p>
            <a:r>
              <a:rPr lang="ru-RU" dirty="0" smtClean="0"/>
              <a:t>Экологический менеджмент призван привести в соответствие коммерческие цели предприятия и экологические интересы общества.</a:t>
            </a:r>
          </a:p>
          <a:p>
            <a:r>
              <a:rPr lang="ru-RU" dirty="0" smtClean="0"/>
              <a:t>В 1946 г. была создана  Международная организация по стандартизации  - </a:t>
            </a:r>
            <a:r>
              <a:rPr lang="en-US" dirty="0" smtClean="0"/>
              <a:t>ISO (International Standardization Organization) </a:t>
            </a:r>
          </a:p>
          <a:p>
            <a:r>
              <a:rPr lang="ru-RU" dirty="0" smtClean="0"/>
              <a:t>В настоящее время </a:t>
            </a:r>
            <a:r>
              <a:rPr lang="en-US" dirty="0" smtClean="0"/>
              <a:t>ISO </a:t>
            </a:r>
            <a:r>
              <a:rPr lang="ru-RU" dirty="0" smtClean="0"/>
              <a:t>представляет собой всемирное объединение национальных органов по стандартизации 163 государств</a:t>
            </a:r>
            <a:endParaRPr lang="ru-RU" dirty="0"/>
          </a:p>
        </p:txBody>
      </p:sp>
    </p:spTree>
    <p:extLst>
      <p:ext uri="{BB962C8B-B14F-4D97-AF65-F5344CB8AC3E}">
        <p14:creationId xmlns:p14="http://schemas.microsoft.com/office/powerpoint/2010/main" val="486976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normAutofit fontScale="70000" lnSpcReduction="20000"/>
          </a:bodyPr>
          <a:lstStyle/>
          <a:p>
            <a:r>
              <a:rPr lang="ru-RU" dirty="0" smtClean="0"/>
              <a:t>В 1993 г. на Уругвайском раунде переговоров по Всемирному торговому соглашению было принято решение о создании международных стандартов по экологическому менеджменту.</a:t>
            </a:r>
          </a:p>
          <a:p>
            <a:r>
              <a:rPr lang="ru-RU" dirty="0" smtClean="0"/>
              <a:t>международная организация по стандартизации (</a:t>
            </a:r>
            <a:r>
              <a:rPr lang="en-US" dirty="0" smtClean="0"/>
              <a:t>ISO</a:t>
            </a:r>
            <a:r>
              <a:rPr lang="ru-RU" dirty="0" smtClean="0"/>
              <a:t>) в своих рамках организовала технический комитет 207 (ТС 207) с целью разработки стандартов серии </a:t>
            </a:r>
            <a:r>
              <a:rPr lang="en-US" dirty="0" smtClean="0"/>
              <a:t>ISO 14000, </a:t>
            </a:r>
            <a:r>
              <a:rPr lang="ru-RU" dirty="0" smtClean="0"/>
              <a:t>определившие основные принципы функционирования системы экологического менеджмента.</a:t>
            </a:r>
          </a:p>
          <a:p>
            <a:r>
              <a:rPr lang="ru-RU" dirty="0" smtClean="0"/>
              <a:t>В 1996 г. был выпущен первый и основной стандарт – </a:t>
            </a:r>
            <a:r>
              <a:rPr lang="en-US" dirty="0" smtClean="0"/>
              <a:t>ISO 14001 </a:t>
            </a:r>
            <a:r>
              <a:rPr lang="ru-RU" dirty="0" smtClean="0"/>
              <a:t>(пересмотрен в 2004 г.)  В 1993 г. Европейским союзом внедрен собственный стандарт экологического менеджмента </a:t>
            </a:r>
            <a:r>
              <a:rPr lang="en-US" dirty="0" smtClean="0"/>
              <a:t>EMAS </a:t>
            </a:r>
            <a:r>
              <a:rPr lang="ru-RU" dirty="0" smtClean="0"/>
              <a:t>(схема </a:t>
            </a:r>
            <a:r>
              <a:rPr lang="ru-RU" dirty="0" err="1" smtClean="0"/>
              <a:t>экоменеджемента</a:t>
            </a:r>
            <a:r>
              <a:rPr lang="ru-RU" dirty="0" smtClean="0"/>
              <a:t> и аудита). В 2000 г. данный документ был пересмотрен в сторону требований документа </a:t>
            </a:r>
            <a:r>
              <a:rPr lang="en-US" dirty="0" smtClean="0"/>
              <a:t>ISO </a:t>
            </a:r>
            <a:r>
              <a:rPr lang="ru-RU" dirty="0" smtClean="0"/>
              <a:t>14001.</a:t>
            </a:r>
            <a:endParaRPr lang="en-US" dirty="0" smtClean="0"/>
          </a:p>
          <a:p>
            <a:r>
              <a:rPr lang="ru-RU" dirty="0" smtClean="0"/>
              <a:t>На микроуровне экологическая политика является важным структурным документом социально-экономической политики государства, методологически выстроенной на основе принципов устойчивого развития.</a:t>
            </a:r>
            <a:endParaRPr lang="ru-RU" dirty="0"/>
          </a:p>
        </p:txBody>
      </p:sp>
    </p:spTree>
    <p:extLst>
      <p:ext uri="{BB962C8B-B14F-4D97-AF65-F5344CB8AC3E}">
        <p14:creationId xmlns:p14="http://schemas.microsoft.com/office/powerpoint/2010/main" val="31149841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Система экологического менеджмента</a:t>
            </a:r>
            <a:endParaRPr lang="ru-RU" dirty="0"/>
          </a:p>
        </p:txBody>
      </p:sp>
      <p:sp>
        <p:nvSpPr>
          <p:cNvPr id="3" name="Объект 2"/>
          <p:cNvSpPr>
            <a:spLocks noGrp="1"/>
          </p:cNvSpPr>
          <p:nvPr>
            <p:ph sz="quarter" idx="1"/>
          </p:nvPr>
        </p:nvSpPr>
        <p:spPr/>
        <p:txBody>
          <a:bodyPr>
            <a:normAutofit fontScale="92500" lnSpcReduction="10000"/>
          </a:bodyPr>
          <a:lstStyle/>
          <a:p>
            <a:r>
              <a:rPr lang="ru-RU" dirty="0"/>
              <a:t>Понятие «система экологического менеджмента» впервые было четко определено и разъяснено в Стандарте Великобритании BS 7750  в 1992 году. </a:t>
            </a:r>
          </a:p>
          <a:p>
            <a:r>
              <a:rPr lang="ru-RU" dirty="0"/>
              <a:t>С</a:t>
            </a:r>
            <a:r>
              <a:rPr lang="ru-RU" dirty="0" smtClean="0"/>
              <a:t>истема </a:t>
            </a:r>
            <a:r>
              <a:rPr lang="ru-RU" dirty="0"/>
              <a:t>экологического менеджмента – это часть общей системы менеджмента, включающая организационную структуру, планирование деятельности, распределение ответственности, практическую работу, а также процедуры, процессы и ресурсы для разработки, внедрения, оценки достигнутых </a:t>
            </a:r>
            <a:r>
              <a:rPr lang="ru-RU" dirty="0" smtClean="0"/>
              <a:t>результатов </a:t>
            </a:r>
            <a:r>
              <a:rPr lang="ru-RU" dirty="0"/>
              <a:t>реализации и совершенствования экологической политики, целей и задач. </a:t>
            </a:r>
          </a:p>
        </p:txBody>
      </p:sp>
    </p:spTree>
    <p:extLst>
      <p:ext uri="{BB962C8B-B14F-4D97-AF65-F5344CB8AC3E}">
        <p14:creationId xmlns:p14="http://schemas.microsoft.com/office/powerpoint/2010/main" val="2228116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dirty="0" smtClean="0"/>
              <a:t>2 </a:t>
            </a:r>
            <a:r>
              <a:rPr lang="ru-RU" sz="2800" dirty="0"/>
              <a:t>Мировой и отечественный опыт формирования и развития СЭМ на </a:t>
            </a:r>
            <a:r>
              <a:rPr lang="ru-RU" sz="2800" dirty="0" smtClean="0"/>
              <a:t>предприятии</a:t>
            </a:r>
            <a:endParaRPr lang="ru-RU" sz="2800" dirty="0"/>
          </a:p>
        </p:txBody>
      </p:sp>
      <p:sp>
        <p:nvSpPr>
          <p:cNvPr id="3" name="Объект 2"/>
          <p:cNvSpPr>
            <a:spLocks noGrp="1"/>
          </p:cNvSpPr>
          <p:nvPr>
            <p:ph sz="quarter" idx="1"/>
          </p:nvPr>
        </p:nvSpPr>
        <p:spPr/>
        <p:txBody>
          <a:bodyPr/>
          <a:lstStyle/>
          <a:p>
            <a:r>
              <a:rPr lang="en-US" dirty="0"/>
              <a:t>B </a:t>
            </a:r>
            <a:r>
              <a:rPr lang="ru-RU" dirty="0"/>
              <a:t>соответствии с мировым сводным показателем, применяемым ООН, государства делятся на три категории: развитые, с переходной экономикой (Центральная и Восточная Европа, СНГ), развивающиеся. Классификация стран </a:t>
            </a:r>
            <a:r>
              <a:rPr lang="ru-RU" b="1" i="1" dirty="0" smtClean="0"/>
              <a:t> </a:t>
            </a:r>
            <a:r>
              <a:rPr lang="ru-RU" dirty="0"/>
              <a:t>по уровню развития помогает лучше понять тенденции становления и распро­странения систем экологического менеджмента с учетом имеющихся объек­тивных социально-экономических условий.</a:t>
            </a:r>
          </a:p>
          <a:p>
            <a:endParaRPr lang="ru-RU" dirty="0"/>
          </a:p>
        </p:txBody>
      </p:sp>
    </p:spTree>
    <p:extLst>
      <p:ext uri="{BB962C8B-B14F-4D97-AF65-F5344CB8AC3E}">
        <p14:creationId xmlns:p14="http://schemas.microsoft.com/office/powerpoint/2010/main" val="20387990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фициальная">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532</TotalTime>
  <Words>3459</Words>
  <Application>Microsoft Office PowerPoint</Application>
  <PresentationFormat>Экран (4:3)</PresentationFormat>
  <Paragraphs>260</Paragraphs>
  <Slides>58</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2</vt:i4>
      </vt:variant>
      <vt:variant>
        <vt:lpstr>Заголовки слайдов</vt:lpstr>
      </vt:variant>
      <vt:variant>
        <vt:i4>58</vt:i4>
      </vt:variant>
    </vt:vector>
  </HeadingPairs>
  <TitlesOfParts>
    <vt:vector size="61" baseType="lpstr">
      <vt:lpstr>Официальная</vt:lpstr>
      <vt:lpstr>Документ</vt:lpstr>
      <vt:lpstr>Формула</vt:lpstr>
      <vt:lpstr>Экологический менеджмент на предприятии</vt:lpstr>
      <vt:lpstr>План лекции</vt:lpstr>
      <vt:lpstr>1 Содержание экологического менеджмента на предприятии</vt:lpstr>
      <vt:lpstr>Эколого-экономические цели развития предприятия</vt:lpstr>
      <vt:lpstr>Эколого-экономические цели развития предприятия предусматривают:</vt:lpstr>
      <vt:lpstr>Презентация PowerPoint</vt:lpstr>
      <vt:lpstr>Презентация PowerPoint</vt:lpstr>
      <vt:lpstr>Система экологического менеджмента</vt:lpstr>
      <vt:lpstr>2 Мировой и отечественный опыт формирования и развития СЭМ на предприятии</vt:lpstr>
      <vt:lpstr>Презентация PowerPoint</vt:lpstr>
      <vt:lpstr>Презентация PowerPoint</vt:lpstr>
      <vt:lpstr>Презентация PowerPoint</vt:lpstr>
      <vt:lpstr>Презентация PowerPoint</vt:lpstr>
      <vt:lpstr>Презентация PowerPoint</vt:lpstr>
      <vt:lpstr>Экомаркировка</vt:lpstr>
      <vt:lpstr>Презентация PowerPoint</vt:lpstr>
      <vt:lpstr>3 Экологические (материальные) балансы</vt:lpstr>
      <vt:lpstr>Структура экобаланса на микроуровне</vt:lpstr>
      <vt:lpstr>Презентация PowerPoint</vt:lpstr>
      <vt:lpstr>Презентация PowerPoint</vt:lpstr>
      <vt:lpstr>Пример микробаланса:</vt:lpstr>
      <vt:lpstr>4 Экологический паспорт предприятия</vt:lpstr>
      <vt:lpstr>Экологический паспорт предприятия предназначен для:</vt:lpstr>
      <vt:lpstr>Презентация PowerPoint</vt:lpstr>
      <vt:lpstr>Разработчик экологического паспорта предприятия</vt:lpstr>
      <vt:lpstr>В экологический паспорт предприятия включаются:</vt:lpstr>
      <vt:lpstr>Проектные данные в экологическом паспорте предприятия содержат следующую информацию:</vt:lpstr>
      <vt:lpstr>5 Экологический контроллинг</vt:lpstr>
      <vt:lpstr>Структурная схема контроллинга</vt:lpstr>
      <vt:lpstr>Функции экоконтроллинга</vt:lpstr>
      <vt:lpstr>Стратегический и оперативный экоконтроллинг </vt:lpstr>
      <vt:lpstr>6 Система ОВОС</vt:lpstr>
      <vt:lpstr>Оценка воздействия на атмсоферу</vt:lpstr>
      <vt:lpstr>Категория опасности предприятия</vt:lpstr>
      <vt:lpstr>Пример расчета КОП </vt:lpstr>
      <vt:lpstr>Презентация PowerPoint</vt:lpstr>
      <vt:lpstr>Индекс загрязненности атмосферы (ИЗА)</vt:lpstr>
      <vt:lpstr>Характеристика воздействия на водные объекты и землю</vt:lpstr>
      <vt:lpstr>Индекс загрязнения воды</vt:lpstr>
      <vt:lpstr>Принципиальная схема эколого-экономической оценки природоохранной деятельности предприятия</vt:lpstr>
      <vt:lpstr>7 Экологическая сертификация</vt:lpstr>
      <vt:lpstr>Презентация PowerPoint</vt:lpstr>
      <vt:lpstr>Презентация PowerPoint</vt:lpstr>
      <vt:lpstr>Презентация PowerPoint</vt:lpstr>
      <vt:lpstr>8 Экологический аудит</vt:lpstr>
      <vt:lpstr>Презентация PowerPoint</vt:lpstr>
      <vt:lpstr>Объектами экологического аудита являются:</vt:lpstr>
      <vt:lpstr>Формы экологического аудита:</vt:lpstr>
      <vt:lpstr>Экологическая экспертиза</vt:lpstr>
      <vt:lpstr>9  Общая система экономических и экологических индикаторов</vt:lpstr>
      <vt:lpstr>Основные экономические показатели</vt:lpstr>
      <vt:lpstr>Презентация PowerPoint</vt:lpstr>
      <vt:lpstr>Презентация PowerPoint</vt:lpstr>
      <vt:lpstr>Основные экологические показатели</vt:lpstr>
      <vt:lpstr>Презентация PowerPoint</vt:lpstr>
      <vt:lpstr>Презентация PowerPoint</vt:lpstr>
      <vt:lpstr>Презентация PowerPoint</vt:lpstr>
      <vt:lpstr>10 Экологическое страхование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Петрович Артур Геннадьевич</dc:creator>
  <cp:lastModifiedBy>Laborantka</cp:lastModifiedBy>
  <cp:revision>38</cp:revision>
  <dcterms:created xsi:type="dcterms:W3CDTF">2011-11-04T06:46:18Z</dcterms:created>
  <dcterms:modified xsi:type="dcterms:W3CDTF">2014-01-13T06:47:55Z</dcterms:modified>
</cp:coreProperties>
</file>