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7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87" r:id="rId10"/>
    <p:sldId id="265" r:id="rId11"/>
    <p:sldId id="266" r:id="rId12"/>
    <p:sldId id="267" r:id="rId13"/>
    <p:sldId id="297" r:id="rId14"/>
    <p:sldId id="289" r:id="rId15"/>
    <p:sldId id="290" r:id="rId16"/>
    <p:sldId id="291" r:id="rId17"/>
    <p:sldId id="298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9" r:id="rId27"/>
    <p:sldId id="311" r:id="rId28"/>
    <p:sldId id="313" r:id="rId29"/>
    <p:sldId id="314" r:id="rId30"/>
    <p:sldId id="315" r:id="rId31"/>
    <p:sldId id="316" r:id="rId32"/>
    <p:sldId id="317" r:id="rId33"/>
    <p:sldId id="268" r:id="rId34"/>
    <p:sldId id="293" r:id="rId35"/>
    <p:sldId id="271" r:id="rId36"/>
    <p:sldId id="274" r:id="rId37"/>
    <p:sldId id="276" r:id="rId38"/>
    <p:sldId id="275" r:id="rId39"/>
    <p:sldId id="277" r:id="rId40"/>
    <p:sldId id="278" r:id="rId41"/>
    <p:sldId id="280" r:id="rId42"/>
    <p:sldId id="282" r:id="rId43"/>
    <p:sldId id="284" r:id="rId44"/>
    <p:sldId id="285" r:id="rId45"/>
    <p:sldId id="286" r:id="rId46"/>
    <p:sldId id="319" r:id="rId47"/>
    <p:sldId id="320" r:id="rId48"/>
    <p:sldId id="321" r:id="rId49"/>
    <p:sldId id="322" r:id="rId50"/>
    <p:sldId id="323" r:id="rId51"/>
    <p:sldId id="324" r:id="rId52"/>
    <p:sldId id="325" r:id="rId53"/>
    <p:sldId id="338" r:id="rId54"/>
    <p:sldId id="339" r:id="rId55"/>
    <p:sldId id="340" r:id="rId56"/>
    <p:sldId id="342" r:id="rId57"/>
    <p:sldId id="343" r:id="rId58"/>
    <p:sldId id="327" r:id="rId59"/>
    <p:sldId id="358" r:id="rId60"/>
    <p:sldId id="328" r:id="rId61"/>
    <p:sldId id="335" r:id="rId62"/>
    <p:sldId id="344" r:id="rId63"/>
    <p:sldId id="347" r:id="rId64"/>
    <p:sldId id="348" r:id="rId65"/>
    <p:sldId id="346" r:id="rId66"/>
    <p:sldId id="336" r:id="rId67"/>
    <p:sldId id="337" r:id="rId68"/>
    <p:sldId id="350" r:id="rId69"/>
    <p:sldId id="351" r:id="rId70"/>
    <p:sldId id="352" r:id="rId71"/>
    <p:sldId id="354" r:id="rId72"/>
    <p:sldId id="353" r:id="rId73"/>
    <p:sldId id="355" r:id="rId74"/>
    <p:sldId id="356" r:id="rId75"/>
    <p:sldId id="357" r:id="rId76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47FDF-7979-415B-A1D1-6AE9BE27A4F2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952FE-3C40-46E4-8D89-830D44EED4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508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1C61E-DEFF-46E9-BE02-2780F1DA6065}" type="slidenum">
              <a:rPr lang="ru-RU" smtClean="0"/>
              <a:pPr/>
              <a:t>45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tmp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7504" y="980728"/>
            <a:ext cx="8784976" cy="3456384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Тема 1. Общие положения и основные категории лесного менеджмента</a:t>
            </a:r>
            <a:endParaRPr lang="ru-RU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35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04088"/>
            <a:ext cx="8784976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/>
              <a:t>Лесной менеджмент в системе экономических и управленческих наук</a:t>
            </a:r>
          </a:p>
        </p:txBody>
      </p:sp>
      <p:pic>
        <p:nvPicPr>
          <p:cNvPr id="4" name="Объект 3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2060848"/>
            <a:ext cx="8352928" cy="4536503"/>
          </a:xfrm>
        </p:spPr>
      </p:pic>
    </p:spTree>
    <p:extLst>
      <p:ext uri="{BB962C8B-B14F-4D97-AF65-F5344CB8AC3E}">
        <p14:creationId xmlns:p14="http://schemas.microsoft.com/office/powerpoint/2010/main" val="187614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728192"/>
          </a:xfrm>
        </p:spPr>
        <p:txBody>
          <a:bodyPr>
            <a:noAutofit/>
          </a:bodyPr>
          <a:lstStyle/>
          <a:p>
            <a:pPr algn="ctr"/>
            <a:r>
              <a:rPr lang="ru-RU" sz="5400" i="1" dirty="0" smtClean="0">
                <a:solidFill>
                  <a:schemeClr val="accent1">
                    <a:lumMod val="75000"/>
                  </a:schemeClr>
                </a:solidFill>
              </a:rPr>
              <a:t>2. Методологические </a:t>
            </a:r>
            <a:r>
              <a:rPr lang="ru-RU" sz="5400" i="1" dirty="0">
                <a:solidFill>
                  <a:schemeClr val="accent1">
                    <a:lumMod val="75000"/>
                  </a:schemeClr>
                </a:solidFill>
              </a:rPr>
              <a:t>основы построения лесного менеджмента</a:t>
            </a:r>
          </a:p>
        </p:txBody>
      </p:sp>
    </p:spTree>
    <p:extLst>
      <p:ext uri="{BB962C8B-B14F-4D97-AF65-F5344CB8AC3E}">
        <p14:creationId xmlns:p14="http://schemas.microsoft.com/office/powerpoint/2010/main" val="187938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04088"/>
            <a:ext cx="8856984" cy="1143000"/>
          </a:xfrm>
        </p:spPr>
        <p:txBody>
          <a:bodyPr>
            <a:noAutofit/>
          </a:bodyPr>
          <a:lstStyle/>
          <a:p>
            <a:pPr lvl="0" algn="ctr"/>
            <a:r>
              <a:rPr lang="ru-RU" sz="4000" dirty="0"/>
              <a:t>Методологическая схема построения системы лесного  </a:t>
            </a:r>
            <a:r>
              <a:rPr lang="ru-RU" sz="4000" dirty="0" smtClean="0"/>
              <a:t>менеджмента</a:t>
            </a:r>
            <a:endParaRPr lang="ru-RU" sz="4000" dirty="0"/>
          </a:p>
        </p:txBody>
      </p:sp>
      <p:pic>
        <p:nvPicPr>
          <p:cNvPr id="5" name="Объект 4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88840"/>
            <a:ext cx="8496944" cy="4536504"/>
          </a:xfrm>
        </p:spPr>
      </p:pic>
    </p:spTree>
    <p:extLst>
      <p:ext uri="{BB962C8B-B14F-4D97-AF65-F5344CB8AC3E}">
        <p14:creationId xmlns:p14="http://schemas.microsoft.com/office/powerpoint/2010/main" val="330714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Лесоводство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Лесоводство — наука о природе леса, методах его выращивания, улучшения и повышения продуктивности. Оно делится на лесоведение (учение о природе леса) и собственно лесовод­ство, разрабатывающее научные основы техники и технологии выращивания леса в различных природных и производственно­-экономических условиях.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301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84576"/>
          </a:xfrm>
        </p:spPr>
        <p:txBody>
          <a:bodyPr>
            <a:normAutofit/>
          </a:bodyPr>
          <a:lstStyle/>
          <a:p>
            <a:pPr marL="6350" indent="436563" algn="just"/>
            <a:r>
              <a:rPr lang="ru-RU" sz="2800" dirty="0" smtClean="0"/>
              <a:t>Лесоводство </a:t>
            </a:r>
            <a:r>
              <a:rPr lang="ru-RU" sz="2800" dirty="0"/>
              <a:t>охватывает широ­кий комплекс больших и сложных задач как научного, так и практического характера. Это вытекает, во-первых, из </a:t>
            </a:r>
            <a:r>
              <a:rPr lang="ru-RU" sz="2800" dirty="0" smtClean="0"/>
              <a:t>биогеоценотической</a:t>
            </a:r>
            <a:r>
              <a:rPr lang="ru-RU" sz="2800" dirty="0"/>
              <a:t>, </a:t>
            </a:r>
            <a:r>
              <a:rPr lang="ru-RU" sz="2800" dirty="0" err="1"/>
              <a:t>экосистемной</a:t>
            </a:r>
            <a:r>
              <a:rPr lang="ru-RU" sz="2800" dirty="0"/>
              <a:t> сущности леса, его комплексной приро­ды, во-вторых, из многостороннего практического значения леса. Лес </a:t>
            </a:r>
            <a:r>
              <a:rPr lang="ru-RU" sz="2800" dirty="0" smtClean="0"/>
              <a:t>имеет огромное народнохозяйственное</a:t>
            </a:r>
            <a:r>
              <a:rPr lang="ru-RU" sz="2800" dirty="0"/>
              <a:t>, природоохранное, </a:t>
            </a:r>
            <a:r>
              <a:rPr lang="ru-RU" sz="2800" dirty="0" smtClean="0"/>
              <a:t>социальное </a:t>
            </a:r>
            <a:r>
              <a:rPr lang="ru-RU" sz="2800" dirty="0"/>
              <a:t>значение.</a:t>
            </a:r>
          </a:p>
        </p:txBody>
      </p:sp>
    </p:spTree>
    <p:extLst>
      <p:ext uri="{BB962C8B-B14F-4D97-AF65-F5344CB8AC3E}">
        <p14:creationId xmlns:p14="http://schemas.microsoft.com/office/powerpoint/2010/main" val="65059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 marL="6350" indent="436563" algn="just">
              <a:buNone/>
            </a:pPr>
            <a:r>
              <a:rPr lang="ru-RU" dirty="0"/>
              <a:t>Все разнообразие продуктов и полезностей леса можно свести к следующим исходным группам</a:t>
            </a:r>
            <a:r>
              <a:rPr lang="ru-RU" dirty="0" smtClean="0"/>
              <a:t>:</a:t>
            </a:r>
          </a:p>
          <a:p>
            <a:pPr marL="6350" lvl="0" indent="449263" algn="just"/>
            <a:r>
              <a:rPr lang="ru-RU" dirty="0" smtClean="0"/>
              <a:t>1. Древесина </a:t>
            </a:r>
            <a:r>
              <a:rPr lang="ru-RU" dirty="0"/>
              <a:t>(главный продукт леса) и ее производные.</a:t>
            </a:r>
          </a:p>
          <a:p>
            <a:pPr marL="6350" lvl="0" indent="449263" algn="just"/>
            <a:r>
              <a:rPr lang="ru-RU" dirty="0" smtClean="0"/>
              <a:t>2. Другие </a:t>
            </a:r>
            <a:r>
              <a:rPr lang="ru-RU" dirty="0"/>
              <a:t>продукты из древесных растений (кора, листва и хвоя, цветы, плоды и семена).</a:t>
            </a:r>
          </a:p>
          <a:p>
            <a:pPr marL="6350" lvl="0" indent="449263" algn="just"/>
            <a:r>
              <a:rPr lang="ru-RU" dirty="0" smtClean="0"/>
              <a:t>3. Продукты </a:t>
            </a:r>
            <a:r>
              <a:rPr lang="ru-RU" dirty="0"/>
              <a:t>из лесных </a:t>
            </a:r>
            <a:r>
              <a:rPr lang="ru-RU" dirty="0" err="1"/>
              <a:t>недревесных</a:t>
            </a:r>
            <a:r>
              <a:rPr lang="ru-RU" dirty="0"/>
              <a:t> растений (ягоды, грибы, лекарственные растения).</a:t>
            </a:r>
          </a:p>
          <a:p>
            <a:pPr marL="6350" lvl="0" indent="449263" algn="just"/>
            <a:r>
              <a:rPr lang="ru-RU" dirty="0" smtClean="0"/>
              <a:t>4. Лес </a:t>
            </a:r>
            <a:r>
              <a:rPr lang="ru-RU" dirty="0"/>
              <a:t>— природный защитный фактор и природная среда, благоприятная для жизни человека.</a:t>
            </a:r>
          </a:p>
          <a:p>
            <a:pPr marL="6350" indent="449263" algn="just"/>
            <a:r>
              <a:rPr lang="ru-RU" dirty="0" smtClean="0"/>
              <a:t>5. Лес </a:t>
            </a:r>
            <a:r>
              <a:rPr lang="ru-RU" dirty="0"/>
              <a:t>— место обитания и разведения животных.</a:t>
            </a:r>
          </a:p>
        </p:txBody>
      </p:sp>
    </p:spTree>
    <p:extLst>
      <p:ext uri="{BB962C8B-B14F-4D97-AF65-F5344CB8AC3E}">
        <p14:creationId xmlns:p14="http://schemas.microsoft.com/office/powerpoint/2010/main" val="291463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</a:rPr>
              <a:t>Исходные </a:t>
            </a: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</a:rPr>
              <a:t>положения и задачи </a:t>
            </a: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</a:rPr>
              <a:t>лесоводства</a:t>
            </a:r>
            <a:endParaRPr lang="ru-RU" sz="5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5" name="Рисунок 2" descr="Описание: C:\Users\Admin\AppData\Local\Temp\FineReader11\media\image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8784976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200" y="3611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5528114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Трансформация лесоведения в лесоводство осуществляет  человеческая практика, основанная на экономическом и социальном интересе.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93840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Лесная экономика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507288" cy="4335760"/>
          </a:xfrm>
        </p:spPr>
        <p:txBody>
          <a:bodyPr>
            <a:normAutofit/>
          </a:bodyPr>
          <a:lstStyle/>
          <a:p>
            <a:pPr marL="0" indent="722313" algn="just"/>
            <a:r>
              <a:rPr lang="ru-RU" dirty="0" smtClean="0"/>
              <a:t>1. </a:t>
            </a:r>
            <a:r>
              <a:rPr lang="ru-RU" sz="3200" dirty="0" smtClean="0"/>
              <a:t>Экономика есть наука об удовлетворении человеческих потребностей в условиях ограниченности ресурсов.</a:t>
            </a:r>
          </a:p>
          <a:p>
            <a:pPr marL="0" indent="722313" algn="just"/>
            <a:r>
              <a:rPr lang="ru-RU" sz="3200" dirty="0" smtClean="0"/>
              <a:t>2. Экономика – это наука о производственных отношениях, которые выражаются экономическим интересом. </a:t>
            </a:r>
          </a:p>
          <a:p>
            <a:pPr marL="0" indent="0" algn="just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93955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4704"/>
                <a:ext cx="8229600" cy="5559896"/>
              </a:xfrm>
            </p:spPr>
            <p:txBody>
              <a:bodyPr>
                <a:normAutofit fontScale="92500" lnSpcReduction="10000"/>
              </a:bodyPr>
              <a:lstStyle/>
              <a:p>
                <a:pPr algn="just"/>
                <a:r>
                  <a:rPr lang="ru-RU" dirty="0" smtClean="0"/>
                  <a:t>Менеджер=экономист должен обладать экономическим мышлением, основанным на базовых категориях и положениях экономики как науки, которые концентрируются в такой категории, как эффективность производства (воспроизводства) материальных и нематериальных благ (услуг):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Э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ф 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эффект (результат)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затраты (ресурсы)</m:t>
                        </m:r>
                      </m:den>
                    </m:f>
                    <m:r>
                      <a:rPr lang="ru-RU" i="1">
                        <a:latin typeface="Cambria Math"/>
                      </a:rPr>
                      <m:t>=ПТ, ФО, П,Р;</m:t>
                    </m:r>
                  </m:oMath>
                </a14:m>
                <a:endParaRPr lang="ru-RU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Э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н 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фактич. уровень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нормат. уровень</m:t>
                        </m:r>
                      </m:den>
                    </m:f>
                    <m:r>
                      <a:rPr lang="ru-RU" i="1">
                        <a:latin typeface="Cambria Math"/>
                      </a:rPr>
                      <m:t>=уровень достижения цели;</m:t>
                    </m:r>
                  </m:oMath>
                </a14:m>
                <a:endParaRPr lang="ru-RU" dirty="0"/>
              </a:p>
              <a:p>
                <a:pPr algn="just"/>
                <a:r>
                  <a:rPr lang="ru-RU" dirty="0" smtClean="0"/>
                  <a:t>Грамотный менеджер всегда будет иметь системный взгляд на экономические процессы, происходящие в обществе и в организации.</a:t>
                </a:r>
              </a:p>
              <a:p>
                <a:pPr algn="just"/>
                <a:r>
                  <a:rPr lang="ru-RU" dirty="0" smtClean="0"/>
                  <a:t>Экономические процессы обусловлены факторами и результатами хозяйственного развития (рисунок 1.1)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4704"/>
                <a:ext cx="8229600" cy="5559896"/>
              </a:xfrm>
              <a:blipFill rotWithShape="1">
                <a:blip r:embed="rId2"/>
                <a:stretch>
                  <a:fillRect l="-741" t="-1533" r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2030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565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Экономическая схема трансформации затрат в результаты производства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865478" y="2684176"/>
            <a:ext cx="1247926" cy="8572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Труд</a:t>
            </a:r>
          </a:p>
          <a:p>
            <a:pPr algn="ctr"/>
            <a:endParaRPr lang="ru-RU" sz="1200" dirty="0"/>
          </a:p>
          <a:p>
            <a:pPr algn="ctr"/>
            <a:r>
              <a:rPr lang="ru-RU" sz="1200" dirty="0" smtClean="0"/>
              <a:t>Человеческий капитал</a:t>
            </a:r>
            <a:endParaRPr lang="ru-RU" sz="1200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646948" y="2860422"/>
            <a:ext cx="115212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763688" y="2871711"/>
            <a:ext cx="108012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646912" y="3750469"/>
            <a:ext cx="345638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17" idx="2"/>
            <a:endCxn id="12" idx="2"/>
          </p:cNvCxnSpPr>
          <p:nvPr/>
        </p:nvCxnSpPr>
        <p:spPr>
          <a:xfrm flipH="1">
            <a:off x="6860976" y="3118653"/>
            <a:ext cx="1252" cy="42280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48" idx="1"/>
          </p:cNvCxnSpPr>
          <p:nvPr/>
        </p:nvCxnSpPr>
        <p:spPr>
          <a:xfrm flipH="1" flipV="1">
            <a:off x="395536" y="4199239"/>
            <a:ext cx="224446" cy="17426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14" idx="1"/>
          </p:cNvCxnSpPr>
          <p:nvPr/>
        </p:nvCxnSpPr>
        <p:spPr>
          <a:xfrm flipH="1" flipV="1">
            <a:off x="395536" y="4568000"/>
            <a:ext cx="234028" cy="14898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7" idx="1"/>
          </p:cNvCxnSpPr>
          <p:nvPr/>
        </p:nvCxnSpPr>
        <p:spPr>
          <a:xfrm flipH="1" flipV="1">
            <a:off x="395537" y="5062919"/>
            <a:ext cx="233918" cy="11505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39" name="Группа 38"/>
          <p:cNvGrpSpPr/>
          <p:nvPr/>
        </p:nvGrpSpPr>
        <p:grpSpPr>
          <a:xfrm>
            <a:off x="611560" y="973192"/>
            <a:ext cx="7978860" cy="5768176"/>
            <a:chOff x="611560" y="548680"/>
            <a:chExt cx="7978860" cy="619268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3512840" y="548680"/>
              <a:ext cx="1872208" cy="43204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Цель</a:t>
              </a:r>
              <a:endParaRPr lang="ru-RU" b="1" dirty="0"/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3519190" y="1131094"/>
              <a:ext cx="1872208" cy="55125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Потребности, интересы</a:t>
              </a:r>
              <a:endParaRPr lang="ru-RU" b="1" dirty="0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611560" y="1809520"/>
              <a:ext cx="3501844" cy="57606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/>
                <a:t>Факторы</a:t>
              </a:r>
              <a:endParaRPr lang="ru-RU" sz="2000" b="1" dirty="0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629455" y="4774886"/>
              <a:ext cx="3456384" cy="57606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Единовременные (капитальные) затраты</a:t>
              </a:r>
              <a:endParaRPr lang="ru-RU" dirty="0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5132784" y="1809520"/>
              <a:ext cx="3456384" cy="57606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/>
                <a:t>Результаты</a:t>
              </a:r>
              <a:endParaRPr lang="ru-RU" sz="2000" b="1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5132784" y="2852038"/>
              <a:ext cx="3456384" cy="45391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dirty="0" smtClean="0"/>
                <a:t>    Продукция                  Услуга</a:t>
              </a:r>
              <a:endParaRPr lang="ru-RU" dirty="0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611560" y="3339744"/>
              <a:ext cx="3501844" cy="69762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363538" indent="-188913" algn="r"/>
              <a:r>
                <a:rPr lang="ru-RU" spc="7000" dirty="0" smtClean="0"/>
                <a:t>МА</a:t>
              </a:r>
              <a:r>
                <a:rPr lang="ru-RU" spc="6000" dirty="0" smtClean="0"/>
                <a:t>З</a:t>
              </a:r>
            </a:p>
            <a:p>
              <a:pPr algn="ctr"/>
              <a:r>
                <a:rPr lang="ru-RU" sz="1400" dirty="0" smtClean="0"/>
                <a:t>                  </a:t>
              </a:r>
              <a:r>
                <a:rPr lang="ru-RU" dirty="0" smtClean="0"/>
                <a:t> П</a:t>
              </a:r>
              <a:r>
                <a:rPr lang="ru-RU" spc="6000" dirty="0" smtClean="0"/>
                <a:t>Р</a:t>
              </a:r>
              <a:endParaRPr lang="ru-RU" sz="1400" spc="6000" dirty="0"/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629564" y="4361112"/>
              <a:ext cx="3456384" cy="41377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Текущие (ежегодные) затраты</a:t>
              </a:r>
              <a:endParaRPr lang="ru-RU" dirty="0"/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5132784" y="3325626"/>
              <a:ext cx="3456384" cy="58780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Объем произведенной продукции</a:t>
              </a:r>
              <a:endParaRPr lang="ru-RU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5134036" y="2389739"/>
              <a:ext cx="3456384" cy="462299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Продукт</a:t>
              </a:r>
              <a:endParaRPr lang="ru-RU" dirty="0"/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5134036" y="3913430"/>
              <a:ext cx="3456384" cy="40796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Доход</a:t>
              </a: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5132784" y="5062918"/>
              <a:ext cx="3456384" cy="28803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Чистая прибыль</a:t>
              </a:r>
              <a:endParaRPr lang="ru-RU" dirty="0"/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611560" y="2389739"/>
              <a:ext cx="1152128" cy="9246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/>
                <a:t>Земля</a:t>
              </a:r>
            </a:p>
            <a:p>
              <a:pPr algn="ctr"/>
              <a:endParaRPr lang="ru-RU" sz="1200" dirty="0" smtClean="0"/>
            </a:p>
            <a:p>
              <a:pPr algn="ctr"/>
              <a:r>
                <a:rPr lang="ru-RU" sz="1200" dirty="0" smtClean="0"/>
                <a:t>Природный капитал</a:t>
              </a:r>
              <a:endParaRPr lang="ru-RU" sz="1200" dirty="0"/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1619672" y="2398123"/>
              <a:ext cx="1236660" cy="90783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/>
                <a:t>Капитал</a:t>
              </a:r>
            </a:p>
            <a:p>
              <a:pPr algn="ctr"/>
              <a:r>
                <a:rPr lang="ru-RU" sz="1200" dirty="0" smtClean="0"/>
                <a:t>Физический капитал</a:t>
              </a:r>
              <a:endParaRPr lang="ru-RU" sz="1200" dirty="0"/>
            </a:p>
          </p:txBody>
        </p:sp>
        <p:cxnSp>
          <p:nvCxnSpPr>
            <p:cNvPr id="31" name="Прямая соединительная линия 30"/>
            <p:cNvCxnSpPr>
              <a:stCxn id="21" idx="1"/>
            </p:cNvCxnSpPr>
            <p:nvPr/>
          </p:nvCxnSpPr>
          <p:spPr>
            <a:xfrm>
              <a:off x="611560" y="2852038"/>
              <a:ext cx="3501844" cy="1967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48" name="Скругленный прямоугольник 47"/>
            <p:cNvSpPr/>
            <p:nvPr/>
          </p:nvSpPr>
          <p:spPr>
            <a:xfrm>
              <a:off x="619982" y="4037366"/>
              <a:ext cx="3456384" cy="32374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Себестоимость</a:t>
              </a:r>
              <a:endParaRPr lang="ru-RU" dirty="0"/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619982" y="5350950"/>
              <a:ext cx="3456384" cy="57606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Цена предложения</a:t>
              </a:r>
              <a:endParaRPr lang="ru-RU" b="1" dirty="0"/>
            </a:p>
          </p:txBody>
        </p:sp>
        <p:sp>
          <p:nvSpPr>
            <p:cNvPr id="30" name="Скругленный прямоугольник 29"/>
            <p:cNvSpPr/>
            <p:nvPr/>
          </p:nvSpPr>
          <p:spPr>
            <a:xfrm>
              <a:off x="5134036" y="4321398"/>
              <a:ext cx="3456384" cy="43604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Чистый доход</a:t>
              </a:r>
              <a:endParaRPr lang="ru-RU" dirty="0"/>
            </a:p>
          </p:txBody>
        </p:sp>
        <p:sp>
          <p:nvSpPr>
            <p:cNvPr id="33" name="Скругленный прямоугольник 32"/>
            <p:cNvSpPr/>
            <p:nvPr/>
          </p:nvSpPr>
          <p:spPr>
            <a:xfrm>
              <a:off x="5134036" y="4774886"/>
              <a:ext cx="3456384" cy="28803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Прибыль</a:t>
              </a:r>
              <a:endParaRPr lang="ru-RU" dirty="0"/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5134036" y="5350950"/>
              <a:ext cx="3456384" cy="57606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Цена спроса</a:t>
              </a:r>
              <a:endParaRPr lang="ru-RU" b="1" dirty="0"/>
            </a:p>
          </p:txBody>
        </p:sp>
        <p:sp>
          <p:nvSpPr>
            <p:cNvPr id="35" name="Скругленный прямоугольник 34"/>
            <p:cNvSpPr/>
            <p:nvPr/>
          </p:nvSpPr>
          <p:spPr>
            <a:xfrm>
              <a:off x="1907704" y="6093296"/>
              <a:ext cx="5976664" cy="64807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/>
                <a:t>Эффективность производства, текущих затрат и капитальных вложений (инвестиций)</a:t>
              </a:r>
            </a:p>
            <a:p>
              <a:pPr algn="ctr"/>
              <a:r>
                <a:rPr lang="ru-RU" sz="1400" b="1" dirty="0" smtClean="0"/>
                <a:t>(критерий и система показателей)</a:t>
              </a:r>
              <a:endParaRPr lang="ru-RU" sz="1400" b="1" dirty="0"/>
            </a:p>
          </p:txBody>
        </p:sp>
        <p:cxnSp>
          <p:nvCxnSpPr>
            <p:cNvPr id="24" name="Соединительная линия уступом 23"/>
            <p:cNvCxnSpPr>
              <a:stCxn id="4" idx="2"/>
              <a:endCxn id="5" idx="0"/>
            </p:cNvCxnSpPr>
            <p:nvPr/>
          </p:nvCxnSpPr>
          <p:spPr>
            <a:xfrm rot="16200000" flipH="1">
              <a:off x="4376936" y="1052736"/>
              <a:ext cx="150366" cy="6350"/>
            </a:xfrm>
            <a:prstGeom prst="bentConnector3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Соединительная линия уступом 36"/>
            <p:cNvCxnSpPr>
              <a:stCxn id="5" idx="3"/>
              <a:endCxn id="8" idx="0"/>
            </p:cNvCxnSpPr>
            <p:nvPr/>
          </p:nvCxnSpPr>
          <p:spPr>
            <a:xfrm>
              <a:off x="5391398" y="1406723"/>
              <a:ext cx="1469578" cy="402797"/>
            </a:xfrm>
            <a:prstGeom prst="bentConnector2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Соединительная линия уступом 40"/>
            <p:cNvCxnSpPr>
              <a:stCxn id="13" idx="1"/>
              <a:endCxn id="51" idx="1"/>
            </p:cNvCxnSpPr>
            <p:nvPr/>
          </p:nvCxnSpPr>
          <p:spPr>
            <a:xfrm rot="10800000" flipH="1" flipV="1">
              <a:off x="611560" y="3688554"/>
              <a:ext cx="8422" cy="1950427"/>
            </a:xfrm>
            <a:prstGeom prst="bentConnector3">
              <a:avLst>
                <a:gd name="adj1" fmla="val -2714320"/>
              </a:avLst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Соединительная линия уступом 49"/>
            <p:cNvCxnSpPr>
              <a:endCxn id="6" idx="0"/>
            </p:cNvCxnSpPr>
            <p:nvPr/>
          </p:nvCxnSpPr>
          <p:spPr>
            <a:xfrm rot="10800000" flipV="1">
              <a:off x="2362483" y="1406722"/>
              <a:ext cx="1126959" cy="402798"/>
            </a:xfrm>
            <a:prstGeom prst="bentConnector2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>
              <a:stCxn id="51" idx="2"/>
            </p:cNvCxnSpPr>
            <p:nvPr/>
          </p:nvCxnSpPr>
          <p:spPr>
            <a:xfrm>
              <a:off x="2348174" y="5927014"/>
              <a:ext cx="14309" cy="16628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>
              <a:stCxn id="34" idx="2"/>
            </p:cNvCxnSpPr>
            <p:nvPr/>
          </p:nvCxnSpPr>
          <p:spPr>
            <a:xfrm flipH="1">
              <a:off x="6860976" y="5927014"/>
              <a:ext cx="1252" cy="16628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417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040560"/>
          </a:xfrm>
        </p:spPr>
        <p:txBody>
          <a:bodyPr>
            <a:normAutofit fontScale="92500" lnSpcReduction="20000"/>
          </a:bodyPr>
          <a:lstStyle/>
          <a:p>
            <a:pPr marL="95250" lvl="0" indent="258763" algn="just"/>
            <a:r>
              <a:rPr lang="ru-RU" dirty="0" smtClean="0"/>
              <a:t>1. Объект </a:t>
            </a:r>
            <a:r>
              <a:rPr lang="ru-RU" dirty="0"/>
              <a:t>и предмет дисциплины «Лесной менеджмент». Место лесного менеджмента в системе экономических и управленческих наук.</a:t>
            </a:r>
          </a:p>
          <a:p>
            <a:pPr marL="95250" lvl="0" indent="258763" algn="just"/>
            <a:r>
              <a:rPr lang="ru-RU" dirty="0" smtClean="0"/>
              <a:t>2. Методологические </a:t>
            </a:r>
            <a:r>
              <a:rPr lang="ru-RU" dirty="0"/>
              <a:t>основы построения дисциплины.</a:t>
            </a:r>
          </a:p>
          <a:p>
            <a:pPr marL="95250" lvl="0" indent="258763" algn="just"/>
            <a:r>
              <a:rPr lang="ru-RU" dirty="0" smtClean="0"/>
              <a:t>3. Общие </a:t>
            </a:r>
            <a:r>
              <a:rPr lang="ru-RU" dirty="0"/>
              <a:t>положения менеджмента. Менеджмент как область науки, практики и искусства</a:t>
            </a:r>
            <a:r>
              <a:rPr lang="ru-RU" dirty="0" smtClean="0"/>
              <a:t>.</a:t>
            </a:r>
          </a:p>
          <a:p>
            <a:pPr marL="95250" lvl="0" indent="258763" algn="just"/>
            <a:r>
              <a:rPr lang="ru-RU" dirty="0" smtClean="0"/>
              <a:t>4. Теория устойчивого природопользования.</a:t>
            </a:r>
            <a:endParaRPr lang="ru-RU" dirty="0"/>
          </a:p>
          <a:p>
            <a:pPr marL="95250" lvl="0" indent="258763" algn="just"/>
            <a:r>
              <a:rPr lang="ru-RU" dirty="0" smtClean="0"/>
              <a:t>5. Цели</a:t>
            </a:r>
            <a:r>
              <a:rPr lang="ru-RU" dirty="0"/>
              <a:t>, принципы, функции и методы лесного менеджмента. Лесной менеджмент в широком и узком смысле.</a:t>
            </a:r>
          </a:p>
          <a:p>
            <a:pPr marL="95250" lvl="0" indent="258763" algn="just"/>
            <a:r>
              <a:rPr lang="ru-RU" dirty="0" smtClean="0"/>
              <a:t>6. Лесное хозяйство,  </a:t>
            </a:r>
            <a:r>
              <a:rPr lang="ru-RU" dirty="0"/>
              <a:t>лесной комплекс, лесной сектор, лесной кластер: взаимосвязь и различие понятий.</a:t>
            </a:r>
          </a:p>
          <a:p>
            <a:pPr marL="95250" lvl="0" indent="258763" algn="just"/>
            <a:r>
              <a:rPr lang="ru-RU" dirty="0" smtClean="0"/>
              <a:t>7. Лесные </a:t>
            </a:r>
            <a:r>
              <a:rPr lang="ru-RU" dirty="0"/>
              <a:t>отношения в системе устойчивого природопользования.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Вопросы для рассмотрения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278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pPr marL="6350" indent="436563" algn="just"/>
            <a:r>
              <a:rPr lang="ru-RU" sz="2800" dirty="0" smtClean="0"/>
              <a:t>В методологическом плане на формирование лесного менеджмента из экономических наук непосредственное влияние оказывает экономика природопользования и ее дочерняя наука – лесная экономика.</a:t>
            </a:r>
          </a:p>
          <a:p>
            <a:pPr marL="6350" indent="436563" algn="just"/>
            <a:r>
              <a:rPr lang="ru-RU" sz="2800" dirty="0" smtClean="0"/>
              <a:t>Объект лесной экономики – воспроизводство и использование лесных ресурсов.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14826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 marL="6350" indent="449263" algn="just"/>
            <a:r>
              <a:rPr lang="ru-RU" sz="2800" dirty="0" smtClean="0"/>
              <a:t>Основы нового научного направления заложены в трудах советских </a:t>
            </a:r>
            <a:r>
              <a:rPr lang="ru-RU" sz="2800" dirty="0" err="1" smtClean="0"/>
              <a:t>лесоэкономистов</a:t>
            </a:r>
            <a:r>
              <a:rPr lang="ru-RU" sz="2800" dirty="0" smtClean="0"/>
              <a:t> Н.А. Моисеева и Н.И. Кожухова. Организационное оформление лесной экономики и дальнейшее развитие ее теоретических основ – актуальная задача экономической науки. О принципиальном отличии лесной экономики от отраслевых экономик говорит предмет ее исследования – эколого-экономические закономерности и система воспроизводства и использования лесных ресурсов.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494588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lnSpcReduction="10000"/>
          </a:bodyPr>
          <a:lstStyle/>
          <a:p>
            <a:pPr marL="6350" indent="449263" algn="just"/>
            <a:r>
              <a:rPr lang="ru-RU" dirty="0" smtClean="0"/>
              <a:t>Лесная экономика – это наука об экономических отношениях (интересах), возникающих в процессе использования и воспроизводства лесных ресурсов.</a:t>
            </a:r>
          </a:p>
          <a:p>
            <a:pPr marL="6350" indent="449263" algn="just"/>
            <a:r>
              <a:rPr lang="ru-RU" dirty="0" smtClean="0"/>
              <a:t>Она не подменяет собой экономику лесного хозяйства и экономику лесозаготовительной и лесообрабатывающей промышленности, а тем более не является их механической суммой. В научном отношении ее главное назначение – снять острое противоречие между </a:t>
            </a:r>
            <a:r>
              <a:rPr lang="ru-RU" dirty="0" err="1" smtClean="0"/>
              <a:t>лесовыращиванием</a:t>
            </a:r>
            <a:r>
              <a:rPr lang="ru-RU" dirty="0" smtClean="0"/>
              <a:t>, лесозаготовкой и переработкой сырья, т.е. разработать такой экономический механизм, который бы определял стратегию и тактику воспроизводства и использования лесных ресурсов как единого процесса.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5279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>
            <a:normAutofit fontScale="92500" lnSpcReduction="20000"/>
          </a:bodyPr>
          <a:lstStyle/>
          <a:p>
            <a:pPr marL="6350" indent="360363" algn="ctr"/>
            <a:r>
              <a:rPr lang="ru-RU" sz="3300" dirty="0" smtClean="0"/>
              <a:t>Основные проблемы лесной экономики</a:t>
            </a:r>
          </a:p>
          <a:p>
            <a:pPr marL="6350" indent="360363" algn="ctr"/>
            <a:endParaRPr lang="ru-RU" sz="3300" dirty="0" smtClean="0"/>
          </a:p>
          <a:p>
            <a:pPr marL="6350" indent="360363" algn="just"/>
            <a:r>
              <a:rPr lang="ru-RU" dirty="0" smtClean="0"/>
              <a:t>1. Теория устойчивого лесопользования</a:t>
            </a:r>
          </a:p>
          <a:p>
            <a:pPr marL="6350" indent="360363" algn="just"/>
            <a:r>
              <a:rPr lang="ru-RU" dirty="0" smtClean="0"/>
              <a:t>2. Эколого-экономическая концепция устойчивого лесопользования.</a:t>
            </a:r>
          </a:p>
          <a:p>
            <a:pPr marL="6350" indent="360363" algn="just"/>
            <a:r>
              <a:rPr lang="ru-RU" dirty="0" smtClean="0"/>
              <a:t>3. Эколого-экономический механизм устойчивого лесопользования.</a:t>
            </a:r>
          </a:p>
          <a:p>
            <a:pPr marL="6350" indent="360363" algn="just"/>
            <a:r>
              <a:rPr lang="ru-RU" dirty="0" smtClean="0"/>
              <a:t>4. Эколого-экон</a:t>
            </a:r>
            <a:r>
              <a:rPr lang="ru-RU" dirty="0"/>
              <a:t>о</a:t>
            </a:r>
            <a:r>
              <a:rPr lang="ru-RU" dirty="0" smtClean="0"/>
              <a:t>мическая оценка лесных ресурсов</a:t>
            </a:r>
          </a:p>
          <a:p>
            <a:pPr marL="6350" indent="360363" algn="just"/>
            <a:r>
              <a:rPr lang="ru-RU" dirty="0" smtClean="0"/>
              <a:t>5. Экономическая оценка </a:t>
            </a:r>
            <a:r>
              <a:rPr lang="ru-RU" dirty="0" err="1" smtClean="0"/>
              <a:t>экосистемной</a:t>
            </a:r>
            <a:r>
              <a:rPr lang="ru-RU" dirty="0" smtClean="0"/>
              <a:t> продукции и </a:t>
            </a:r>
            <a:r>
              <a:rPr lang="ru-RU" dirty="0" err="1" smtClean="0"/>
              <a:t>экосистемных</a:t>
            </a:r>
            <a:r>
              <a:rPr lang="ru-RU" dirty="0" smtClean="0"/>
              <a:t> услуг. Эколого-экономическая оценка сохранения биоразнообразия.</a:t>
            </a:r>
          </a:p>
          <a:p>
            <a:pPr marL="6350" indent="360363" algn="just"/>
            <a:r>
              <a:rPr lang="ru-RU" dirty="0" smtClean="0"/>
              <a:t>6. Лесной капитал: оценка и механизм воспроизводства.</a:t>
            </a:r>
          </a:p>
          <a:p>
            <a:pPr marL="6350" indent="360363" algn="just"/>
            <a:r>
              <a:rPr lang="ru-RU" dirty="0" smtClean="0"/>
              <a:t>7. Эколого-экономическая эффективность устойчивого лесопользования.</a:t>
            </a:r>
          </a:p>
          <a:p>
            <a:pPr marL="6350" indent="360363" algn="just"/>
            <a:r>
              <a:rPr lang="ru-RU" dirty="0" smtClean="0"/>
              <a:t>8. Эколого-экономические инструменты лесного менеджмента.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4333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Организация лесного хозяйства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/>
          <a:lstStyle/>
          <a:p>
            <a:pPr marL="6350" indent="449263" algn="just"/>
            <a:r>
              <a:rPr lang="ru-RU" dirty="0" smtClean="0"/>
              <a:t>Генеральная идея правильного лесного хозяйства – ежегодный размер рубки леса следует ограничивать величиной годичного урожая  древесины, названного годичным приростом.</a:t>
            </a:r>
          </a:p>
          <a:p>
            <a:pPr marL="6350" indent="449263" algn="just"/>
            <a:r>
              <a:rPr lang="ru-RU" dirty="0" smtClean="0"/>
              <a:t>Теоретический базис организации лесного хозяйства – установление эквивалента между размером ежегодной рубки и суммой годичных приращений древесной массы всеми деревьями, имеющимися в лесу.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2421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856984" cy="6237312"/>
          </a:xfrm>
        </p:spPr>
        <p:txBody>
          <a:bodyPr>
            <a:normAutofit fontScale="92500"/>
          </a:bodyPr>
          <a:lstStyle/>
          <a:p>
            <a:pPr marL="6350" indent="449263" algn="just"/>
            <a:r>
              <a:rPr lang="ru-RU" dirty="0"/>
              <a:t>В лесном хозяйстве существенную роль играют биологические процессы. Биология леса определяет вещественное содержание воспроизводства </a:t>
            </a:r>
            <a:r>
              <a:rPr lang="ru-RU" dirty="0" smtClean="0"/>
              <a:t>в лесном хозяйстве, </a:t>
            </a:r>
            <a:r>
              <a:rPr lang="ru-RU" dirty="0"/>
              <a:t>специфику </a:t>
            </a:r>
            <a:r>
              <a:rPr lang="ru-RU" dirty="0" smtClean="0"/>
              <a:t>его </a:t>
            </a:r>
            <a:r>
              <a:rPr lang="ru-RU" dirty="0"/>
              <a:t>экономики. Главная особенность лесного хозяйства – длительное время производства. </a:t>
            </a:r>
            <a:endParaRPr lang="ru-RU" dirty="0" smtClean="0"/>
          </a:p>
          <a:p>
            <a:pPr marL="6350" indent="449263" algn="just"/>
            <a:r>
              <a:rPr lang="ru-RU" dirty="0"/>
              <a:t>В связи с длительностью процесса воспроизводства лесов необходимо иметь в наличии значительные площади насаж­дений с запасами, находящимися в разной стадии готовности (молодняки, средневозрастные, приспевающие и спелые). В этом случае за период рубки спелого леса приспевающие деревья достигнут возраста спелости, средневозрастные перейдут в приспевающие, а молодняки в средневозрастные и т. д. Эта динамика древостоев – их возрастная перегруппировка – позволяет вести непрерывное пользование, что дает возможность получать древесину ежегодно, а не один раз в 50–100 лет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29958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832648"/>
          </a:xfrm>
        </p:spPr>
        <p:txBody>
          <a:bodyPr>
            <a:normAutofit lnSpcReduction="10000"/>
          </a:bodyPr>
          <a:lstStyle/>
          <a:p>
            <a:pPr marL="6350" indent="449263" algn="just"/>
            <a:r>
              <a:rPr lang="ru-RU" dirty="0" smtClean="0"/>
              <a:t>В качестве теоретической модели при рассмотрении данной проблемы используют концепцию оптимального (нормального) леса, в которой все возрастные группы (молодняки, средневозрастные, приспевающие и спелые древостои) представлены равными частями. При таком условии объем ежегодной рубки должен быть близким величине годичного прироста.</a:t>
            </a:r>
          </a:p>
          <a:p>
            <a:pPr marL="6350" indent="449263" algn="just"/>
            <a:r>
              <a:rPr lang="ru-RU" dirty="0"/>
              <a:t>Длительное время производства компенсируется пространственным размещением лесов; их возрастной структурой. Естественно-биологическая особенность </a:t>
            </a:r>
            <a:r>
              <a:rPr lang="ru-RU" dirty="0" err="1"/>
              <a:t>поспевания</a:t>
            </a:r>
            <a:r>
              <a:rPr lang="ru-RU" dirty="0"/>
              <a:t> древесины порождает экономическую закономерность – организацию лесохозяйственного производства на опреде­ленной площади, достаточной для накопления запасов древесины по всем возрастным категориям. </a:t>
            </a:r>
          </a:p>
        </p:txBody>
      </p:sp>
    </p:spTree>
    <p:extLst>
      <p:ext uri="{BB962C8B-B14F-4D97-AF65-F5344CB8AC3E}">
        <p14:creationId xmlns:p14="http://schemas.microsoft.com/office/powerpoint/2010/main" val="17873990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72608"/>
          </a:xfrm>
        </p:spPr>
        <p:txBody>
          <a:bodyPr/>
          <a:lstStyle/>
          <a:p>
            <a:pPr marL="273050" indent="449263" algn="just"/>
            <a:r>
              <a:rPr lang="ru-RU" dirty="0"/>
              <a:t>Для времени производства в лесном хозяйстве характерна своя специфика. Лесохозяйственное производство имеет определенную организацию эксплуатации и восстановления лесных запасов. Сокращение или увеличение времени производства непосредственно связано с величиной производственного запаса (ПЗЛ). Запас, являясь необхо­димым условием производства, выступает в качестве сред­ства труда. В зависимости от потребностей общества в древесине и </a:t>
            </a:r>
            <a:r>
              <a:rPr lang="ru-RU" dirty="0" err="1"/>
              <a:t>средозащитных</a:t>
            </a:r>
            <a:r>
              <a:rPr lang="ru-RU" dirty="0"/>
              <a:t> функциях величина ПЗЛ может меняться. Следует различать автономную и регио­нальную норму ПЗЛ.</a:t>
            </a:r>
          </a:p>
        </p:txBody>
      </p:sp>
    </p:spTree>
    <p:extLst>
      <p:ext uri="{BB962C8B-B14F-4D97-AF65-F5344CB8AC3E}">
        <p14:creationId xmlns:p14="http://schemas.microsoft.com/office/powerpoint/2010/main" val="34961186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pPr marL="95250" indent="449263" algn="just"/>
            <a:r>
              <a:rPr lang="ru-RU" sz="2800" dirty="0"/>
              <a:t>Объектом хозяйственного воздействия в лесном хозяйстве выступает отдельный биогеоценоз, в экономиче­ском отношении являющийся органической частью, простейшим элементом ПЗЛ. Если отдельный биогеоценоз (участок леса) – категория биологическая, то их упорядоченная по возрасту совокупность в пространстве – ПЗЛ – категория экономическая. </a:t>
            </a:r>
          </a:p>
        </p:txBody>
      </p:sp>
    </p:spTree>
    <p:extLst>
      <p:ext uri="{BB962C8B-B14F-4D97-AF65-F5344CB8AC3E}">
        <p14:creationId xmlns:p14="http://schemas.microsoft.com/office/powerpoint/2010/main" val="12672998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</p:spPr>
        <p:txBody>
          <a:bodyPr>
            <a:normAutofit fontScale="92500" lnSpcReduction="20000"/>
          </a:bodyPr>
          <a:lstStyle/>
          <a:p>
            <a:pPr marL="6350" indent="449263" algn="just"/>
            <a:r>
              <a:rPr lang="ru-RU" dirty="0"/>
              <a:t>Экономический процесс воспроизводства в лесном хозяйстве может осуществляться только на основе правиль­но организованного вещественного. Поэтому организацион­ное строение модели ВЛР как двойственного процесса (вещественного и экономического) определяет веществен­ная сторона воспроизводства.</a:t>
            </a:r>
          </a:p>
          <a:p>
            <a:pPr marL="6350" indent="449263" algn="just"/>
            <a:r>
              <a:rPr lang="ru-RU" dirty="0"/>
              <a:t>Воспроизводственный процесс обусловливает совокупность вещественных элементов, в которых в начальной форме представлено единство </a:t>
            </a:r>
            <a:r>
              <a:rPr lang="ru-RU" dirty="0" err="1"/>
              <a:t>лесовыращивания</a:t>
            </a:r>
            <a:r>
              <a:rPr lang="ru-RU" dirty="0"/>
              <a:t> и лесопользования. Таким вещественным элементом выступает хозяйственная секция, представляющая собой определен­ную совокупность участков леса, объединенных в одно целое общностью целей лесного хозяйства, единым оборотом рубки, общим способом рубки и </a:t>
            </a:r>
            <a:r>
              <a:rPr lang="ru-RU" dirty="0" err="1"/>
              <a:t>лесовозобновления</a:t>
            </a:r>
            <a:r>
              <a:rPr lang="ru-RU" dirty="0"/>
              <a:t>, комплексом лесохозяйственных мероприятий. Низовым звеном </a:t>
            </a:r>
            <a:r>
              <a:rPr lang="ru-RU" dirty="0" err="1"/>
              <a:t>хозсекции</a:t>
            </a:r>
            <a:r>
              <a:rPr lang="ru-RU" dirty="0"/>
              <a:t> является класс возраста (</a:t>
            </a:r>
            <a:r>
              <a:rPr lang="en-US" dirty="0"/>
              <a:t>KB</a:t>
            </a:r>
            <a:r>
              <a:rPr lang="ru-RU" dirty="0"/>
              <a:t>), который несет в себе самое элементарное начало воспроизводства, т. е. выполняет роль «элементарной клеточки». </a:t>
            </a:r>
          </a:p>
        </p:txBody>
      </p:sp>
    </p:spTree>
    <p:extLst>
      <p:ext uri="{BB962C8B-B14F-4D97-AF65-F5344CB8AC3E}">
        <p14:creationId xmlns:p14="http://schemas.microsoft.com/office/powerpoint/2010/main" val="3329793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784976" cy="122413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>1. Объект </a:t>
            </a:r>
            <a:r>
              <a:rPr lang="ru-RU" dirty="0"/>
              <a:t>и предмет лесного менеджмента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76872"/>
            <a:ext cx="8208912" cy="4032448"/>
          </a:xfrm>
        </p:spPr>
        <p:txBody>
          <a:bodyPr>
            <a:normAutofit/>
          </a:bodyPr>
          <a:lstStyle/>
          <a:p>
            <a:pPr marL="6350" indent="347663" algn="just"/>
            <a:r>
              <a:rPr lang="ru-RU" sz="2800" dirty="0"/>
              <a:t>Объектом лесного менеджмента является </a:t>
            </a:r>
            <a:r>
              <a:rPr lang="ru-RU" sz="2800" u="sng" dirty="0"/>
              <a:t>организация</a:t>
            </a:r>
            <a:r>
              <a:rPr lang="ru-RU" sz="2800" dirty="0"/>
              <a:t> разнородных по своей природе процессов (экономических, социальных, экологических, технологических), для эффективного удовлетворения насущных потребностей в продуктах и полезностях леса.</a:t>
            </a:r>
          </a:p>
          <a:p>
            <a:pPr marL="6350" indent="347663"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2246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 marL="6350" indent="449263" algn="just"/>
            <a:r>
              <a:rPr lang="en-US" dirty="0"/>
              <a:t>KB</a:t>
            </a:r>
            <a:r>
              <a:rPr lang="ru-RU" dirty="0"/>
              <a:t> – это первичная организационная ячейка воспроизводственного процесса, объединяющая однородные или близкие по возрасту, составу и строению лесные биогеоценозы и выполняющая одинаковую воспроизводственную функцию, для реализации которой необходима соответствующая система хозяйственных мероприятий. Детализацию (уровень агрегирования) как вещественного элемента, так и элементарной клеточки определяет общественное разделение труда в лес­ном хозяйстве, обусловленное разными природными и эко­номическими условиями территории </a:t>
            </a:r>
            <a:r>
              <a:rPr lang="ru-RU" dirty="0" err="1" smtClean="0"/>
              <a:t>лесофонда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69985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Общая схема эколого-экономической системы 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(на примере воспроизводства лесных ресурсов)</a:t>
            </a:r>
          </a:p>
        </p:txBody>
      </p:sp>
      <p:pic>
        <p:nvPicPr>
          <p:cNvPr id="10" name="Объект 9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340768"/>
            <a:ext cx="8280920" cy="5400600"/>
          </a:xfrm>
        </p:spPr>
      </p:pic>
    </p:spTree>
    <p:extLst>
      <p:ext uri="{BB962C8B-B14F-4D97-AF65-F5344CB8AC3E}">
        <p14:creationId xmlns:p14="http://schemas.microsoft.com/office/powerpoint/2010/main" val="14541125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400600"/>
          </a:xfrm>
        </p:spPr>
        <p:txBody>
          <a:bodyPr>
            <a:normAutofit/>
          </a:bodyPr>
          <a:lstStyle/>
          <a:p>
            <a:pPr marL="95250" indent="449263" algn="just"/>
            <a:r>
              <a:rPr lang="ru-RU" sz="2800" dirty="0"/>
              <a:t>Вещественную сторону воспроизводства реализует основополагающий экологический принцип организации лесного хозяйства – принцип непрерывного (постоянного) лесопользования. Он основан на идее </a:t>
            </a:r>
            <a:r>
              <a:rPr lang="ru-RU" sz="2800" dirty="0" err="1"/>
              <a:t>неистощительного</a:t>
            </a:r>
            <a:r>
              <a:rPr lang="ru-RU" sz="2800" dirty="0"/>
              <a:t> использования производительных сил природы и является внеисторической категорией. </a:t>
            </a:r>
          </a:p>
        </p:txBody>
      </p:sp>
    </p:spTree>
    <p:extLst>
      <p:ext uri="{BB962C8B-B14F-4D97-AF65-F5344CB8AC3E}">
        <p14:creationId xmlns:p14="http://schemas.microsoft.com/office/powerpoint/2010/main" val="10891859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3. Общие положения менеджмента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420888"/>
            <a:ext cx="8784976" cy="3903712"/>
          </a:xfrm>
        </p:spPr>
        <p:txBody>
          <a:bodyPr/>
          <a:lstStyle/>
          <a:p>
            <a:pPr algn="just"/>
            <a:r>
              <a:rPr lang="ru-RU" b="1" dirty="0" smtClean="0"/>
              <a:t>3.1 </a:t>
            </a:r>
            <a:r>
              <a:rPr lang="ru-RU" sz="2800" b="1" i="1" dirty="0"/>
              <a:t>Структурная модель </a:t>
            </a:r>
            <a:r>
              <a:rPr lang="ru-RU" sz="2800" b="1" i="1" dirty="0" smtClean="0"/>
              <a:t>менеджера-экономиста</a:t>
            </a:r>
            <a:r>
              <a:rPr lang="ru-RU" sz="2800" b="1" i="1" dirty="0"/>
              <a:t>.</a:t>
            </a:r>
            <a:endParaRPr lang="ru-RU" sz="2800" dirty="0"/>
          </a:p>
          <a:p>
            <a:pPr algn="just"/>
            <a:r>
              <a:rPr lang="ru-RU" sz="2800" b="1" i="1" dirty="0" smtClean="0"/>
              <a:t>3.2 Менеджмент как сфера науки.</a:t>
            </a:r>
            <a:endParaRPr lang="ru-RU" sz="2800" dirty="0"/>
          </a:p>
          <a:p>
            <a:pPr algn="just"/>
            <a:r>
              <a:rPr lang="ru-RU" sz="2800" b="1" i="1" dirty="0" smtClean="0"/>
              <a:t>3.3 </a:t>
            </a:r>
            <a:r>
              <a:rPr lang="ru-RU" sz="2800" b="1" i="1" dirty="0"/>
              <a:t>Менеджмент как сфера </a:t>
            </a:r>
            <a:r>
              <a:rPr lang="ru-RU" sz="2800" b="1" i="1" dirty="0" smtClean="0"/>
              <a:t>практики.</a:t>
            </a:r>
            <a:endParaRPr lang="ru-RU" sz="2800" dirty="0"/>
          </a:p>
          <a:p>
            <a:pPr algn="just"/>
            <a:r>
              <a:rPr lang="ru-RU" sz="2800" b="1" i="1" dirty="0" smtClean="0"/>
              <a:t>3.4 </a:t>
            </a:r>
            <a:r>
              <a:rPr lang="ru-RU" sz="2800" b="1" i="1" dirty="0"/>
              <a:t>Менеджмент как сфера искусства.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184147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/>
              <a:t>3.1 </a:t>
            </a:r>
            <a:r>
              <a:rPr lang="ru-RU" sz="4000" b="1" i="1" dirty="0"/>
              <a:t>Структурная модель менеджера-экономиста</a:t>
            </a:r>
            <a:r>
              <a:rPr lang="ru-RU" sz="4000" b="1" i="1" dirty="0" smtClean="0"/>
              <a:t>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35480"/>
            <a:ext cx="8712968" cy="4661872"/>
          </a:xfrm>
        </p:spPr>
        <p:txBody>
          <a:bodyPr>
            <a:normAutofit lnSpcReduction="10000"/>
          </a:bodyPr>
          <a:lstStyle/>
          <a:p>
            <a:pPr marL="6350" indent="436563" algn="just"/>
            <a:r>
              <a:rPr lang="ru-RU" dirty="0"/>
              <a:t>В практической жизни нет наиболее привлекательной науки, чем менеджмент и наиболее интересной области человеческой деятельности, чем управление</a:t>
            </a:r>
            <a:r>
              <a:rPr lang="ru-RU" dirty="0" smtClean="0"/>
              <a:t>.</a:t>
            </a:r>
          </a:p>
          <a:p>
            <a:pPr marL="6350" indent="436563" algn="just"/>
            <a:r>
              <a:rPr lang="ru-RU" dirty="0" smtClean="0"/>
              <a:t>Менеджмент – это система управления на уровне предприятия (организации), функционирующей в рыночных условиях.</a:t>
            </a:r>
            <a:endParaRPr lang="ru-RU" dirty="0"/>
          </a:p>
          <a:p>
            <a:pPr marL="6350" indent="436563" algn="just"/>
            <a:r>
              <a:rPr lang="ru-RU" dirty="0"/>
              <a:t>Менеджер-экономист </a:t>
            </a:r>
            <a:r>
              <a:rPr lang="ru-RU" dirty="0" smtClean="0"/>
              <a:t>- это </a:t>
            </a:r>
            <a:r>
              <a:rPr lang="ru-RU" dirty="0"/>
              <a:t>сплав гуманитарных  и специальных знаний, необходимых для достижения поставленных целей на основе развития мастерства, духовного и интеллектуального потенциала человека, его высокой культуры и образа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09665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Структурная схема менеджера-экономиста как специалиста в области управления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4699102" y="1772816"/>
            <a:ext cx="0" cy="21602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18" idx="0"/>
          </p:cNvCxnSpPr>
          <p:nvPr/>
        </p:nvCxnSpPr>
        <p:spPr>
          <a:xfrm flipV="1">
            <a:off x="1582005" y="1450468"/>
            <a:ext cx="375629" cy="141669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4735959" y="5373216"/>
            <a:ext cx="0" cy="21602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22" idx="2"/>
            <a:endCxn id="23" idx="0"/>
          </p:cNvCxnSpPr>
          <p:nvPr/>
        </p:nvCxnSpPr>
        <p:spPr>
          <a:xfrm>
            <a:off x="4563767" y="6202996"/>
            <a:ext cx="33444" cy="14401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17" idx="3"/>
            <a:endCxn id="18" idx="1"/>
          </p:cNvCxnSpPr>
          <p:nvPr/>
        </p:nvCxnSpPr>
        <p:spPr>
          <a:xfrm>
            <a:off x="937846" y="3939998"/>
            <a:ext cx="175236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18" idx="3"/>
          </p:cNvCxnSpPr>
          <p:nvPr/>
        </p:nvCxnSpPr>
        <p:spPr>
          <a:xfrm>
            <a:off x="2050928" y="3939998"/>
            <a:ext cx="610652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6715326" y="3902305"/>
            <a:ext cx="321531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20" idx="1"/>
          </p:cNvCxnSpPr>
          <p:nvPr/>
        </p:nvCxnSpPr>
        <p:spPr>
          <a:xfrm flipH="1">
            <a:off x="7861436" y="3939998"/>
            <a:ext cx="344718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35" name="Группа 34"/>
          <p:cNvGrpSpPr/>
          <p:nvPr/>
        </p:nvGrpSpPr>
        <p:grpSpPr>
          <a:xfrm>
            <a:off x="0" y="1090428"/>
            <a:ext cx="9144000" cy="5767572"/>
            <a:chOff x="539552" y="1052736"/>
            <a:chExt cx="8424936" cy="5767572"/>
          </a:xfrm>
        </p:grpSpPr>
        <p:sp>
          <p:nvSpPr>
            <p:cNvPr id="8" name="Прямоугольник с двумя скругленными противолежащими углами 7"/>
            <p:cNvSpPr/>
            <p:nvPr/>
          </p:nvSpPr>
          <p:spPr>
            <a:xfrm>
              <a:off x="2845114" y="1052736"/>
              <a:ext cx="3744416" cy="720080"/>
            </a:xfrm>
            <a:prstGeom prst="round2Diag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/>
                <a:t>Специальный блок</a:t>
              </a:r>
              <a:endParaRPr lang="ru-RU" sz="2400" b="1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39552" y="2829471"/>
              <a:ext cx="864096" cy="214566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ru-RU" sz="1400" dirty="0" smtClean="0"/>
                <a:t>Инженер </a:t>
              </a:r>
            </a:p>
            <a:p>
              <a:pPr algn="ctr"/>
              <a:r>
                <a:rPr lang="ru-RU" sz="1400" dirty="0" smtClean="0"/>
                <a:t>(специалист с высшим техническим образованием)</a:t>
              </a:r>
              <a:endParaRPr lang="ru-RU" sz="1400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565104" y="2829472"/>
              <a:ext cx="864096" cy="214566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ru-RU" sz="1400" dirty="0" smtClean="0"/>
                <a:t>Социально-психологический блок (социология, психология, этика)</a:t>
              </a:r>
              <a:endParaRPr lang="ru-RU" sz="1400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7036857" y="2829472"/>
              <a:ext cx="864096" cy="214566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vert" rtlCol="0" anchor="ctr"/>
            <a:lstStyle/>
            <a:p>
              <a:pPr algn="ctr"/>
              <a:r>
                <a:rPr lang="ru-RU" sz="1600" dirty="0" smtClean="0"/>
                <a:t>Научно-инженерное творчество (инженерный блок)</a:t>
              </a:r>
              <a:endParaRPr lang="ru-RU" sz="1600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8100392" y="2829472"/>
              <a:ext cx="864096" cy="214566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vert" rtlCol="0" anchor="ctr"/>
            <a:lstStyle/>
            <a:p>
              <a:pPr algn="ctr"/>
              <a:endParaRPr lang="ru-RU" sz="1400" dirty="0" smtClean="0"/>
            </a:p>
            <a:p>
              <a:pPr algn="ctr"/>
              <a:r>
                <a:rPr lang="ru-RU" sz="1400" dirty="0" smtClean="0"/>
                <a:t>Инженер </a:t>
              </a:r>
            </a:p>
            <a:p>
              <a:pPr algn="ctr"/>
              <a:r>
                <a:rPr lang="ru-RU" sz="1400" dirty="0" smtClean="0"/>
                <a:t>(специалист с высшим техническим образованием)</a:t>
              </a:r>
            </a:p>
            <a:p>
              <a:pPr algn="ctr"/>
              <a:endParaRPr lang="ru-RU" sz="1400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2899338" y="5589240"/>
              <a:ext cx="3690192" cy="57606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Гуманитарно-информационный блок</a:t>
              </a:r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2938391" y="6309320"/>
              <a:ext cx="3673714" cy="51098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Артист (исполнитель ролей), лицо, достигшее в какой-либо области высокого мастерства</a:t>
              </a:r>
              <a:endParaRPr lang="ru-RU" sz="1200" dirty="0"/>
            </a:p>
          </p:txBody>
        </p:sp>
        <p:grpSp>
          <p:nvGrpSpPr>
            <p:cNvPr id="26" name="Группа 25"/>
            <p:cNvGrpSpPr/>
            <p:nvPr/>
          </p:nvGrpSpPr>
          <p:grpSpPr>
            <a:xfrm>
              <a:off x="2682878" y="1988840"/>
              <a:ext cx="4050668" cy="3384375"/>
              <a:chOff x="2699356" y="2204865"/>
              <a:chExt cx="4050668" cy="3384375"/>
            </a:xfrm>
          </p:grpSpPr>
          <p:grpSp>
            <p:nvGrpSpPr>
              <p:cNvPr id="25" name="Группа 24"/>
              <p:cNvGrpSpPr/>
              <p:nvPr/>
            </p:nvGrpSpPr>
            <p:grpSpPr>
              <a:xfrm>
                <a:off x="2699356" y="2204865"/>
                <a:ext cx="4050668" cy="2770274"/>
                <a:chOff x="2699356" y="2204865"/>
                <a:chExt cx="4050668" cy="2770274"/>
              </a:xfrm>
            </p:grpSpPr>
            <p:sp>
              <p:nvSpPr>
                <p:cNvPr id="9" name="Трапеция 8"/>
                <p:cNvSpPr/>
                <p:nvPr/>
              </p:nvSpPr>
              <p:spPr>
                <a:xfrm>
                  <a:off x="2717576" y="2204865"/>
                  <a:ext cx="4032448" cy="624606"/>
                </a:xfrm>
                <a:prstGeom prst="trapezoid">
                  <a:avLst>
                    <a:gd name="adj" fmla="val 105300"/>
                  </a:avLst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dirty="0" smtClean="0"/>
                    <a:t>Менеджмент как сфера управления</a:t>
                  </a:r>
                  <a:endParaRPr lang="ru-RU" dirty="0"/>
                </a:p>
              </p:txBody>
            </p:sp>
            <p:sp>
              <p:nvSpPr>
                <p:cNvPr id="12" name="Прямоугольник 11"/>
                <p:cNvSpPr/>
                <p:nvPr/>
              </p:nvSpPr>
              <p:spPr>
                <a:xfrm>
                  <a:off x="3347428" y="2829471"/>
                  <a:ext cx="2736304" cy="720080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dirty="0" smtClean="0"/>
                    <a:t>Технология</a:t>
                  </a:r>
                </a:p>
                <a:p>
                  <a:pPr algn="ctr"/>
                  <a:r>
                    <a:rPr lang="ru-RU" dirty="0" smtClean="0"/>
                    <a:t>(мастерство, искусство)</a:t>
                  </a:r>
                  <a:endParaRPr lang="ru-RU" dirty="0"/>
                </a:p>
              </p:txBody>
            </p:sp>
            <p:sp>
              <p:nvSpPr>
                <p:cNvPr id="13" name="Прямоугольник 12"/>
                <p:cNvSpPr/>
                <p:nvPr/>
              </p:nvSpPr>
              <p:spPr>
                <a:xfrm>
                  <a:off x="3347428" y="3523238"/>
                  <a:ext cx="2736304" cy="720080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dirty="0" smtClean="0"/>
                    <a:t>Организация</a:t>
                  </a:r>
                  <a:endParaRPr lang="ru-RU" dirty="0"/>
                </a:p>
              </p:txBody>
            </p:sp>
            <p:sp>
              <p:nvSpPr>
                <p:cNvPr id="14" name="Прямоугольник 13"/>
                <p:cNvSpPr/>
                <p:nvPr/>
              </p:nvSpPr>
              <p:spPr>
                <a:xfrm>
                  <a:off x="3347428" y="4255059"/>
                  <a:ext cx="2744561" cy="720080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dirty="0" smtClean="0"/>
                    <a:t>Экономика</a:t>
                  </a:r>
                  <a:endParaRPr lang="ru-RU" dirty="0"/>
                </a:p>
              </p:txBody>
            </p:sp>
            <p:sp>
              <p:nvSpPr>
                <p:cNvPr id="15" name="Прямоугольник 14"/>
                <p:cNvSpPr/>
                <p:nvPr/>
              </p:nvSpPr>
              <p:spPr>
                <a:xfrm>
                  <a:off x="2699356" y="2829471"/>
                  <a:ext cx="648072" cy="2145668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" name="Прямоугольник 15"/>
                <p:cNvSpPr/>
                <p:nvPr/>
              </p:nvSpPr>
              <p:spPr>
                <a:xfrm>
                  <a:off x="6083732" y="2829471"/>
                  <a:ext cx="648072" cy="2145668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4" name="Блок-схема: ручное управление 23"/>
              <p:cNvSpPr/>
              <p:nvPr/>
            </p:nvSpPr>
            <p:spPr>
              <a:xfrm>
                <a:off x="2717576" y="4975140"/>
                <a:ext cx="4014228" cy="614100"/>
              </a:xfrm>
              <a:prstGeom prst="flowChartManualOperation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dirty="0" smtClean="0"/>
              </a:p>
              <a:p>
                <a:pPr algn="ctr"/>
                <a:r>
                  <a:rPr lang="ru-RU" dirty="0" smtClean="0"/>
                  <a:t>Менеджмент как сфера искусства</a:t>
                </a:r>
              </a:p>
              <a:p>
                <a:pPr algn="ctr"/>
                <a:endParaRPr lang="ru-RU" dirty="0"/>
              </a:p>
            </p:txBody>
          </p:sp>
        </p:grpSp>
        <p:cxnSp>
          <p:nvCxnSpPr>
            <p:cNvPr id="30" name="Соединительная линия уступом 29"/>
            <p:cNvCxnSpPr>
              <a:stCxn id="8" idx="0"/>
              <a:endCxn id="20" idx="0"/>
            </p:cNvCxnSpPr>
            <p:nvPr/>
          </p:nvCxnSpPr>
          <p:spPr>
            <a:xfrm>
              <a:off x="6589530" y="1412776"/>
              <a:ext cx="1942910" cy="1416696"/>
            </a:xfrm>
            <a:prstGeom prst="bentConnector2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>
              <a:stCxn id="19" idx="0"/>
            </p:cNvCxnSpPr>
            <p:nvPr/>
          </p:nvCxnSpPr>
          <p:spPr>
            <a:xfrm flipV="1">
              <a:off x="7468905" y="1412776"/>
              <a:ext cx="0" cy="1416696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4" name="Соединительная линия уступом 33"/>
            <p:cNvCxnSpPr>
              <a:stCxn id="8" idx="2"/>
              <a:endCxn id="17" idx="0"/>
            </p:cNvCxnSpPr>
            <p:nvPr/>
          </p:nvCxnSpPr>
          <p:spPr>
            <a:xfrm rot="10800000" flipV="1">
              <a:off x="971600" y="1412775"/>
              <a:ext cx="1873514" cy="1416695"/>
            </a:xfrm>
            <a:prstGeom prst="bentConnector2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3" name="Соединительная линия уступом 52"/>
            <p:cNvCxnSpPr>
              <a:endCxn id="22" idx="3"/>
            </p:cNvCxnSpPr>
            <p:nvPr/>
          </p:nvCxnSpPr>
          <p:spPr>
            <a:xfrm rot="10800000" flipV="1">
              <a:off x="6589530" y="4975140"/>
              <a:ext cx="1942910" cy="902132"/>
            </a:xfrm>
            <a:prstGeom prst="bentConnector3">
              <a:avLst>
                <a:gd name="adj1" fmla="val -524"/>
              </a:avLst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7468905" y="4975140"/>
              <a:ext cx="0" cy="902133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8" name="Соединительная линия уступом 57"/>
            <p:cNvCxnSpPr>
              <a:stCxn id="22" idx="1"/>
              <a:endCxn id="17" idx="2"/>
            </p:cNvCxnSpPr>
            <p:nvPr/>
          </p:nvCxnSpPr>
          <p:spPr>
            <a:xfrm rot="10800000">
              <a:off x="971600" y="4975140"/>
              <a:ext cx="1927738" cy="902132"/>
            </a:xfrm>
            <a:prstGeom prst="bentConnector2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cxnSp>
        <p:nvCxnSpPr>
          <p:cNvPr id="60" name="Прямая соединительная линия 59"/>
          <p:cNvCxnSpPr>
            <a:stCxn id="18" idx="2"/>
          </p:cNvCxnSpPr>
          <p:nvPr/>
        </p:nvCxnSpPr>
        <p:spPr>
          <a:xfrm>
            <a:off x="1582005" y="5012832"/>
            <a:ext cx="375629" cy="90213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57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3.2 Менеджмент как сфера науки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35480"/>
            <a:ext cx="8784976" cy="4661872"/>
          </a:xfrm>
        </p:spPr>
        <p:txBody>
          <a:bodyPr/>
          <a:lstStyle/>
          <a:p>
            <a:pPr marL="6350" indent="715963" algn="just"/>
            <a:r>
              <a:rPr lang="ru-RU" sz="3200" u="sng" dirty="0"/>
              <a:t>Менеджмент</a:t>
            </a:r>
            <a:r>
              <a:rPr lang="ru-RU" sz="3200" dirty="0"/>
              <a:t> – это профессионально осуществляемое управление любой хозяйственной (социально-экономической) деятельностью организации (предприятия), направленной на получение прибыли (предпринимательского дохода) на основе эффективного использования ограниченных ресурсов и правильного (</a:t>
            </a:r>
            <a:r>
              <a:rPr lang="ru-RU" sz="3200" dirty="0" smtClean="0"/>
              <a:t>социально- и </a:t>
            </a:r>
            <a:r>
              <a:rPr lang="ru-RU" sz="3200" dirty="0" err="1" smtClean="0"/>
              <a:t>экологоориентированного</a:t>
            </a:r>
            <a:r>
              <a:rPr lang="ru-RU" sz="3200" dirty="0"/>
              <a:t>) поведения </a:t>
            </a:r>
            <a:r>
              <a:rPr lang="ru-RU" sz="3200" dirty="0" smtClean="0"/>
              <a:t>людей.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38728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Контур управления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918566"/>
          </a:xfrm>
        </p:spPr>
        <p:txBody>
          <a:bodyPr>
            <a:normAutofit/>
          </a:bodyPr>
          <a:lstStyle/>
          <a:p>
            <a:pPr marL="6350" indent="436563"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Управление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это функция организованных систем, обеспечивающая их жизнедеятельность. </a:t>
            </a:r>
          </a:p>
          <a:p>
            <a:pPr marL="6350" indent="436563"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Управление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это наука об управленческих отношениях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1500174"/>
            <a:ext cx="2714644" cy="11430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Субъект управления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1500174"/>
            <a:ext cx="8496944" cy="29289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1357290" y="1643050"/>
            <a:ext cx="6858048" cy="2286016"/>
            <a:chOff x="1500166" y="1500174"/>
            <a:chExt cx="6858048" cy="228601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500166" y="2643182"/>
              <a:ext cx="2714644" cy="114300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latin typeface="Arial" pitchFamily="34" charset="0"/>
                  <a:cs typeface="Arial" pitchFamily="34" charset="0"/>
                </a:rPr>
                <a:t>Управляющая система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643570" y="2643182"/>
              <a:ext cx="2714644" cy="114300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latin typeface="Arial" pitchFamily="34" charset="0"/>
                  <a:cs typeface="Arial" pitchFamily="34" charset="0"/>
                </a:rPr>
                <a:t>Управляемая система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643570" y="1500174"/>
              <a:ext cx="2714644" cy="114300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latin typeface="Arial" pitchFamily="34" charset="0"/>
                  <a:cs typeface="Arial" pitchFamily="34" charset="0"/>
                </a:rPr>
                <a:t>Объект управления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" name="Прямая со стрелкой 8"/>
            <p:cNvCxnSpPr>
              <a:stCxn id="4" idx="3"/>
              <a:endCxn id="7" idx="1"/>
            </p:cNvCxnSpPr>
            <p:nvPr/>
          </p:nvCxnSpPr>
          <p:spPr>
            <a:xfrm>
              <a:off x="4214810" y="2071678"/>
              <a:ext cx="142876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rot="10800000">
              <a:off x="4214810" y="2428868"/>
              <a:ext cx="1428760" cy="1588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Прямоугольник 12"/>
            <p:cNvSpPr/>
            <p:nvPr/>
          </p:nvSpPr>
          <p:spPr>
            <a:xfrm>
              <a:off x="1500166" y="1501762"/>
              <a:ext cx="2714644" cy="114300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latin typeface="Arial" pitchFamily="34" charset="0"/>
                  <a:cs typeface="Arial" pitchFamily="34" charset="0"/>
                </a:rPr>
                <a:t>Субъект управления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21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832648"/>
          </a:xfrm>
        </p:spPr>
        <p:txBody>
          <a:bodyPr>
            <a:normAutofit lnSpcReduction="10000"/>
          </a:bodyPr>
          <a:lstStyle/>
          <a:p>
            <a:pPr marL="6350" indent="523875" algn="just">
              <a:buNone/>
            </a:pPr>
            <a:r>
              <a:rPr lang="ru-RU" dirty="0" smtClean="0"/>
              <a:t>Управление – наука об управленческих отношениях, возникающих в результате воздействия управляющей системы на управляемую на основе информационных прямых и обратных связей.</a:t>
            </a:r>
          </a:p>
          <a:p>
            <a:pPr marL="6350" indent="523875" algn="just">
              <a:buNone/>
            </a:pPr>
            <a:r>
              <a:rPr lang="ru-RU" dirty="0" smtClean="0"/>
              <a:t>Суть управленческих отношений выражают обратные связи и информация.</a:t>
            </a:r>
          </a:p>
          <a:p>
            <a:pPr marL="6350" indent="523875" algn="just">
              <a:buNone/>
            </a:pPr>
            <a:r>
              <a:rPr lang="ru-RU" dirty="0" smtClean="0"/>
              <a:t>Управленческие отношения – это отношения, которые возникают между:</a:t>
            </a:r>
          </a:p>
          <a:p>
            <a:pPr marL="6350" indent="523875" algn="just">
              <a:buNone/>
            </a:pPr>
            <a:r>
              <a:rPr lang="ru-RU" dirty="0" smtClean="0"/>
              <a:t>- управляющей и управляемой подсистемами;</a:t>
            </a:r>
          </a:p>
          <a:p>
            <a:pPr marL="6350" indent="523875" algn="just">
              <a:buNone/>
            </a:pPr>
            <a:r>
              <a:rPr lang="ru-RU" dirty="0" smtClean="0"/>
              <a:t>- внутри управляющей системы;</a:t>
            </a:r>
          </a:p>
          <a:p>
            <a:pPr marL="6350" indent="523875" algn="just">
              <a:buNone/>
            </a:pPr>
            <a:r>
              <a:rPr lang="ru-RU" dirty="0" smtClean="0"/>
              <a:t>- руководителями и исполнителями в каждом звене управления;</a:t>
            </a:r>
          </a:p>
          <a:p>
            <a:pPr marL="6350" indent="523875" algn="just">
              <a:buNone/>
            </a:pPr>
            <a:r>
              <a:rPr lang="ru-RU" dirty="0" smtClean="0"/>
              <a:t>- руководителями;</a:t>
            </a:r>
          </a:p>
          <a:p>
            <a:pPr marL="6350" indent="523875" algn="just">
              <a:buNone/>
            </a:pPr>
            <a:r>
              <a:rPr lang="ru-RU" dirty="0" smtClean="0"/>
              <a:t>- подчиненными.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7869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9247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3.3 Менеджмент как сфера практики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35480"/>
            <a:ext cx="8784976" cy="4733880"/>
          </a:xfrm>
        </p:spPr>
        <p:txBody>
          <a:bodyPr>
            <a:normAutofit fontScale="92500" lnSpcReduction="10000"/>
          </a:bodyPr>
          <a:lstStyle/>
          <a:p>
            <a:pPr marL="6350" indent="715963" algn="just"/>
            <a:r>
              <a:rPr lang="ru-RU" dirty="0" smtClean="0"/>
              <a:t>Управление – функция организационных систем, обеспечивающая их жизнедеятельность.</a:t>
            </a:r>
          </a:p>
          <a:p>
            <a:pPr marL="6350" indent="715963" algn="just"/>
            <a:r>
              <a:rPr lang="ru-RU" dirty="0" smtClean="0"/>
              <a:t>Управление в технических системах – целенаправленная деятельность человека, связанная с созданием и функционированием искусственных процессов, механизмов, систем машин.</a:t>
            </a:r>
          </a:p>
          <a:p>
            <a:pPr marL="6350" indent="715963" algn="just"/>
            <a:r>
              <a:rPr lang="ru-RU" dirty="0" smtClean="0"/>
              <a:t>Управление в биологических системах – целенаправленная сила взаимосвязанных естественных процессов, направленных на поддержание и воспроизводство в природе функцию жизни.</a:t>
            </a:r>
          </a:p>
          <a:p>
            <a:pPr marL="6350" indent="715963" algn="just"/>
            <a:r>
              <a:rPr lang="ru-RU" dirty="0" smtClean="0"/>
              <a:t>Рассматривая основы управления организацией, необходимо выделить социальный (включая экономический) аспект управления.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3710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 marL="6350" indent="347663" algn="just"/>
            <a:r>
              <a:rPr lang="ru-RU" sz="2800" i="1" u="sng" dirty="0"/>
              <a:t>Экономические факторы</a:t>
            </a:r>
            <a:r>
              <a:rPr lang="ru-RU" sz="2800" dirty="0"/>
              <a:t> отражают </a:t>
            </a:r>
            <a:r>
              <a:rPr lang="ru-RU" sz="2800" dirty="0" smtClean="0"/>
              <a:t>финансовые </a:t>
            </a:r>
            <a:r>
              <a:rPr lang="ru-RU" sz="2800" dirty="0"/>
              <a:t>интересы </a:t>
            </a:r>
            <a:r>
              <a:rPr lang="ru-RU" sz="2800" dirty="0" smtClean="0"/>
              <a:t>организации </a:t>
            </a:r>
            <a:r>
              <a:rPr lang="ru-RU" sz="2800" dirty="0"/>
              <a:t>лесного хозяйства. Для его основного структурного </a:t>
            </a:r>
            <a:r>
              <a:rPr lang="ru-RU" sz="2800" dirty="0" smtClean="0"/>
              <a:t>звена – субъекта </a:t>
            </a:r>
            <a:r>
              <a:rPr lang="ru-RU" sz="2800" dirty="0" err="1" smtClean="0"/>
              <a:t>хозйствования</a:t>
            </a:r>
            <a:r>
              <a:rPr lang="ru-RU" sz="2800" dirty="0" smtClean="0"/>
              <a:t> (лесхоза) </a:t>
            </a:r>
            <a:r>
              <a:rPr lang="ru-RU" sz="2800" dirty="0"/>
              <a:t>– это финансовая самостоятельность, коммерческий расчет, </a:t>
            </a:r>
            <a:r>
              <a:rPr lang="ru-RU" sz="2800" dirty="0" err="1"/>
              <a:t>интернализация</a:t>
            </a:r>
            <a:r>
              <a:rPr lang="ru-RU" sz="2800" dirty="0"/>
              <a:t> внешних эффектов (платность </a:t>
            </a:r>
            <a:r>
              <a:rPr lang="ru-RU" sz="2800" dirty="0" err="1"/>
              <a:t>экосистемных</a:t>
            </a:r>
            <a:r>
              <a:rPr lang="ru-RU" sz="2800" dirty="0"/>
              <a:t> услуг).</a:t>
            </a:r>
          </a:p>
        </p:txBody>
      </p:sp>
    </p:spTree>
    <p:extLst>
      <p:ext uri="{BB962C8B-B14F-4D97-AF65-F5344CB8AC3E}">
        <p14:creationId xmlns:p14="http://schemas.microsoft.com/office/powerpoint/2010/main" val="235226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Autofit/>
          </a:bodyPr>
          <a:lstStyle/>
          <a:p>
            <a:pPr marL="6350" indent="436563" algn="just"/>
            <a:r>
              <a:rPr lang="ru-RU" sz="2800" dirty="0" smtClean="0"/>
              <a:t>Управление в социальных системах  -  управление людьми, которые объединяются в различные организационные формы – социально-экономические системы; целенаправленная деятельность людей, обусловленная интересами человека и общества, их субординацией и </a:t>
            </a:r>
            <a:r>
              <a:rPr lang="ru-RU" sz="2800" dirty="0" err="1" smtClean="0"/>
              <a:t>гуманизацией</a:t>
            </a:r>
            <a:r>
              <a:rPr lang="ru-RU" sz="2800" dirty="0" smtClean="0"/>
              <a:t> и направления на воспроизводство социума и его структурных элементах.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311160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08012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Менеджмент как сфера управления в условиях социально- ориентированной рыночной экономики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285852" y="2571744"/>
            <a:ext cx="6643734" cy="1357322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Управление как наука об управленческих отношениях, возникающих в результате воздействия управляющей системы на управляемую систему на основе информационных прямых и обратных связей</a:t>
            </a: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stCxn id="5" idx="2"/>
            <a:endCxn id="6" idx="0"/>
          </p:cNvCxnSpPr>
          <p:nvPr/>
        </p:nvCxnSpPr>
        <p:spPr>
          <a:xfrm rot="5400000">
            <a:off x="4464843" y="2428868"/>
            <a:ext cx="28575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6" idx="2"/>
            <a:endCxn id="7" idx="0"/>
          </p:cNvCxnSpPr>
          <p:nvPr/>
        </p:nvCxnSpPr>
        <p:spPr>
          <a:xfrm rot="5400000">
            <a:off x="4464843" y="4071942"/>
            <a:ext cx="28575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285852" y="4214818"/>
            <a:ext cx="6643734" cy="57150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Менеджмент как выражение высокоэффективного типа хозяйствования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85852" y="5072074"/>
            <a:ext cx="6643734" cy="1428760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Менеджмент в социально ориентированной рыночной экономике как система правильного поведения людей в условиях коммерциализации сознания человека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>
            <a:stCxn id="7" idx="2"/>
            <a:endCxn id="8" idx="0"/>
          </p:cNvCxnSpPr>
          <p:nvPr/>
        </p:nvCxnSpPr>
        <p:spPr>
          <a:xfrm rot="5400000">
            <a:off x="4464843" y="4929198"/>
            <a:ext cx="28575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285852" y="1357298"/>
            <a:ext cx="6643734" cy="92869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Управление как функция (особое свойство, сила, способность) организованных систем обеспечивать свою жизнедеятельность)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Соединительная линия уступом 28"/>
          <p:cNvCxnSpPr>
            <a:stCxn id="5" idx="1"/>
          </p:cNvCxnSpPr>
          <p:nvPr/>
        </p:nvCxnSpPr>
        <p:spPr>
          <a:xfrm rot="10800000" flipV="1">
            <a:off x="714348" y="1821644"/>
            <a:ext cx="571504" cy="4036247"/>
          </a:xfrm>
          <a:prstGeom prst="bentConnector2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Соединительная линия уступом 60"/>
          <p:cNvCxnSpPr>
            <a:stCxn id="6" idx="1"/>
          </p:cNvCxnSpPr>
          <p:nvPr/>
        </p:nvCxnSpPr>
        <p:spPr>
          <a:xfrm rot="10800000">
            <a:off x="714348" y="3214687"/>
            <a:ext cx="571504" cy="35719"/>
          </a:xfrm>
          <a:prstGeom prst="bentConnector3">
            <a:avLst>
              <a:gd name="adj1" fmla="val 101111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Соединительная линия уступом 62"/>
          <p:cNvCxnSpPr/>
          <p:nvPr/>
        </p:nvCxnSpPr>
        <p:spPr>
          <a:xfrm rot="10800000">
            <a:off x="714348" y="4429132"/>
            <a:ext cx="571504" cy="35719"/>
          </a:xfrm>
          <a:prstGeom prst="bentConnector3">
            <a:avLst>
              <a:gd name="adj1" fmla="val 101111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Соединительная линия уступом 63"/>
          <p:cNvCxnSpPr/>
          <p:nvPr/>
        </p:nvCxnSpPr>
        <p:spPr>
          <a:xfrm rot="10800000">
            <a:off x="714348" y="5786454"/>
            <a:ext cx="571504" cy="35719"/>
          </a:xfrm>
          <a:prstGeom prst="bentConnector3">
            <a:avLst>
              <a:gd name="adj1" fmla="val 101111"/>
            </a:avLst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Соединительная линия уступом 40"/>
          <p:cNvCxnSpPr>
            <a:stCxn id="5" idx="3"/>
          </p:cNvCxnSpPr>
          <p:nvPr/>
        </p:nvCxnSpPr>
        <p:spPr>
          <a:xfrm>
            <a:off x="7929586" y="1821645"/>
            <a:ext cx="571504" cy="4036247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Соединительная линия уступом 64"/>
          <p:cNvCxnSpPr/>
          <p:nvPr/>
        </p:nvCxnSpPr>
        <p:spPr>
          <a:xfrm rot="10800000">
            <a:off x="7929586" y="3214686"/>
            <a:ext cx="571504" cy="35719"/>
          </a:xfrm>
          <a:prstGeom prst="bentConnector3">
            <a:avLst>
              <a:gd name="adj1" fmla="val 101111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Соединительная линия уступом 65"/>
          <p:cNvCxnSpPr/>
          <p:nvPr/>
        </p:nvCxnSpPr>
        <p:spPr>
          <a:xfrm rot="10800000">
            <a:off x="7929586" y="4429132"/>
            <a:ext cx="571504" cy="35719"/>
          </a:xfrm>
          <a:prstGeom prst="bentConnector3">
            <a:avLst>
              <a:gd name="adj1" fmla="val 101111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Соединительная линия уступом 66"/>
          <p:cNvCxnSpPr/>
          <p:nvPr/>
        </p:nvCxnSpPr>
        <p:spPr>
          <a:xfrm rot="10800000">
            <a:off x="7929586" y="5786454"/>
            <a:ext cx="571504" cy="35719"/>
          </a:xfrm>
          <a:prstGeom prst="bentConnector3">
            <a:avLst>
              <a:gd name="adj1" fmla="val 101111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43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35416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3.4 Управление как сфера искусств</a:t>
            </a:r>
            <a:r>
              <a:rPr lang="ru-RU" sz="3600" b="1" dirty="0" smtClean="0"/>
              <a:t>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824536"/>
          </a:xfrm>
        </p:spPr>
        <p:txBody>
          <a:bodyPr/>
          <a:lstStyle/>
          <a:p>
            <a:pPr marL="6350" indent="360363" algn="just">
              <a:buNone/>
            </a:pPr>
            <a:r>
              <a:rPr lang="ru-RU" b="1" i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Управление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− есть искусство, суть которого состоит в применении науки (основ организованного знания), опыта и инноваций к реальностям любой ситуации.</a:t>
            </a:r>
          </a:p>
          <a:p>
            <a:pPr marL="6350" indent="360363" algn="just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Важный аспект управления как сферы искусства − это </a:t>
            </a:r>
            <a:r>
              <a:rPr lang="ru-RU" sz="3200" i="1" u="sng" dirty="0" smtClean="0">
                <a:latin typeface="Arial" pitchFamily="34" charset="0"/>
                <a:cs typeface="Arial" pitchFamily="34" charset="0"/>
              </a:rPr>
              <a:t>умение идти на</a:t>
            </a:r>
            <a:r>
              <a:rPr lang="ru-RU" sz="32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i="1" u="sng" dirty="0" smtClean="0">
                <a:latin typeface="Arial" pitchFamily="34" charset="0"/>
                <a:cs typeface="Arial" pitchFamily="34" charset="0"/>
              </a:rPr>
              <a:t>компромисс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с минимумом нежелательных последствий.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64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559666"/>
          </a:xfrm>
        </p:spPr>
        <p:txBody>
          <a:bodyPr>
            <a:normAutofit/>
          </a:bodyPr>
          <a:lstStyle/>
          <a:p>
            <a:pPr algn="ctr"/>
            <a:r>
              <a:rPr lang="ru-RU" sz="3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3. Управление как сфера искусства. Философские акценты П. </a:t>
            </a:r>
            <a:r>
              <a:rPr lang="ru-RU" sz="34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Друкера</a:t>
            </a:r>
            <a:endParaRPr lang="ru-RU" sz="3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1"/>
            <a:ext cx="8229600" cy="331236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1. Результативность − это делать вещи правильно, т.е. экономно.</a:t>
            </a:r>
          </a:p>
          <a:p>
            <a:pPr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2. Эффективность − это делать правильные вещи, т.е.</a:t>
            </a: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700" b="1" i="1" dirty="0" smtClean="0">
                <a:latin typeface="Arial" pitchFamily="34" charset="0"/>
                <a:cs typeface="Arial" pitchFamily="34" charset="0"/>
              </a:rPr>
              <a:t>Традиционное восприятие эффективности:</a:t>
            </a:r>
          </a:p>
          <a:p>
            <a:pPr>
              <a:spcAft>
                <a:spcPts val="50"/>
              </a:spcAft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                     </a:t>
            </a:r>
          </a:p>
          <a:p>
            <a:pPr>
              <a:spcAft>
                <a:spcPts val="50"/>
              </a:spcAft>
              <a:buNone/>
            </a:pPr>
            <a:r>
              <a:rPr lang="ru-RU" sz="3100" b="1" dirty="0" smtClean="0">
                <a:latin typeface="Arial" pitchFamily="34" charset="0"/>
                <a:cs typeface="Arial" pitchFamily="34" charset="0"/>
              </a:rPr>
              <a:t>                                        эффект (результат)</a:t>
            </a:r>
          </a:p>
          <a:p>
            <a:pPr>
              <a:spcBef>
                <a:spcPts val="0"/>
              </a:spcBef>
              <a:buNone/>
            </a:pPr>
            <a:r>
              <a:rPr lang="ru-RU" sz="3100" b="1" dirty="0" smtClean="0">
                <a:latin typeface="Arial" pitchFamily="34" charset="0"/>
                <a:cs typeface="Arial" pitchFamily="34" charset="0"/>
              </a:rPr>
              <a:t>    Эффективность =   </a:t>
            </a:r>
          </a:p>
          <a:p>
            <a:pPr>
              <a:spcBef>
                <a:spcPts val="0"/>
              </a:spcBef>
              <a:spcAft>
                <a:spcPts val="50"/>
              </a:spcAft>
              <a:buNone/>
            </a:pPr>
            <a:r>
              <a:rPr lang="ru-RU" sz="3100" b="1" dirty="0" smtClean="0">
                <a:latin typeface="Arial" pitchFamily="34" charset="0"/>
                <a:cs typeface="Arial" pitchFamily="34" charset="0"/>
              </a:rPr>
              <a:t> (результативность)   затраты (ресурсы)</a:t>
            </a:r>
            <a:endParaRPr lang="ru-RU" sz="31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23928" y="4797152"/>
            <a:ext cx="364333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04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Машина П.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Друкера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(машина для создания завтрашнего дня и определение курса на будущее)</a:t>
            </a:r>
            <a:endParaRPr lang="ru-RU" sz="27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651592" y="1564422"/>
            <a:ext cx="7666531" cy="3822083"/>
            <a:chOff x="857224" y="1621332"/>
            <a:chExt cx="7420867" cy="4450874"/>
          </a:xfrm>
        </p:grpSpPr>
        <p:sp>
          <p:nvSpPr>
            <p:cNvPr id="4" name="Овал 3"/>
            <p:cNvSpPr/>
            <p:nvPr/>
          </p:nvSpPr>
          <p:spPr>
            <a:xfrm>
              <a:off x="928662" y="1857364"/>
              <a:ext cx="1643074" cy="135732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Сотруд-ничество</a:t>
              </a:r>
              <a:endPara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8" name="Прямая соединительная линия 17"/>
            <p:cNvCxnSpPr>
              <a:stCxn id="4" idx="6"/>
              <a:endCxn id="29" idx="2"/>
            </p:cNvCxnSpPr>
            <p:nvPr/>
          </p:nvCxnSpPr>
          <p:spPr>
            <a:xfrm>
              <a:off x="2571736" y="2536025"/>
              <a:ext cx="250033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Овал 26"/>
            <p:cNvSpPr/>
            <p:nvPr/>
          </p:nvSpPr>
          <p:spPr>
            <a:xfrm>
              <a:off x="928662" y="4714884"/>
              <a:ext cx="1643074" cy="135732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Иннова-ции</a:t>
              </a:r>
              <a:endPara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Овал 27"/>
            <p:cNvSpPr/>
            <p:nvPr/>
          </p:nvSpPr>
          <p:spPr>
            <a:xfrm>
              <a:off x="5072066" y="4714884"/>
              <a:ext cx="1571636" cy="135732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Люди</a:t>
              </a:r>
              <a:endPara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Овал 28"/>
            <p:cNvSpPr/>
            <p:nvPr/>
          </p:nvSpPr>
          <p:spPr>
            <a:xfrm>
              <a:off x="5072066" y="1857364"/>
              <a:ext cx="1500198" cy="135732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Знания</a:t>
              </a:r>
              <a:endPara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6" name="Прямая соединительная линия 35"/>
            <p:cNvCxnSpPr>
              <a:stCxn id="27" idx="6"/>
              <a:endCxn id="28" idx="2"/>
            </p:cNvCxnSpPr>
            <p:nvPr/>
          </p:nvCxnSpPr>
          <p:spPr>
            <a:xfrm>
              <a:off x="2571736" y="5393545"/>
              <a:ext cx="250033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>
              <a:stCxn id="4" idx="4"/>
              <a:endCxn id="27" idx="0"/>
            </p:cNvCxnSpPr>
            <p:nvPr/>
          </p:nvCxnSpPr>
          <p:spPr>
            <a:xfrm rot="5400000">
              <a:off x="1000100" y="3964785"/>
              <a:ext cx="1500198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5400000">
              <a:off x="6537339" y="3893347"/>
              <a:ext cx="1213652" cy="79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>
              <a:stCxn id="29" idx="6"/>
            </p:cNvCxnSpPr>
            <p:nvPr/>
          </p:nvCxnSpPr>
          <p:spPr>
            <a:xfrm>
              <a:off x="6572264" y="2536025"/>
              <a:ext cx="571504" cy="75009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>
              <a:stCxn id="28" idx="6"/>
            </p:cNvCxnSpPr>
            <p:nvPr/>
          </p:nvCxnSpPr>
          <p:spPr>
            <a:xfrm flipV="1">
              <a:off x="6643702" y="4500571"/>
              <a:ext cx="500066" cy="89297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Скругленный прямоугольник 57"/>
            <p:cNvSpPr/>
            <p:nvPr/>
          </p:nvSpPr>
          <p:spPr>
            <a:xfrm rot="2843693">
              <a:off x="6821575" y="2060125"/>
              <a:ext cx="1663404" cy="78581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Смотреть снаружи внутрь</a:t>
              </a:r>
              <a:endPara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 rot="18530233">
              <a:off x="7077026" y="4769242"/>
              <a:ext cx="1616312" cy="78581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Стратегия важнее права собственности</a:t>
              </a:r>
              <a:endPara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2" name="Прямая соединительная линия 61"/>
            <p:cNvCxnSpPr>
              <a:stCxn id="58" idx="2"/>
            </p:cNvCxnSpPr>
            <p:nvPr/>
          </p:nvCxnSpPr>
          <p:spPr>
            <a:xfrm rot="10800000" flipV="1">
              <a:off x="6858016" y="2719010"/>
              <a:ext cx="506066" cy="2099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 rot="10800000">
              <a:off x="6929456" y="4929198"/>
              <a:ext cx="428627" cy="2143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Прямоугольник 80"/>
            <p:cNvSpPr/>
            <p:nvPr/>
          </p:nvSpPr>
          <p:spPr>
            <a:xfrm>
              <a:off x="3000364" y="2143116"/>
              <a:ext cx="1714512" cy="285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ценности</a:t>
              </a:r>
              <a:endPara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Прямоугольник 90"/>
            <p:cNvSpPr/>
            <p:nvPr/>
          </p:nvSpPr>
          <p:spPr>
            <a:xfrm>
              <a:off x="3000364" y="5500702"/>
              <a:ext cx="1714512" cy="285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дисциплина</a:t>
              </a:r>
              <a:endPara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857224" y="3286124"/>
              <a:ext cx="785818" cy="13573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механизм принятия решений</a:t>
              </a:r>
              <a:endPara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Улыбающееся лицо 92"/>
            <p:cNvSpPr/>
            <p:nvPr/>
          </p:nvSpPr>
          <p:spPr>
            <a:xfrm>
              <a:off x="4714876" y="3643314"/>
              <a:ext cx="500066" cy="500066"/>
            </a:xfrm>
            <a:prstGeom prst="smileyFace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Прямоугольник 109"/>
            <p:cNvSpPr/>
            <p:nvPr/>
          </p:nvSpPr>
          <p:spPr>
            <a:xfrm>
              <a:off x="3000364" y="3714752"/>
              <a:ext cx="1857388" cy="3571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Покупатель-рулевой-контролер</a:t>
              </a:r>
              <a:endPara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Объект 2"/>
          <p:cNvSpPr>
            <a:spLocks noGrp="1"/>
          </p:cNvSpPr>
          <p:nvPr>
            <p:ph idx="1"/>
          </p:nvPr>
        </p:nvSpPr>
        <p:spPr>
          <a:xfrm>
            <a:off x="179512" y="5661248"/>
            <a:ext cx="8712967" cy="1080120"/>
          </a:xfrm>
        </p:spPr>
        <p:txBody>
          <a:bodyPr>
            <a:normAutofit fontScale="92500" lnSpcReduction="10000"/>
          </a:bodyPr>
          <a:lstStyle/>
          <a:p>
            <a:pPr marL="6350" indent="257175" algn="just"/>
            <a:r>
              <a:rPr lang="ru-RU" dirty="0" smtClean="0"/>
              <a:t>В основе построения машины П. </a:t>
            </a:r>
            <a:r>
              <a:rPr lang="ru-RU" dirty="0" err="1" smtClean="0"/>
              <a:t>Друкера</a:t>
            </a:r>
            <a:r>
              <a:rPr lang="ru-RU" dirty="0" smtClean="0"/>
              <a:t> лежит стратегия </a:t>
            </a:r>
            <a:r>
              <a:rPr lang="ru-RU" dirty="0" smtClean="0">
                <a:solidFill>
                  <a:srgbClr val="FF0000"/>
                </a:solidFill>
              </a:rPr>
              <a:t>….</a:t>
            </a:r>
            <a:r>
              <a:rPr lang="ru-RU" dirty="0" smtClean="0"/>
              <a:t> развития менеджмента, основанная на </a:t>
            </a:r>
            <a:r>
              <a:rPr lang="ru-RU" dirty="0" smtClean="0">
                <a:solidFill>
                  <a:srgbClr val="FF0000"/>
                </a:solidFill>
              </a:rPr>
              <a:t>…</a:t>
            </a:r>
            <a:r>
              <a:rPr lang="ru-RU" dirty="0" smtClean="0"/>
              <a:t> и правильном поведении человека.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14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Афоризмы и мысли П. </a:t>
            </a:r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Друкера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429684" cy="5312062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lnSpc>
                <a:spcPct val="110000"/>
              </a:lnSpc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1. Не путайте движение с прогрессом.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2. Бывает много идей, но мало порядка.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3. Грех бездействия страшнее, чем грех действия.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4. Стратегия важнее права собственности.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5. Смотреть на мир в направлении «снаружи внутрь».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6. Принятие нового требует отказа от старого.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7. Технология − это знание вчерашнего дня.</a:t>
            </a:r>
          </a:p>
          <a:p>
            <a:pPr marL="0" indent="-514350">
              <a:lnSpc>
                <a:spcPct val="120000"/>
              </a:lnSpc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8. Новая технология − это знание к знаниям, способность увеличивать свои собственные знания.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9. «Бизнес, каким мы его знали долгие годы, исчезает. Компании больше не продают товары, они торгуют </a:t>
            </a:r>
            <a:r>
              <a:rPr lang="ru-RU" sz="3600" i="1" u="sng" dirty="0" smtClean="0">
                <a:latin typeface="Arial" pitchFamily="34" charset="0"/>
                <a:cs typeface="Arial" pitchFamily="34" charset="0"/>
              </a:rPr>
              <a:t>опытом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3600" i="1" u="sng" dirty="0" smtClean="0">
                <a:latin typeface="Arial" pitchFamily="34" charset="0"/>
                <a:cs typeface="Arial" pitchFamily="34" charset="0"/>
              </a:rPr>
              <a:t>впечатлениями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 Больше не существует конкурентов, только лучшие решения и больше вариантов выбора, которые могут быть объединены большим, чем ранее, количеством способов».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10. В деловой игре (бизнесе) побеждает лучший стратег.</a:t>
            </a:r>
          </a:p>
          <a:p>
            <a:pPr marL="514350" indent="-514350">
              <a:buNone/>
            </a:pP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94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036496" cy="63668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4. Теория устойчивого природопользования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lnSpcReduction="10000"/>
          </a:bodyPr>
          <a:lstStyle/>
          <a:p>
            <a:pPr marL="6350" indent="449263" algn="just"/>
            <a:r>
              <a:rPr lang="ru-RU" dirty="0" smtClean="0"/>
              <a:t>В основании теории устойчивого природопользования лежит система «экология – экономика», которая акцентирует определяющую роль во взаимодействии двух подсистем экологической связи, постоянно находящаяся под «</a:t>
            </a:r>
            <a:r>
              <a:rPr lang="ru-RU" dirty="0" err="1" smtClean="0">
                <a:solidFill>
                  <a:srgbClr val="FF0000"/>
                </a:solidFill>
              </a:rPr>
              <a:t>бифуркационным</a:t>
            </a:r>
            <a:r>
              <a:rPr lang="ru-RU" dirty="0" smtClean="0">
                <a:solidFill>
                  <a:srgbClr val="FF0000"/>
                </a:solidFill>
              </a:rPr>
              <a:t>» </a:t>
            </a:r>
            <a:r>
              <a:rPr lang="ru-RU" dirty="0" smtClean="0"/>
              <a:t>влиянием экономического фактора.</a:t>
            </a:r>
          </a:p>
          <a:p>
            <a:pPr marL="6350" indent="449263" algn="just"/>
            <a:r>
              <a:rPr lang="ru-RU" dirty="0" smtClean="0"/>
              <a:t>Система «экология – экономика» - открытая </a:t>
            </a:r>
            <a:r>
              <a:rPr lang="ru-RU" dirty="0" err="1" smtClean="0"/>
              <a:t>самоорганизующая</a:t>
            </a:r>
            <a:r>
              <a:rPr lang="ru-RU" dirty="0" smtClean="0"/>
              <a:t> система, обладающая синергетическим (кооперативным) эффектом – результатом совместных действий </a:t>
            </a:r>
            <a:r>
              <a:rPr lang="ru-RU" dirty="0" err="1" smtClean="0"/>
              <a:t>подсистемных</a:t>
            </a:r>
            <a:r>
              <a:rPr lang="ru-RU" dirty="0" smtClean="0"/>
              <a:t> элементов.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95905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760640"/>
          </a:xfrm>
        </p:spPr>
        <p:txBody>
          <a:bodyPr>
            <a:normAutofit lnSpcReduction="10000"/>
          </a:bodyPr>
          <a:lstStyle/>
          <a:p>
            <a:pPr marL="6350" indent="449263" algn="just"/>
            <a:r>
              <a:rPr lang="ru-RU" dirty="0" smtClean="0"/>
              <a:t>Согласно теоретическим положениям синергетики, определяющую роль в механике развития </a:t>
            </a:r>
            <a:r>
              <a:rPr lang="ru-RU" dirty="0" err="1" smtClean="0"/>
              <a:t>самоорганизующих</a:t>
            </a:r>
            <a:r>
              <a:rPr lang="ru-RU" dirty="0" smtClean="0"/>
              <a:t> систем играют неустойчивые неравновесные состояния ее разных условий. Каждое из этих состояний предопределяет разные потенциальные возможности для дальнейшего развития.</a:t>
            </a:r>
          </a:p>
          <a:p>
            <a:pPr marL="6350" indent="449263" algn="just"/>
            <a:r>
              <a:rPr lang="ru-RU" dirty="0" smtClean="0"/>
              <a:t>Самоорганизация в интегральной системе </a:t>
            </a:r>
            <a:r>
              <a:rPr lang="ru-RU" dirty="0"/>
              <a:t>«экология – </a:t>
            </a:r>
            <a:r>
              <a:rPr lang="ru-RU" dirty="0" smtClean="0"/>
              <a:t>экономика» происходит под сильным воздействия возрастающих во времени материальных потребностей человека, количественное выражение которых с позиции бифуркации (качественных изменений, резких отклонений) представлено в структуре и динамике экономического роста, его давлении на окружающую природную среду.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80991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 marL="6350" indent="449263" algn="just"/>
            <a:r>
              <a:rPr lang="ru-RU" dirty="0" smtClean="0"/>
              <a:t>Регулируемый экономический рост, его </a:t>
            </a:r>
            <a:r>
              <a:rPr lang="ru-RU" dirty="0" err="1" smtClean="0"/>
              <a:t>экологизация</a:t>
            </a:r>
            <a:r>
              <a:rPr lang="ru-RU" dirty="0" smtClean="0"/>
              <a:t>, «врастание» экономики в устойчивые экологические процессы – обязательный компонент самоорганизующейся интегральной системы «экономика – природа».</a:t>
            </a:r>
          </a:p>
          <a:p>
            <a:pPr marL="6350" indent="449263" algn="just"/>
            <a:r>
              <a:rPr lang="ru-RU" dirty="0" smtClean="0"/>
              <a:t>«Врастание» экономики в экологию носит нелинейный </a:t>
            </a:r>
            <a:r>
              <a:rPr lang="ru-RU" dirty="0"/>
              <a:t>х</a:t>
            </a:r>
            <a:r>
              <a:rPr lang="ru-RU" dirty="0" smtClean="0"/>
              <a:t>арактер. </a:t>
            </a:r>
            <a:r>
              <a:rPr lang="ru-RU" dirty="0" err="1" smtClean="0"/>
              <a:t>Критериальной</a:t>
            </a:r>
            <a:r>
              <a:rPr lang="ru-RU" dirty="0" smtClean="0"/>
              <a:t> характеристикой их взаимосвязанного развития выступает «нелинейный экологический продукт» - экологическая система, воспроизводство которой находится под определяющим внешним воздействием экономической системы и ее главной силы развития –человеческих потребностей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724904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805664" cy="5832648"/>
          </a:xfrm>
        </p:spPr>
        <p:txBody>
          <a:bodyPr>
            <a:normAutofit fontScale="77500" lnSpcReduction="20000"/>
          </a:bodyPr>
          <a:lstStyle/>
          <a:p>
            <a:pPr marL="6350" indent="449263" algn="just"/>
            <a:r>
              <a:rPr lang="ru-RU" dirty="0" smtClean="0"/>
              <a:t>Функциональную зависимость между основными </a:t>
            </a:r>
            <a:r>
              <a:rPr lang="ru-RU" dirty="0" smtClean="0"/>
              <a:t>параметрами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/>
              <a:t>н</a:t>
            </a:r>
            <a:r>
              <a:rPr lang="ru-RU" dirty="0" smtClean="0"/>
              <a:t>елинейного преобразования в системе «экономика – экология» можно выразить в виде следующей модели:</a:t>
            </a:r>
          </a:p>
          <a:p>
            <a:pPr marL="6350" indent="449263" algn="ctr"/>
            <a:r>
              <a:rPr lang="ru-RU" dirty="0" smtClean="0"/>
              <a:t>Э = </a:t>
            </a:r>
            <a:r>
              <a:rPr lang="en-US" dirty="0" smtClean="0"/>
              <a:t>f (J,Q,S,T)</a:t>
            </a:r>
            <a:r>
              <a:rPr lang="ru-RU" dirty="0" smtClean="0"/>
              <a:t>,</a:t>
            </a:r>
          </a:p>
          <a:p>
            <a:pPr marL="6350" indent="0" algn="just">
              <a:buNone/>
            </a:pPr>
            <a:r>
              <a:rPr lang="ru-RU" dirty="0"/>
              <a:t>г</a:t>
            </a:r>
            <a:r>
              <a:rPr lang="ru-RU" dirty="0" smtClean="0"/>
              <a:t>де Э – «экологический продукт </a:t>
            </a:r>
            <a:r>
              <a:rPr lang="ru-RU" dirty="0" err="1" smtClean="0"/>
              <a:t>нелиненйного</a:t>
            </a:r>
            <a:r>
              <a:rPr lang="ru-RU" dirty="0" smtClean="0"/>
              <a:t> преобразования» - как функция от входящих в него основных компонентов;</a:t>
            </a:r>
          </a:p>
          <a:p>
            <a:pPr marL="6350" indent="449263" algn="just"/>
            <a:r>
              <a:rPr lang="en-US" dirty="0" smtClean="0"/>
              <a:t>J</a:t>
            </a:r>
            <a:r>
              <a:rPr lang="ru-RU" dirty="0" smtClean="0"/>
              <a:t> – величина внешнего воздействия, в качестве которого выступает экономический рост, характеризуемый системой показателей (их приращением) (ВВП на душу населения, соотношение естественных и культурных экосистем, количество выбросов и сбросов загрязняющих веществ, </a:t>
            </a:r>
            <a:r>
              <a:rPr lang="ru-RU" dirty="0" err="1" smtClean="0"/>
              <a:t>интегралоемкость</a:t>
            </a:r>
            <a:r>
              <a:rPr lang="ru-RU" dirty="0" smtClean="0"/>
              <a:t> и </a:t>
            </a:r>
            <a:r>
              <a:rPr lang="ru-RU" dirty="0" err="1" smtClean="0"/>
              <a:t>природоемкость</a:t>
            </a:r>
            <a:r>
              <a:rPr lang="ru-RU" dirty="0" smtClean="0"/>
              <a:t> производства и т.д.)</a:t>
            </a:r>
          </a:p>
          <a:p>
            <a:pPr marL="6350" indent="449263" algn="just"/>
            <a:r>
              <a:rPr lang="en-US" dirty="0" smtClean="0"/>
              <a:t>Q</a:t>
            </a:r>
            <a:r>
              <a:rPr lang="ru-RU" dirty="0" smtClean="0"/>
              <a:t> – состояние экологической системы, подверженной социально-экономическому воздействию (фактическая и потенциальная продуктивность экосистем, их хозяйственная емкость и устойчивость территории, состояние биоразнообразия и т.п.);</a:t>
            </a:r>
          </a:p>
          <a:p>
            <a:pPr marL="6350" indent="449263" algn="just"/>
            <a:r>
              <a:rPr lang="en-US" dirty="0" smtClean="0"/>
              <a:t>S</a:t>
            </a:r>
            <a:r>
              <a:rPr lang="ru-RU" dirty="0" smtClean="0"/>
              <a:t> – </a:t>
            </a:r>
            <a:r>
              <a:rPr lang="ru-RU" dirty="0" err="1" smtClean="0"/>
              <a:t>селектирующий</a:t>
            </a:r>
            <a:r>
              <a:rPr lang="ru-RU" dirty="0" smtClean="0"/>
              <a:t> </a:t>
            </a:r>
            <a:r>
              <a:rPr lang="ru-RU" dirty="0" smtClean="0"/>
              <a:t>фактор, определяющий направления и условия формирования экологического «продукта» (система государственного регулирования взаимосвязи «экономика – экология»; направленная на </a:t>
            </a:r>
            <a:r>
              <a:rPr lang="ru-RU" dirty="0" smtClean="0">
                <a:solidFill>
                  <a:srgbClr val="FF0000"/>
                </a:solidFill>
              </a:rPr>
              <a:t>…</a:t>
            </a:r>
            <a:r>
              <a:rPr lang="ru-RU" dirty="0" err="1" smtClean="0"/>
              <a:t>туризацию</a:t>
            </a:r>
            <a:r>
              <a:rPr lang="ru-RU" dirty="0" smtClean="0"/>
              <a:t> потребностей и совершенствование технологических средств;</a:t>
            </a:r>
          </a:p>
          <a:p>
            <a:pPr marL="6350" indent="449263" algn="just"/>
            <a:r>
              <a:rPr lang="ru-RU" dirty="0" smtClean="0"/>
              <a:t>Т- время воздействия, связанное с послед преобразованием экономической (технологической) системы.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255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688632"/>
          </a:xfrm>
        </p:spPr>
        <p:txBody>
          <a:bodyPr>
            <a:normAutofit/>
          </a:bodyPr>
          <a:lstStyle/>
          <a:p>
            <a:pPr marL="6350" indent="436563" algn="just"/>
            <a:r>
              <a:rPr lang="ru-RU" sz="2800" i="1" u="sng" dirty="0"/>
              <a:t>Социальные факторы</a:t>
            </a:r>
            <a:r>
              <a:rPr lang="ru-RU" sz="2800" i="1" dirty="0"/>
              <a:t> </a:t>
            </a:r>
            <a:r>
              <a:rPr lang="ru-RU" sz="2800" dirty="0"/>
              <a:t>формирования объектов лесного </a:t>
            </a:r>
            <a:r>
              <a:rPr lang="ru-RU" sz="2800" dirty="0" smtClean="0"/>
              <a:t>менеджмента учитывают </a:t>
            </a:r>
            <a:r>
              <a:rPr lang="ru-RU" sz="2800" dirty="0"/>
              <a:t>уровень благосостояния работников лесного хозяйства, возможности их духовного и культурного развития. В последнее время с позиции интересов данного фактора актуализируется категория «человеческий капитал», в том числе и для развития социальной среды лесного хозяйства. Благодаря возрастанию роли внешних эффектов лесного хозяйства </a:t>
            </a:r>
            <a:r>
              <a:rPr lang="ru-RU" sz="2800" dirty="0" smtClean="0"/>
              <a:t>социальный </a:t>
            </a:r>
            <a:r>
              <a:rPr lang="ru-RU" sz="2800" dirty="0"/>
              <a:t>фактор в системе удовлетворения потребностей имеет </a:t>
            </a:r>
            <a:r>
              <a:rPr lang="ru-RU" sz="2800" dirty="0" smtClean="0"/>
              <a:t>и другие выражения: рекреация</a:t>
            </a:r>
            <a:r>
              <a:rPr lang="ru-RU" sz="2800" dirty="0"/>
              <a:t>, туризм, ассимиляция </a:t>
            </a:r>
            <a:r>
              <a:rPr lang="ru-RU" sz="2800" dirty="0" smtClean="0"/>
              <a:t>вредных веществ.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2374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464496"/>
          </a:xfrm>
        </p:spPr>
        <p:txBody>
          <a:bodyPr>
            <a:noAutofit/>
          </a:bodyPr>
          <a:lstStyle/>
          <a:p>
            <a:pPr marL="6350" indent="449263" algn="just"/>
            <a:r>
              <a:rPr lang="ru-RU" sz="2800" dirty="0" smtClean="0"/>
              <a:t>В качестве экологического продукта выступает </a:t>
            </a:r>
            <a:r>
              <a:rPr lang="ru-RU" sz="2800" dirty="0" err="1" smtClean="0"/>
              <a:t>страновое</a:t>
            </a:r>
            <a:r>
              <a:rPr lang="ru-RU" sz="2800" dirty="0" smtClean="0"/>
              <a:t> или региональное экологическое равновесие, устойчивое продуцирование экосистем (природных комплексов).</a:t>
            </a:r>
          </a:p>
          <a:p>
            <a:pPr marL="6350" indent="449263" algn="just"/>
            <a:r>
              <a:rPr lang="ru-RU" sz="2800" dirty="0" smtClean="0"/>
              <a:t>Из всего множества компонентов воспроизводства экологического </a:t>
            </a:r>
            <a:r>
              <a:rPr lang="ru-RU" sz="2800" dirty="0"/>
              <a:t>продукта </a:t>
            </a:r>
            <a:r>
              <a:rPr lang="ru-RU" sz="2800" dirty="0" smtClean="0"/>
              <a:t>определяющую роль играет интеллектуальный фактор – новая (инновационная) экономика, способная поддерживать с природой устойчивое равновесие.</a:t>
            </a:r>
          </a:p>
        </p:txBody>
      </p:sp>
    </p:spTree>
    <p:extLst>
      <p:ext uri="{BB962C8B-B14F-4D97-AF65-F5344CB8AC3E}">
        <p14:creationId xmlns:p14="http://schemas.microsoft.com/office/powerpoint/2010/main" val="1173016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92500" lnSpcReduction="20000"/>
          </a:bodyPr>
          <a:lstStyle/>
          <a:p>
            <a:pPr marL="6350" indent="449263" algn="just"/>
            <a:r>
              <a:rPr lang="ru-RU" dirty="0"/>
              <a:t>Построение их устойчивой связи («новая экономия – природа») исходит из следующих синергетических принципов</a:t>
            </a:r>
            <a:r>
              <a:rPr lang="ru-RU" dirty="0" smtClean="0"/>
              <a:t>: </a:t>
            </a:r>
          </a:p>
          <a:p>
            <a:pPr marL="6350" indent="449263" algn="just"/>
            <a:r>
              <a:rPr lang="ru-RU" dirty="0" smtClean="0"/>
              <a:t>- </a:t>
            </a:r>
            <a:r>
              <a:rPr lang="ru-RU" i="1" u="sng" dirty="0" smtClean="0"/>
              <a:t>принцип нелинейности</a:t>
            </a:r>
            <a:r>
              <a:rPr lang="ru-RU" dirty="0" smtClean="0"/>
              <a:t>. Этот принцип выражается в структурном изменении человеческого капитала и его определяющем влиянии на содержание их </a:t>
            </a:r>
            <a:r>
              <a:rPr lang="ru-RU" dirty="0" smtClean="0">
                <a:solidFill>
                  <a:srgbClr val="FF0000"/>
                </a:solidFill>
              </a:rPr>
              <a:t>…</a:t>
            </a:r>
            <a:r>
              <a:rPr lang="ru-RU" dirty="0" smtClean="0"/>
              <a:t> потребностей;</a:t>
            </a:r>
          </a:p>
          <a:p>
            <a:pPr marL="6350" indent="449263" algn="just"/>
            <a:r>
              <a:rPr lang="ru-RU" dirty="0" smtClean="0"/>
              <a:t>- </a:t>
            </a:r>
            <a:r>
              <a:rPr lang="ru-RU" i="1" u="sng" dirty="0" smtClean="0"/>
              <a:t>принцип равновесия</a:t>
            </a:r>
            <a:r>
              <a:rPr lang="ru-RU" dirty="0" smtClean="0"/>
              <a:t>. Состояние системы «экономика-природа» подвижно  и меняется под воздействием экономического фактора. Высокие </a:t>
            </a:r>
            <a:r>
              <a:rPr lang="ru-RU" dirty="0"/>
              <a:t>т</a:t>
            </a:r>
            <a:r>
              <a:rPr lang="ru-RU" dirty="0" smtClean="0"/>
              <a:t>ехнологии и общество знаний играют роль бифур</a:t>
            </a:r>
            <a:r>
              <a:rPr lang="ru-RU" dirty="0"/>
              <a:t>к</a:t>
            </a:r>
            <a:r>
              <a:rPr lang="ru-RU" dirty="0" smtClean="0"/>
              <a:t>ации, выводя экономику на новый качественный уровень развития их характер, воздействуя на окружающую среду. Роль бифуркации могут выполнять и старые технологии, приводящие к качественным изменениям воздушной среде, свидетельствующее</a:t>
            </a:r>
            <a:r>
              <a:rPr lang="ru-RU" dirty="0" smtClean="0">
                <a:solidFill>
                  <a:srgbClr val="FF0000"/>
                </a:solidFill>
              </a:rPr>
              <a:t>  оздоровлению экологии, ….</a:t>
            </a:r>
          </a:p>
          <a:p>
            <a:pPr marL="6350" indent="449263" algn="just"/>
            <a:endParaRPr lang="ru-RU" dirty="0"/>
          </a:p>
          <a:p>
            <a:pPr marL="6350" indent="449263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008414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92500"/>
          </a:bodyPr>
          <a:lstStyle/>
          <a:p>
            <a:pPr marL="6350" indent="449263"/>
            <a:r>
              <a:rPr lang="ru-RU" dirty="0" smtClean="0"/>
              <a:t>- </a:t>
            </a:r>
            <a:r>
              <a:rPr lang="ru-RU" i="1" u="sng" dirty="0" smtClean="0"/>
              <a:t>принцип целостности</a:t>
            </a:r>
            <a:r>
              <a:rPr lang="ru-RU" dirty="0" smtClean="0"/>
              <a:t>. Экономическая система не может развиваться вне окружающей природной среды.</a:t>
            </a:r>
          </a:p>
          <a:p>
            <a:pPr marL="6350" indent="449263" algn="just"/>
            <a:r>
              <a:rPr lang="ru-RU" dirty="0" smtClean="0"/>
              <a:t>Перевод стратегии целей согласованно экономического и экологического развития экономические инструменты, их структуризация на всех уровнях взаимодействия – основа сохранения целостности системы «экономика – природа».</a:t>
            </a:r>
          </a:p>
          <a:p>
            <a:pPr marL="6350" indent="449263" algn="just"/>
            <a:r>
              <a:rPr lang="ru-RU" dirty="0" smtClean="0"/>
              <a:t>- </a:t>
            </a:r>
            <a:r>
              <a:rPr lang="ru-RU" i="1" u="sng" dirty="0" smtClean="0"/>
              <a:t>принцип самоорганизации</a:t>
            </a:r>
            <a:r>
              <a:rPr lang="ru-RU" dirty="0" smtClean="0"/>
              <a:t>. Реализуется по системе обратной связи, реакции экономики на состояние природно окружающей среды и в </a:t>
            </a:r>
            <a:r>
              <a:rPr lang="ru-RU" dirty="0"/>
              <a:t>разработке системы </a:t>
            </a:r>
            <a:r>
              <a:rPr lang="ru-RU" dirty="0" smtClean="0"/>
              <a:t>воздействия, противостоящая угрозам экологического кризиса и </a:t>
            </a:r>
            <a:r>
              <a:rPr lang="ru-RU" dirty="0" err="1" smtClean="0"/>
              <a:t>антиэкологическому</a:t>
            </a:r>
            <a:r>
              <a:rPr lang="ru-RU" dirty="0" smtClean="0"/>
              <a:t> развитию хозяйственных структур.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504041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Закономерности и принципы устойчивого природопользования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184576"/>
          </a:xfrm>
        </p:spPr>
        <p:txBody>
          <a:bodyPr>
            <a:normAutofit fontScale="92500" lnSpcReduction="20000"/>
          </a:bodyPr>
          <a:lstStyle/>
          <a:p>
            <a:pPr marL="6350" indent="449263" algn="just"/>
            <a:r>
              <a:rPr lang="ru-RU" u="sng" dirty="0"/>
              <a:t>Общая закономерность</a:t>
            </a:r>
            <a:r>
              <a:rPr lang="ru-RU" dirty="0"/>
              <a:t> природо­пользования интегрирует в себе действие двух, разнородных законов: сохранения и превращения энергии / естественного закона / и экономии времени / экономического закона /. Сохранение и превращение необходимой для человека энергии находится в непосредственной за­висимости от наличия и состояния живого вещества -основного компонента биосферы. Поэтому </a:t>
            </a:r>
            <a:r>
              <a:rPr lang="ru-RU" u="sng" dirty="0"/>
              <a:t>специфика</a:t>
            </a:r>
            <a:r>
              <a:rPr lang="ru-RU" dirty="0"/>
              <a:t> всеобщей закономерности обусловлена особенностями экологической / природоохранной / сфе­ры. Поскольку ведущей стороной природопользования является эконо­мическая, </a:t>
            </a:r>
            <a:r>
              <a:rPr lang="ru-RU" u="sng" dirty="0"/>
              <a:t>сущность</a:t>
            </a:r>
            <a:r>
              <a:rPr lang="ru-RU" dirty="0"/>
              <a:t> всеобщей закономерности природопользования оп­ределяет всеобщий экономический закон - закон экономии времени</a:t>
            </a:r>
            <a:r>
              <a:rPr lang="ru-RU" dirty="0" smtClean="0"/>
              <a:t>. </a:t>
            </a:r>
          </a:p>
          <a:p>
            <a:pPr marL="6350" indent="449263" algn="just"/>
            <a:r>
              <a:rPr lang="ru-RU" dirty="0"/>
              <a:t>Под влиянием естественного закона / закона сохранения и превра­щения энергии / он «корректируется» в закономерность роста производительности </a:t>
            </a:r>
            <a:r>
              <a:rPr lang="ru-RU" dirty="0" err="1"/>
              <a:t>экологоориентированного</a:t>
            </a:r>
            <a:r>
              <a:rPr lang="ru-RU" dirty="0"/>
              <a:t> труда.</a:t>
            </a:r>
          </a:p>
          <a:p>
            <a:pPr marL="6350" indent="449263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675151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832648"/>
          </a:xfrm>
        </p:spPr>
        <p:txBody>
          <a:bodyPr>
            <a:normAutofit fontScale="92500" lnSpcReduction="20000"/>
          </a:bodyPr>
          <a:lstStyle/>
          <a:p>
            <a:pPr marL="6350" indent="449263" algn="just"/>
            <a:r>
              <a:rPr lang="ru-RU" dirty="0"/>
              <a:t>Данная закономерность не исчерпывает собой многообразия взаимодействия экономики и природы. Закон экономии времени не может выражать всю систему производственных отношений. Кроме того, закон воспроизводства / сохранения /природы обусловливает необходимость усилить социальный аспект удовлетворения </a:t>
            </a:r>
            <a:r>
              <a:rPr lang="ru-RU" dirty="0" err="1"/>
              <a:t>экологоресурсных</a:t>
            </a:r>
            <a:r>
              <a:rPr lang="ru-RU" dirty="0"/>
              <a:t> потребностей. Учитывая данное обстоятельство, в диссертации, наряду со всеобщей закономерностью, обосновываются две частные: </a:t>
            </a:r>
            <a:r>
              <a:rPr lang="ru-RU" u="sng" dirty="0"/>
              <a:t>максимизация общественной полезности природных ресурсов и расширенное воспроизводство природных ресурсов.</a:t>
            </a:r>
            <a:endParaRPr lang="ru-RU" dirty="0"/>
          </a:p>
          <a:p>
            <a:pPr marL="6350" indent="449263" algn="just"/>
            <a:r>
              <a:rPr lang="ru-RU" dirty="0"/>
              <a:t>Первую раскрывает максимально возможная степень удовлетворения </a:t>
            </a:r>
            <a:r>
              <a:rPr lang="ru-RU" dirty="0" err="1"/>
              <a:t>экологоресурсных</a:t>
            </a:r>
            <a:r>
              <a:rPr lang="ru-RU" dirty="0"/>
              <a:t> потребностей общества при максимально возмож­ной экономии затрат общественного труда, а вторую - непрерывное возобновление </a:t>
            </a:r>
            <a:r>
              <a:rPr lang="ru-RU" dirty="0" err="1"/>
              <a:t>зкологоресурсного</a:t>
            </a:r>
            <a:r>
              <a:rPr lang="ru-RU" dirty="0"/>
              <a:t> потенциала в постоянно возраста­ющих размерах на основе </a:t>
            </a:r>
            <a:r>
              <a:rPr lang="ru-RU" dirty="0" smtClean="0"/>
              <a:t>эффективных </a:t>
            </a:r>
            <a:r>
              <a:rPr lang="ru-RU" dirty="0"/>
              <a:t>пропорций развития народного хозяйства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312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92500" lnSpcReduction="10000"/>
          </a:bodyPr>
          <a:lstStyle/>
          <a:p>
            <a:pPr marL="0" indent="530225" algn="just"/>
            <a:r>
              <a:rPr lang="ru-RU" sz="2800" dirty="0"/>
              <a:t>Закономерности природопользования определяют три основных принципа</a:t>
            </a:r>
            <a:r>
              <a:rPr lang="ru-RU" sz="2800" dirty="0" smtClean="0"/>
              <a:t>:</a:t>
            </a:r>
          </a:p>
          <a:p>
            <a:pPr marL="0" indent="530225" algn="just">
              <a:buNone/>
            </a:pPr>
            <a:r>
              <a:rPr lang="ru-RU" sz="2800" dirty="0" smtClean="0"/>
              <a:t>1) примат </a:t>
            </a:r>
            <a:r>
              <a:rPr lang="ru-RU" sz="2800" dirty="0"/>
              <a:t>природы; </a:t>
            </a:r>
          </a:p>
          <a:p>
            <a:pPr marL="0" indent="530225" algn="just">
              <a:buNone/>
            </a:pPr>
            <a:r>
              <a:rPr lang="ru-RU" sz="2800" dirty="0" smtClean="0"/>
              <a:t>2</a:t>
            </a:r>
            <a:r>
              <a:rPr lang="ru-RU" sz="2800" dirty="0"/>
              <a:t>) социализация природы; </a:t>
            </a:r>
            <a:endParaRPr lang="ru-RU" sz="2800" dirty="0" smtClean="0"/>
          </a:p>
          <a:p>
            <a:pPr marL="0" indent="530225" algn="just">
              <a:buNone/>
            </a:pPr>
            <a:r>
              <a:rPr lang="ru-RU" sz="2800" dirty="0" smtClean="0"/>
              <a:t>3</a:t>
            </a:r>
            <a:r>
              <a:rPr lang="ru-RU" sz="2800" dirty="0"/>
              <a:t>) </a:t>
            </a:r>
            <a:r>
              <a:rPr lang="ru-RU" sz="2800" dirty="0" err="1"/>
              <a:t>эко­логизация</a:t>
            </a:r>
            <a:r>
              <a:rPr lang="ru-RU" sz="2800" dirty="0"/>
              <a:t> производства. </a:t>
            </a: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 smtClean="0"/>
              <a:t>- Принцип </a:t>
            </a:r>
            <a:r>
              <a:rPr lang="ru-RU" sz="2800" dirty="0"/>
              <a:t>примата природы требует, чтобы воздействие общества на природу шло с учетом законов </a:t>
            </a:r>
            <a:r>
              <a:rPr lang="ru-RU" sz="2800" dirty="0" smtClean="0"/>
              <a:t>природы.</a:t>
            </a:r>
          </a:p>
          <a:p>
            <a:pPr marL="0" indent="0" algn="just">
              <a:buNone/>
            </a:pPr>
            <a:r>
              <a:rPr lang="ru-RU" sz="2800" dirty="0"/>
              <a:t>В основе существования и развития интегральной системы «общест­во – природа» лежит единство двух подсистем. Нет единства, значат, нет системы. Единство общества в природы обусловлено законами природы. </a:t>
            </a:r>
          </a:p>
        </p:txBody>
      </p:sp>
    </p:spTree>
    <p:extLst>
      <p:ext uri="{BB962C8B-B14F-4D97-AF65-F5344CB8AC3E}">
        <p14:creationId xmlns:p14="http://schemas.microsoft.com/office/powerpoint/2010/main" val="76451209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/>
          </a:bodyPr>
          <a:lstStyle/>
          <a:p>
            <a:pPr marL="6350" indent="715963" algn="just">
              <a:buFontTx/>
              <a:buChar char="-"/>
            </a:pPr>
            <a:r>
              <a:rPr lang="ru-RU" dirty="0" smtClean="0"/>
              <a:t>Принцип социализации </a:t>
            </a:r>
            <a:r>
              <a:rPr lang="ru-RU" dirty="0"/>
              <a:t>ставит интересы  человека / общества / в области природопользования вне частного интереса и интересов отдельной отрасли, ведомства, региона и т.д. </a:t>
            </a:r>
            <a:r>
              <a:rPr lang="ru-RU" dirty="0" smtClean="0"/>
              <a:t>Независимо </a:t>
            </a:r>
            <a:r>
              <a:rPr lang="ru-RU" dirty="0"/>
              <a:t>от того, какая форма собственности на природные ресурсы имеет место, в любом</a:t>
            </a:r>
            <a:r>
              <a:rPr lang="ru-RU" i="1" dirty="0"/>
              <a:t> </a:t>
            </a:r>
            <a:r>
              <a:rPr lang="ru-RU" dirty="0"/>
              <a:t>случае она должна быть сильно </a:t>
            </a:r>
            <a:r>
              <a:rPr lang="ru-RU" dirty="0" smtClean="0"/>
              <a:t>социализирована, </a:t>
            </a:r>
            <a:r>
              <a:rPr lang="ru-RU" dirty="0"/>
              <a:t>выражая экологические интересы всех членов общества. </a:t>
            </a:r>
            <a:endParaRPr lang="ru-RU" dirty="0" smtClean="0"/>
          </a:p>
          <a:p>
            <a:pPr marL="6350" indent="715963" algn="just">
              <a:buFontTx/>
              <a:buChar char="-"/>
            </a:pPr>
            <a:r>
              <a:rPr lang="ru-RU" dirty="0" smtClean="0"/>
              <a:t>Принцип </a:t>
            </a:r>
            <a:r>
              <a:rPr lang="ru-RU" dirty="0" err="1"/>
              <a:t>экологизации</a:t>
            </a:r>
            <a:r>
              <a:rPr lang="ru-RU" dirty="0"/>
              <a:t> определяет развитие безотходного производ­ства и повышение эффективности хозяйственной деятельности в</a:t>
            </a:r>
            <a:r>
              <a:rPr lang="ru-RU" i="1" dirty="0"/>
              <a:t> </a:t>
            </a:r>
            <a:r>
              <a:rPr lang="ru-RU" dirty="0"/>
              <a:t>экологической сфере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73289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Формирование устойчивого (равновесного) природопользования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Объект 5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04864"/>
            <a:ext cx="3335618" cy="2808312"/>
          </a:xfrm>
        </p:spPr>
      </p:pic>
      <p:pic>
        <p:nvPicPr>
          <p:cNvPr id="7" name="Рисунок 6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276872"/>
            <a:ext cx="3024336" cy="2808311"/>
          </a:xfrm>
          <a:prstGeom prst="rect">
            <a:avLst/>
          </a:prstGeom>
        </p:spPr>
      </p:pic>
      <p:pic>
        <p:nvPicPr>
          <p:cNvPr id="8" name="Рисунок 7" descr="Вырезка экрана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123892"/>
            <a:ext cx="2376264" cy="274526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flipH="1">
            <a:off x="179512" y="5373216"/>
            <a:ext cx="3240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arenR"/>
            </a:pPr>
            <a:r>
              <a:rPr lang="ru-RU" sz="2800" dirty="0" err="1" smtClean="0"/>
              <a:t>природо</a:t>
            </a:r>
            <a:r>
              <a:rPr lang="ru-RU" sz="2800" dirty="0" smtClean="0"/>
              <a:t>-</a:t>
            </a:r>
          </a:p>
          <a:p>
            <a:pPr algn="ctr"/>
            <a:r>
              <a:rPr lang="ru-RU" sz="2800" dirty="0" smtClean="0"/>
              <a:t>определяющий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635896" y="5373216"/>
            <a:ext cx="2880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2) эколого-</a:t>
            </a:r>
          </a:p>
          <a:p>
            <a:pPr algn="ctr"/>
            <a:r>
              <a:rPr lang="ru-RU" sz="2800" dirty="0" smtClean="0"/>
              <a:t>разрушающий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588224" y="5373216"/>
            <a:ext cx="2376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3) равно-</a:t>
            </a:r>
            <a:r>
              <a:rPr lang="ru-RU" sz="2800" dirty="0" err="1" smtClean="0"/>
              <a:t>весный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6225280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3282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5. Цели, функции и методы лесного менеджмента. Принципы экологического управления. Лесной менеджмент в широком и узком смысле.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3111624"/>
          </a:xfrm>
        </p:spPr>
        <p:txBody>
          <a:bodyPr/>
          <a:lstStyle/>
          <a:p>
            <a:pPr algn="ctr"/>
            <a:r>
              <a:rPr lang="ru-RU" b="1" dirty="0"/>
              <a:t>Цели лесного менеджмента </a:t>
            </a:r>
          </a:p>
          <a:p>
            <a:pPr algn="just"/>
            <a:r>
              <a:rPr lang="ru-RU" dirty="0" smtClean="0"/>
              <a:t>Общая (эколого-экономическая) цель лесного менеджмента – это желаемое, возможное и обходимое состояние управляемой системы – эколого-экономической системы воспроизводства и использования лесных ресурсов (устойчивого лесопользования).</a:t>
            </a:r>
          </a:p>
        </p:txBody>
      </p:sp>
    </p:spTree>
    <p:extLst>
      <p:ext uri="{BB962C8B-B14F-4D97-AF65-F5344CB8AC3E}">
        <p14:creationId xmlns:p14="http://schemas.microsoft.com/office/powerpoint/2010/main" val="428240610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/>
          </a:bodyPr>
          <a:lstStyle/>
          <a:p>
            <a:pPr marL="6350" indent="360363" algn="just"/>
            <a:r>
              <a:rPr lang="ru-RU" sz="2800" dirty="0"/>
              <a:t>Для достижения эколого-экономической цели формируется специальный </a:t>
            </a:r>
            <a:r>
              <a:rPr lang="ru-RU" sz="2800" i="1" dirty="0"/>
              <a:t>объект управления</a:t>
            </a:r>
            <a:r>
              <a:rPr lang="ru-RU" sz="2800" dirty="0"/>
              <a:t> - экологическая сфера, основным элементом кото­рой выступают отношения по сохранению (воспроизводству) отдель­ных элементов природной среды или природных комплексов в целом.</a:t>
            </a:r>
          </a:p>
          <a:p>
            <a:pPr marL="6350" indent="360363" algn="just"/>
            <a:r>
              <a:rPr lang="ru-RU" sz="2800" dirty="0"/>
              <a:t>В системе управления экологическая сфера интерпретируется не толь­ко как окружающая природная среда, функционирование которой обус­ловлено экологическими законами, а с точки зрения экономических отно­шений как сфера природоохранного и ресурсосберегающего труда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43635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pPr marL="6350" indent="436563" algn="just"/>
            <a:r>
              <a:rPr lang="ru-RU" sz="2800" i="1" u="sng" dirty="0"/>
              <a:t>Экологические факторы</a:t>
            </a:r>
            <a:r>
              <a:rPr lang="ru-RU" sz="2800" i="1" dirty="0"/>
              <a:t> </a:t>
            </a:r>
            <a:r>
              <a:rPr lang="ru-RU" sz="2800" dirty="0"/>
              <a:t>отражают интересы устойчивого лесопользования и лесоводства. Принципы постоянства лесопользования и сохранения биоразнообразия являются ведущими в организации лесного хозяйства и стратегии его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251005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r>
              <a:rPr lang="ru-RU" dirty="0" smtClean="0"/>
              <a:t>Группировка целей по двум признакам:</a:t>
            </a:r>
          </a:p>
          <a:p>
            <a:pPr marL="0" indent="0">
              <a:buNone/>
            </a:pPr>
            <a:r>
              <a:rPr lang="ru-RU" dirty="0" smtClean="0"/>
              <a:t>    1. функциональному</a:t>
            </a:r>
          </a:p>
          <a:p>
            <a:pPr marL="0" indent="0">
              <a:buNone/>
            </a:pPr>
            <a:r>
              <a:rPr lang="ru-RU" dirty="0" smtClean="0"/>
              <a:t>    2. временному</a:t>
            </a:r>
          </a:p>
          <a:p>
            <a:r>
              <a:rPr lang="ru-RU" dirty="0" smtClean="0"/>
              <a:t>По </a:t>
            </a:r>
            <a:r>
              <a:rPr lang="ru-RU" dirty="0"/>
              <a:t>ф</a:t>
            </a:r>
            <a:r>
              <a:rPr lang="ru-RU" dirty="0" smtClean="0"/>
              <a:t>ункциональному признаку:</a:t>
            </a:r>
          </a:p>
          <a:p>
            <a:pPr marL="273050" indent="0">
              <a:buNone/>
            </a:pPr>
            <a:r>
              <a:rPr lang="ru-RU" dirty="0" smtClean="0"/>
              <a:t>1. экономические</a:t>
            </a:r>
          </a:p>
          <a:p>
            <a:pPr marL="273050" indent="0">
              <a:buNone/>
            </a:pPr>
            <a:r>
              <a:rPr lang="ru-RU" dirty="0" smtClean="0"/>
              <a:t>2. экологические</a:t>
            </a:r>
          </a:p>
          <a:p>
            <a:pPr marL="273050" indent="0">
              <a:buNone/>
            </a:pPr>
            <a:r>
              <a:rPr lang="ru-RU" dirty="0" smtClean="0"/>
              <a:t>3. социальные</a:t>
            </a:r>
          </a:p>
          <a:p>
            <a:r>
              <a:rPr lang="ru-RU" dirty="0" smtClean="0"/>
              <a:t>По временному признаку:</a:t>
            </a:r>
          </a:p>
          <a:p>
            <a:pPr marL="273050" indent="0">
              <a:buNone/>
            </a:pPr>
            <a:r>
              <a:rPr lang="ru-RU" dirty="0" smtClean="0"/>
              <a:t>1. стратегические</a:t>
            </a:r>
          </a:p>
          <a:p>
            <a:pPr marL="273050" indent="0">
              <a:buNone/>
            </a:pPr>
            <a:r>
              <a:rPr lang="ru-RU" dirty="0" smtClean="0"/>
              <a:t>2. текущие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37531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 marL="273050" indent="449263" algn="just"/>
            <a:r>
              <a:rPr lang="ru-RU" i="1" dirty="0"/>
              <a:t>Функции управления</a:t>
            </a:r>
            <a:r>
              <a:rPr lang="ru-RU" dirty="0"/>
              <a:t> - это конкретный вид управленческой деятель­ности, который осуществляется специальными приемами и способами, а также соответствующая организация работ.</a:t>
            </a:r>
          </a:p>
          <a:p>
            <a:pPr marL="273050" indent="449263" algn="just"/>
            <a:r>
              <a:rPr lang="ru-RU" dirty="0"/>
              <a:t>Основные функции: планирование (основанное на достижении по­ставленной цели), организация, контроль</a:t>
            </a:r>
            <a:r>
              <a:rPr lang="ru-RU" dirty="0" smtClean="0"/>
              <a:t>, мотивация.</a:t>
            </a:r>
            <a:endParaRPr lang="ru-RU" dirty="0"/>
          </a:p>
          <a:p>
            <a:pPr marL="273050" indent="449263" algn="just"/>
            <a:r>
              <a:rPr lang="ru-RU" dirty="0"/>
              <a:t>Реализация функций </a:t>
            </a:r>
            <a:r>
              <a:rPr lang="ru-RU" dirty="0" smtClean="0"/>
              <a:t>управления </a:t>
            </a:r>
            <a:r>
              <a:rPr lang="ru-RU" dirty="0"/>
              <a:t>осуществляется с помощью системы различных методов. </a:t>
            </a:r>
            <a:r>
              <a:rPr lang="ru-RU" i="1" dirty="0"/>
              <a:t>Методы управления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dirty="0"/>
              <a:t>это </a:t>
            </a:r>
            <a:r>
              <a:rPr lang="ru-RU" dirty="0" smtClean="0"/>
              <a:t>совокупность </a:t>
            </a:r>
            <a:r>
              <a:rPr lang="ru-RU" dirty="0"/>
              <a:t>приемов и способов воздействия на управляемый объект для достижения поставленных целей.</a:t>
            </a:r>
          </a:p>
          <a:p>
            <a:pPr marL="273050" indent="449263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814255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/>
              <a:t>Выделяют следующие методы управления</a:t>
            </a:r>
            <a:r>
              <a:rPr lang="ru-RU" sz="2800" dirty="0" smtClean="0"/>
              <a:t>:</a:t>
            </a:r>
          </a:p>
          <a:p>
            <a:pPr marL="0" indent="633413" algn="just"/>
            <a:r>
              <a:rPr lang="ru-RU" sz="2800" dirty="0" smtClean="0"/>
              <a:t>организационно-административные</a:t>
            </a:r>
            <a:r>
              <a:rPr lang="ru-RU" sz="2800" dirty="0"/>
              <a:t>, основанные на распоряже­ниях, директивах;</a:t>
            </a:r>
          </a:p>
          <a:p>
            <a:pPr marL="0" lvl="0" indent="633413" algn="just"/>
            <a:r>
              <a:rPr lang="ru-RU" sz="2800" dirty="0"/>
              <a:t>экономические, обеспечиваемые разными материальными стимулами;</a:t>
            </a:r>
          </a:p>
          <a:p>
            <a:pPr marL="0" lvl="0" indent="633413" algn="just"/>
            <a:r>
              <a:rPr lang="ru-RU" sz="2800" dirty="0"/>
              <a:t>социально-психологические, применяемые с целью повышения социальной активности участников системы управления.</a:t>
            </a:r>
          </a:p>
          <a:p>
            <a:pPr marL="0" indent="633413"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0397575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Принципы экологического управления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524" y="908720"/>
            <a:ext cx="8712968" cy="5949280"/>
          </a:xfrm>
        </p:spPr>
        <p:txBody>
          <a:bodyPr/>
          <a:lstStyle/>
          <a:p>
            <a:pPr marL="6350" indent="449263" algn="just"/>
            <a:r>
              <a:rPr lang="ru-RU" sz="2400" dirty="0" smtClean="0"/>
              <a:t>Своеобразие лесного менеджмента выражают принципы экологического управления.</a:t>
            </a:r>
          </a:p>
          <a:p>
            <a:pPr marL="6350" indent="449263" algn="just"/>
            <a:endParaRPr lang="ru-RU" dirty="0"/>
          </a:p>
        </p:txBody>
      </p:sp>
      <p:pic>
        <p:nvPicPr>
          <p:cNvPr id="4" name="Рисунок 3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00808"/>
            <a:ext cx="8712968" cy="515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47305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fontScale="92500" lnSpcReduction="10000"/>
          </a:bodyPr>
          <a:lstStyle/>
          <a:p>
            <a:pPr marL="6350" indent="360363" algn="just"/>
            <a:r>
              <a:rPr lang="ru-RU" dirty="0" smtClean="0"/>
              <a:t>Принципы </a:t>
            </a:r>
            <a:r>
              <a:rPr lang="ru-RU" dirty="0"/>
              <a:t>экологического управления ин­тегрируют в себе принципы управления и принципы природопользова­ния, выражая новое качество и содержание управленческого процесса, обусловленного необходимостью сочетания текущих и долгосрочных целей социально-экономического развития.</a:t>
            </a:r>
          </a:p>
          <a:p>
            <a:pPr marL="6350" indent="360363" algn="just"/>
            <a:r>
              <a:rPr lang="ru-RU" dirty="0"/>
              <a:t>Сформулированные принципы экологического управления - прин­цип стратегического решения, принцип «бумеранга» и принцип пари­тета экологических и экономических интересов - носят долгосрочный (стратегический) характер</a:t>
            </a:r>
            <a:r>
              <a:rPr lang="ru-RU" dirty="0" smtClean="0"/>
              <a:t>.</a:t>
            </a:r>
          </a:p>
          <a:p>
            <a:pPr marL="6350" indent="360363" algn="just"/>
            <a:r>
              <a:rPr lang="ru-RU" dirty="0"/>
              <a:t>Принцип стратегического решения выражает преимущество долго­срочной цели над текущей и обусловливает необходимость обязатель­ного подчинения экономических действий экологическим задачам ус­тойчивого развития.</a:t>
            </a:r>
          </a:p>
          <a:p>
            <a:pPr marL="6350" indent="360363" algn="just"/>
            <a:endParaRPr lang="ru-RU" dirty="0"/>
          </a:p>
          <a:p>
            <a:pPr marL="6350" indent="360363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836957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760640"/>
          </a:xfrm>
        </p:spPr>
        <p:txBody>
          <a:bodyPr>
            <a:normAutofit/>
          </a:bodyPr>
          <a:lstStyle/>
          <a:p>
            <a:pPr marL="6350" indent="257175" algn="just">
              <a:tabLst>
                <a:tab pos="88900" algn="l"/>
              </a:tabLst>
            </a:pPr>
            <a:r>
              <a:rPr lang="ru-RU" dirty="0" smtClean="0"/>
              <a:t>Принцип </a:t>
            </a:r>
            <a:r>
              <a:rPr lang="ru-RU" dirty="0"/>
              <a:t>«бумеранга» обусловливает необходимость учета за­конов и правил экологии, обязательное соблюдение экологических ограничений в развитии общества. В противном случае возникают затруднения (кризисы) не только экологического, но и социально-эко­номического характера.</a:t>
            </a:r>
          </a:p>
          <a:p>
            <a:pPr marL="6350" indent="257175" algn="just">
              <a:tabLst>
                <a:tab pos="88900" algn="l"/>
              </a:tabLst>
            </a:pPr>
            <a:r>
              <a:rPr lang="ru-RU" dirty="0"/>
              <a:t>Принцип паритета экологических и экономических интересов свидетельствует о равнозначности и равноценности экологических и экономических результатов хозяйственной деятельности предприя­тия (организации).</a:t>
            </a:r>
          </a:p>
          <a:p>
            <a:pPr marL="6350" indent="257175" algn="just">
              <a:tabLst>
                <a:tab pos="88900" algn="l"/>
              </a:tabLst>
            </a:pPr>
            <a:r>
              <a:rPr lang="ru-RU" dirty="0"/>
              <a:t>По своей сути, экологическое управление есть разновидность стра­тегического управления.</a:t>
            </a:r>
          </a:p>
          <a:p>
            <a:pPr marL="6350" indent="257175" algn="just">
              <a:tabLst>
                <a:tab pos="88900" algn="l"/>
              </a:tabLs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492177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Лесной менеджмент в широком и узком смысле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350" indent="538163" algn="just"/>
            <a:r>
              <a:rPr lang="ru-RU" sz="2800" dirty="0" smtClean="0"/>
              <a:t>Лесной менеджмент в широком смысле выражает система эколого-экономического управления в лесном секторе страны – система формирования и реализации лесной политики государства.</a:t>
            </a:r>
          </a:p>
          <a:p>
            <a:pPr marL="6350" indent="538163" algn="just"/>
            <a:r>
              <a:rPr lang="ru-RU" sz="2800" dirty="0" smtClean="0"/>
              <a:t>Лесной менеджмент в узком смысле определяет система </a:t>
            </a:r>
            <a:r>
              <a:rPr lang="ru-RU" sz="2800" dirty="0" err="1" smtClean="0"/>
              <a:t>лесоуправления</a:t>
            </a:r>
            <a:r>
              <a:rPr lang="ru-RU" sz="2800" dirty="0" smtClean="0"/>
              <a:t>, выражающая интересы лесной собственности и устойчивого ведения лесного хозяйства.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0976131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84752"/>
          </a:xfrm>
        </p:spPr>
        <p:txBody>
          <a:bodyPr>
            <a:noAutofit/>
          </a:bodyPr>
          <a:lstStyle/>
          <a:p>
            <a:pPr lvl="0"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6. Лесное хозяйство, 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лесной комплекс, лесной сектор, лесной кластер: взаимосвязь и различие понятий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/>
          <a:lstStyle/>
          <a:p>
            <a:pPr algn="just"/>
            <a:r>
              <a:rPr lang="ru-RU" dirty="0" smtClean="0"/>
              <a:t>1. </a:t>
            </a:r>
            <a:r>
              <a:rPr lang="ru-RU" i="1" u="sng" dirty="0" smtClean="0"/>
              <a:t>Лесное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u="sng" dirty="0" smtClean="0"/>
              <a:t>хозяйство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– отрасль экономики, задачами которой является обеспечение потребностей в древесине и других продуктах леса, сохранения и рациональное использование всего многообразия ресурсов государственного лесного фонда, сохранение и усиление </a:t>
            </a:r>
            <a:r>
              <a:rPr lang="ru-RU" dirty="0" err="1" smtClean="0"/>
              <a:t>средообразующих</a:t>
            </a:r>
            <a:r>
              <a:rPr lang="ru-RU" dirty="0" smtClean="0"/>
              <a:t>, </a:t>
            </a:r>
            <a:r>
              <a:rPr lang="ru-RU" dirty="0" err="1" smtClean="0"/>
              <a:t>водоохранных</a:t>
            </a:r>
            <a:r>
              <a:rPr lang="ru-RU" dirty="0" smtClean="0"/>
              <a:t>, защитных, санитарно-гигиенических, рекреационных и иных функций леса (определение, принятое Лесным кодексом Республики Беларусь)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151615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 marL="95250" indent="449263" algn="just"/>
            <a:r>
              <a:rPr lang="ru-RU" dirty="0" smtClean="0"/>
              <a:t>2. </a:t>
            </a:r>
            <a:r>
              <a:rPr lang="ru-RU" i="1" u="sng" dirty="0" smtClean="0"/>
              <a:t>Лесное хозяйство</a:t>
            </a:r>
            <a:r>
              <a:rPr lang="ru-RU" dirty="0" smtClean="0"/>
              <a:t> – отрасль народного хозяйства, которая занимается изучением, учетом и воспроизводством лесов, охраной их от пожаров, болезней и вредителей, </a:t>
            </a:r>
            <a:r>
              <a:rPr lang="ru-RU" dirty="0" err="1" smtClean="0"/>
              <a:t>лесовосстановлением</a:t>
            </a:r>
            <a:r>
              <a:rPr lang="ru-RU" dirty="0" smtClean="0"/>
              <a:t> и лесоразведением, регулированием </a:t>
            </a:r>
            <a:r>
              <a:rPr lang="ru-RU" dirty="0" err="1" smtClean="0"/>
              <a:t>лесополь-зования</a:t>
            </a:r>
            <a:r>
              <a:rPr lang="ru-RU" dirty="0" smtClean="0"/>
              <a:t>, повышение продуктивности лесов. (общепринятое определение).</a:t>
            </a:r>
          </a:p>
          <a:p>
            <a:pPr marL="95250" indent="449263" algn="just"/>
            <a:r>
              <a:rPr lang="ru-RU" dirty="0" smtClean="0"/>
              <a:t>3. </a:t>
            </a:r>
            <a:r>
              <a:rPr lang="ru-RU" u="sng" dirty="0" smtClean="0"/>
              <a:t>Лесная, деревообрабатывающая и целлюлозно-бумажная промышленность</a:t>
            </a:r>
            <a:r>
              <a:rPr lang="ru-RU" dirty="0" smtClean="0"/>
              <a:t> – отрасль промышленности, представленная </a:t>
            </a:r>
            <a:r>
              <a:rPr lang="ru-RU" dirty="0" err="1" smtClean="0"/>
              <a:t>взаимо</a:t>
            </a:r>
            <a:r>
              <a:rPr lang="ru-RU" dirty="0" smtClean="0"/>
              <a:t>-связанными производствами, функционирование которых основано на использовании ресурсов древесины.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246555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4. </a:t>
            </a:r>
            <a:r>
              <a:rPr lang="ru-RU" i="1" u="sng" dirty="0" smtClean="0"/>
              <a:t>Лесопромышленный комплекс</a:t>
            </a:r>
            <a:r>
              <a:rPr lang="ru-RU" i="1" dirty="0" smtClean="0"/>
              <a:t> </a:t>
            </a:r>
            <a:r>
              <a:rPr lang="ru-RU" dirty="0" smtClean="0"/>
              <a:t>– организационно-экономическая целостность (система) отраслей промышленности, имеющих устойчивые вертикальные и горизонтальные хозяйственные связи, обусловленные использованием древесных ресурсов.</a:t>
            </a:r>
          </a:p>
          <a:p>
            <a:pPr algn="just"/>
            <a:r>
              <a:rPr lang="ru-RU" dirty="0" smtClean="0"/>
              <a:t>5. </a:t>
            </a:r>
            <a:r>
              <a:rPr lang="ru-RU" i="1" u="sng" dirty="0" smtClean="0"/>
              <a:t>Лесной комплекс</a:t>
            </a:r>
            <a:r>
              <a:rPr lang="ru-RU" dirty="0" smtClean="0"/>
              <a:t> – организационная экономическая целостность (общность) лесопромышленного комплекса и </a:t>
            </a:r>
            <a:r>
              <a:rPr lang="ru-RU" dirty="0" err="1" smtClean="0"/>
              <a:t>лесохозяйства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6. </a:t>
            </a:r>
            <a:r>
              <a:rPr lang="ru-RU" u="sng" dirty="0" smtClean="0"/>
              <a:t>Лесной сектор</a:t>
            </a:r>
            <a:r>
              <a:rPr lang="ru-RU" dirty="0" smtClean="0"/>
              <a:t> – рыночная интерпретация лесного комплекса, часть национальной экономики, функционирование которого обусловлено интересами использования и воспроизводства лесных ресурсов.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1456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pPr marL="95250" indent="434975" algn="just"/>
            <a:r>
              <a:rPr lang="ru-RU" sz="2800" i="1" u="sng" dirty="0"/>
              <a:t>Технико-технологические факторы</a:t>
            </a:r>
            <a:r>
              <a:rPr lang="ru-RU" sz="2800" i="1" dirty="0"/>
              <a:t> </a:t>
            </a:r>
            <a:r>
              <a:rPr lang="ru-RU" sz="2800" dirty="0"/>
              <a:t>отражают характер и специфические черты труда в лесном хозяйстве, влияют на процессы его разделения, кооперации, повышения производительности. Формирование объектов управления по технико-технологической общности </a:t>
            </a:r>
            <a:r>
              <a:rPr lang="ru-RU" sz="2800" dirty="0" smtClean="0"/>
              <a:t>трудовой деятельности </a:t>
            </a:r>
            <a:r>
              <a:rPr lang="ru-RU" sz="2800" dirty="0"/>
              <a:t>определяет основное содержание лесохозяйственного производства, его структурообразующую роль в организации лесного хозяйства как отрасли национальной экономики.</a:t>
            </a:r>
          </a:p>
        </p:txBody>
      </p:sp>
    </p:spTree>
    <p:extLst>
      <p:ext uri="{BB962C8B-B14F-4D97-AF65-F5344CB8AC3E}">
        <p14:creationId xmlns:p14="http://schemas.microsoft.com/office/powerpoint/2010/main" val="21045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832648"/>
          </a:xfrm>
        </p:spPr>
        <p:txBody>
          <a:bodyPr>
            <a:normAutofit/>
          </a:bodyPr>
          <a:lstStyle/>
          <a:p>
            <a:pPr marL="6350" indent="360363" algn="just"/>
            <a:r>
              <a:rPr lang="ru-RU" sz="2800" dirty="0" smtClean="0"/>
              <a:t>7. </a:t>
            </a:r>
            <a:r>
              <a:rPr lang="ru-RU" sz="2800" i="1" u="sng" dirty="0" smtClean="0"/>
              <a:t>Лесной кластер</a:t>
            </a:r>
            <a:r>
              <a:rPr lang="ru-RU" sz="2800" i="1" dirty="0" smtClean="0"/>
              <a:t> </a:t>
            </a:r>
            <a:r>
              <a:rPr lang="ru-RU" sz="2800" dirty="0" smtClean="0"/>
              <a:t>– функциональная взаимосвязь структурных элементов региональной динамики, обусловленная коммерческими интересами эффективного использования и воспроизводства лесных ресурсов.</a:t>
            </a:r>
          </a:p>
          <a:p>
            <a:pPr marL="6350" indent="360363" algn="just"/>
            <a:r>
              <a:rPr lang="ru-RU" sz="2800" dirty="0" smtClean="0"/>
              <a:t>За рубежом лесной кластер определяется как структура объединяющая первичные и вторичные продукты лесного сектора (включая лесные услуги) и учитывающая конкурентные преимущества региона и сетевую структуру его (региона) экономики.</a:t>
            </a:r>
          </a:p>
          <a:p>
            <a:pPr marL="6350" indent="360363" algn="just"/>
            <a:r>
              <a:rPr lang="ru-RU" sz="2800" dirty="0" smtClean="0"/>
              <a:t>Кластер – эффективный механизм (инструмент) лесного менеджмента.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032362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84976" cy="93610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Структурная взаимосвязь основных понятий, используемых в системе лесного менеджмента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Объект 3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556792"/>
            <a:ext cx="5904655" cy="5184576"/>
          </a:xfrm>
        </p:spPr>
      </p:pic>
    </p:spTree>
    <p:extLst>
      <p:ext uri="{BB962C8B-B14F-4D97-AF65-F5344CB8AC3E}">
        <p14:creationId xmlns:p14="http://schemas.microsoft.com/office/powerpoint/2010/main" val="41638576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pPr marL="6350" indent="449263" algn="just"/>
            <a:r>
              <a:rPr lang="ru-RU" sz="2800" dirty="0" smtClean="0"/>
              <a:t>Представленная схема иллюстрирует взаимосвязь и различие основных специальных категорий, используемых теорией и практикой лесного менеджмента. Каждое понятие имеет свое функциональное назначение и раскрывает конкретный аспект, характер и цели человеческой деятельности, связанные с использованием и воспроизводством лесных ресурсов.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662148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80120"/>
          </a:xfrm>
        </p:spPr>
        <p:txBody>
          <a:bodyPr>
            <a:noAutofit/>
          </a:bodyPr>
          <a:lstStyle/>
          <a:p>
            <a:pPr lvl="0" algn="ctr"/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7. Лесные отношения в системе устойчивого природопользования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pPr marL="273050" indent="360363" algn="just">
              <a:tabLst>
                <a:tab pos="354013" algn="l"/>
              </a:tabLst>
            </a:pPr>
            <a:r>
              <a:rPr lang="ru-RU" dirty="0" smtClean="0"/>
              <a:t>Границы лесного менеджмента определяются спецификой лесных отношений. Их функциональным отличием от содержания экономических отношений других секторов народного хозяйства является </a:t>
            </a:r>
            <a:r>
              <a:rPr lang="ru-RU" dirty="0" err="1" smtClean="0"/>
              <a:t>лесоземельноохранный</a:t>
            </a:r>
            <a:r>
              <a:rPr lang="ru-RU" dirty="0" smtClean="0"/>
              <a:t> характер.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47346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</p:spPr>
        <p:txBody>
          <a:bodyPr>
            <a:normAutofit/>
          </a:bodyPr>
          <a:lstStyle/>
          <a:p>
            <a:pPr marL="6350" indent="449263" algn="just"/>
            <a:r>
              <a:rPr lang="ru-RU" sz="3200" dirty="0" smtClean="0"/>
              <a:t>Лесные отношения </a:t>
            </a:r>
            <a:r>
              <a:rPr lang="ru-RU" sz="2800" dirty="0" smtClean="0"/>
              <a:t>– это экономико-правовые отношения природопользования, дифференцированные на:</a:t>
            </a:r>
          </a:p>
          <a:p>
            <a:pPr marL="6350" indent="449263" algn="just"/>
            <a:r>
              <a:rPr lang="ru-RU" sz="2800" dirty="0" smtClean="0"/>
              <a:t>1. отношения использования и охраны земель лесного фонда (</a:t>
            </a:r>
            <a:r>
              <a:rPr lang="ru-RU" sz="2800" dirty="0" err="1" smtClean="0"/>
              <a:t>лесоземельные</a:t>
            </a:r>
            <a:r>
              <a:rPr lang="ru-RU" sz="2800" dirty="0" smtClean="0"/>
              <a:t> отношения);</a:t>
            </a:r>
          </a:p>
          <a:p>
            <a:pPr marL="6350" indent="449263" algn="just"/>
            <a:r>
              <a:rPr lang="ru-RU" sz="2800" dirty="0" smtClean="0"/>
              <a:t>2. отношения в области охраны и использования атмосферного воздуха, вод, недр, растительного и животного мира, возникающие в процессе удовлетворения разнообразия потребностей в продуктах и полезностях леса (</a:t>
            </a:r>
            <a:r>
              <a:rPr lang="ru-RU" sz="2800" dirty="0" err="1" smtClean="0"/>
              <a:t>лесоохранные</a:t>
            </a:r>
            <a:r>
              <a:rPr lang="ru-RU" sz="2800" dirty="0" smtClean="0"/>
              <a:t> отношения).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2546746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Лесные отношения в системе устойчивого природопользования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Объект 3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88840"/>
            <a:ext cx="7056784" cy="4176464"/>
          </a:xfrm>
        </p:spPr>
      </p:pic>
    </p:spTree>
    <p:extLst>
      <p:ext uri="{BB962C8B-B14F-4D97-AF65-F5344CB8AC3E}">
        <p14:creationId xmlns:p14="http://schemas.microsoft.com/office/powerpoint/2010/main" val="4066271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5832648"/>
          </a:xfrm>
        </p:spPr>
        <p:txBody>
          <a:bodyPr>
            <a:noAutofit/>
          </a:bodyPr>
          <a:lstStyle/>
          <a:p>
            <a:pPr marL="6350" indent="436563" algn="just"/>
            <a:r>
              <a:rPr lang="ru-RU" dirty="0"/>
              <a:t>Действие вышеназванных факторов интегрирует собой организационный фактор, который определяет количественную и качественную характеристику объекта управления, его конкретное выражение и внутренние структурные </a:t>
            </a:r>
            <a:r>
              <a:rPr lang="ru-RU" dirty="0" smtClean="0"/>
              <a:t>связи (лесхоз, лесничество, тип леса, класс возраста).</a:t>
            </a:r>
            <a:endParaRPr lang="ru-RU" dirty="0"/>
          </a:p>
          <a:p>
            <a:pPr marL="6350" indent="436563" algn="just"/>
            <a:r>
              <a:rPr lang="ru-RU" dirty="0"/>
              <a:t>Ведущим фактором в формировании объекта лесного менеджмента является экологический фактор, учитывающий особенности в организации устойчивого лесопользования и всей системы ведения лесного хозяйства. Лесоводство, в концентрированном виде </a:t>
            </a:r>
            <a:r>
              <a:rPr lang="ru-RU" dirty="0" smtClean="0"/>
              <a:t>выражающее </a:t>
            </a:r>
            <a:r>
              <a:rPr lang="ru-RU" dirty="0"/>
              <a:t>данный фактор, является </a:t>
            </a:r>
            <a:r>
              <a:rPr lang="ru-RU" dirty="0" smtClean="0"/>
              <a:t>научной основой организации лесохозяйственного производства.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245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rmAutofit/>
          </a:bodyPr>
          <a:lstStyle/>
          <a:p>
            <a:pPr marL="6350" indent="449263" algn="just"/>
            <a:r>
              <a:rPr lang="ru-RU" sz="3200" dirty="0"/>
              <a:t>Предмет лесного менеджмента – наука о </a:t>
            </a:r>
            <a:r>
              <a:rPr lang="ru-RU" sz="3200" dirty="0" err="1"/>
              <a:t>лесоуправленческих</a:t>
            </a:r>
            <a:r>
              <a:rPr lang="ru-RU" sz="3200" dirty="0"/>
              <a:t> отношениях</a:t>
            </a:r>
            <a:r>
              <a:rPr lang="ru-RU" sz="3200" dirty="0" smtClean="0"/>
              <a:t>, возникающих  в процессе использования и воспроизводства лесных ресурсов.</a:t>
            </a:r>
          </a:p>
          <a:p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36096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957</TotalTime>
  <Words>4316</Words>
  <Application>Microsoft Office PowerPoint</Application>
  <PresentationFormat>Экран (4:3)</PresentationFormat>
  <Paragraphs>283</Paragraphs>
  <Slides>75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75</vt:i4>
      </vt:variant>
    </vt:vector>
  </HeadingPairs>
  <TitlesOfParts>
    <vt:vector size="76" baseType="lpstr">
      <vt:lpstr>Поток</vt:lpstr>
      <vt:lpstr>Презентация PowerPoint</vt:lpstr>
      <vt:lpstr>Вопросы для рассмотрения</vt:lpstr>
      <vt:lpstr>1. Объект и предмет лесного менеджмента.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Лесной менеджмент в системе экономических и управленческих наук</vt:lpstr>
      <vt:lpstr>2. Методологические основы построения лесного менеджмента</vt:lpstr>
      <vt:lpstr>Методологическая схема построения системы лесного  менеджмента</vt:lpstr>
      <vt:lpstr>Лесоводство</vt:lpstr>
      <vt:lpstr>Презентация PowerPoint</vt:lpstr>
      <vt:lpstr>Презентация PowerPoint</vt:lpstr>
      <vt:lpstr>Исходные положения и задачи лесоводства</vt:lpstr>
      <vt:lpstr>Лесная экономика</vt:lpstr>
      <vt:lpstr>Презентация PowerPoint</vt:lpstr>
      <vt:lpstr>Экономическая схема трансформации затрат в результаты производства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Организация лесного хозяйства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Общая схема эколого-экономической системы  (на примере воспроизводства лесных ресурсов)</vt:lpstr>
      <vt:lpstr>Презентация PowerPoint</vt:lpstr>
      <vt:lpstr>3. Общие положения менеджмента</vt:lpstr>
      <vt:lpstr>3.1 Структурная модель менеджера-экономиста.</vt:lpstr>
      <vt:lpstr>Структурная схема менеджера-экономиста как специалиста в области управления</vt:lpstr>
      <vt:lpstr>3.2 Менеджмент как сфера науки</vt:lpstr>
      <vt:lpstr>Контур управления</vt:lpstr>
      <vt:lpstr>Презентация PowerPoint</vt:lpstr>
      <vt:lpstr>3.3 Менеджмент как сфера практики</vt:lpstr>
      <vt:lpstr>Презентация PowerPoint</vt:lpstr>
      <vt:lpstr>Менеджмент как сфера управления в условиях социально- ориентированной рыночной экономики</vt:lpstr>
      <vt:lpstr>3.4 Управление как сфера искусства</vt:lpstr>
      <vt:lpstr>3. Управление как сфера искусства. Философские акценты П. Друкера</vt:lpstr>
      <vt:lpstr>Машина П. Друкера  (машина для создания завтрашнего дня и определение курса на будущее)</vt:lpstr>
      <vt:lpstr>Афоризмы и мысли П. Друкера</vt:lpstr>
      <vt:lpstr>4. Теория устойчивого природопользования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Закономерности и принципы устойчивого природопользования</vt:lpstr>
      <vt:lpstr>Презентация PowerPoint</vt:lpstr>
      <vt:lpstr>Презентация PowerPoint</vt:lpstr>
      <vt:lpstr>Презентация PowerPoint</vt:lpstr>
      <vt:lpstr>Формирование устойчивого (равновесного) природопользования</vt:lpstr>
      <vt:lpstr>5. Цели, функции и методы лесного менеджмента. Принципы экологического управления. Лесной менеджмент в широком и узком смысле.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Принципы экологического управления</vt:lpstr>
      <vt:lpstr>Презентация PowerPoint</vt:lpstr>
      <vt:lpstr>Презентация PowerPoint</vt:lpstr>
      <vt:lpstr>Лесной менеджмент в широком и узком смысле</vt:lpstr>
      <vt:lpstr>6. Лесное хозяйство,  лесной комплекс, лесной сектор, лесной кластер: взаимосвязь и различие понятий.</vt:lpstr>
      <vt:lpstr>Презентация PowerPoint</vt:lpstr>
      <vt:lpstr>Презентация PowerPoint</vt:lpstr>
      <vt:lpstr>Презентация PowerPoint</vt:lpstr>
      <vt:lpstr>Структурная взаимосвязь основных понятий, используемых в системе лесного менеджмента</vt:lpstr>
      <vt:lpstr>Презентация PowerPoint</vt:lpstr>
      <vt:lpstr>7. Лесные отношения в системе устойчивого природопользования.</vt:lpstr>
      <vt:lpstr>Презентация PowerPoint</vt:lpstr>
      <vt:lpstr>Лесные отношения в системе устойчивого природопользования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курсу         «Лесной менеджмент»</dc:title>
  <dc:creator>Laborantka</dc:creator>
  <cp:lastModifiedBy>Laborantka</cp:lastModifiedBy>
  <cp:revision>67</cp:revision>
  <cp:lastPrinted>2013-02-15T06:29:45Z</cp:lastPrinted>
  <dcterms:created xsi:type="dcterms:W3CDTF">2013-02-06T14:32:10Z</dcterms:created>
  <dcterms:modified xsi:type="dcterms:W3CDTF">2013-02-15T06:54:09Z</dcterms:modified>
</cp:coreProperties>
</file>