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25" r:id="rId3"/>
    <p:sldId id="293" r:id="rId4"/>
    <p:sldId id="294" r:id="rId5"/>
    <p:sldId id="314" r:id="rId6"/>
    <p:sldId id="297" r:id="rId7"/>
    <p:sldId id="315" r:id="rId8"/>
    <p:sldId id="298" r:id="rId9"/>
    <p:sldId id="299" r:id="rId10"/>
    <p:sldId id="301" r:id="rId11"/>
    <p:sldId id="302" r:id="rId12"/>
    <p:sldId id="317" r:id="rId13"/>
    <p:sldId id="316" r:id="rId14"/>
    <p:sldId id="306" r:id="rId15"/>
    <p:sldId id="307" r:id="rId16"/>
    <p:sldId id="308" r:id="rId17"/>
    <p:sldId id="309" r:id="rId18"/>
    <p:sldId id="310" r:id="rId19"/>
    <p:sldId id="311" r:id="rId20"/>
    <p:sldId id="318" r:id="rId21"/>
    <p:sldId id="319" r:id="rId22"/>
  </p:sldIdLst>
  <p:sldSz cx="9144000" cy="6858000" type="screen4x3"/>
  <p:notesSz cx="6797675" cy="987425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D1BB-FF4E-421A-9C82-8A5764138C6D}" type="datetimeFigureOut">
              <a:rPr lang="be-BY" smtClean="0"/>
              <a:t>05.02.2014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E5D9D-E723-496C-A8EE-7AFE5498CC53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1783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E5D9D-E723-496C-A8EE-7AFE5498CC53}" type="slidenum">
              <a:rPr lang="be-BY" smtClean="0"/>
              <a:t>8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764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8D-E220-4A54-8F59-718D5C95F008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70FC-3774-46B1-AF65-90AA9DE68710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E9B1-1418-4F32-8BF6-B2084D7765FF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F127-3F15-490D-AB0D-DDB77926223E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6E50-1937-4B98-AA49-3154ED47210F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A7D6-8962-4BCB-9B9C-974DC6F566D6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81B4-2466-4067-8713-C2738C3FAFC7}" type="datetime1">
              <a:rPr lang="be-BY" smtClean="0"/>
              <a:t>05.02.2014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EA14-20F4-43E0-AC6F-6CDF33168452}" type="datetime1">
              <a:rPr lang="be-BY" smtClean="0"/>
              <a:t>05.02.2014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07D6-70C8-4D32-932D-B1DB5D6F8C49}" type="datetime1">
              <a:rPr lang="be-BY" smtClean="0"/>
              <a:t>05.02.2014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DA6B-2EA9-48DF-866D-D1BC8C0B38C1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7A72-14AD-4BC5-91F4-33516A5AC63B}" type="datetime1">
              <a:rPr lang="be-BY" smtClean="0"/>
              <a:t>05.02.2014</a:t>
            </a:fld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e-B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621E00-762C-429D-84CB-CEB2EB84F3BA}" type="datetime1">
              <a:rPr lang="be-BY" smtClean="0"/>
              <a:t>05.02.2014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accent3">
                <a:lumMod val="60000"/>
                <a:lumOff val="40000"/>
                <a:alpha val="6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305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6192688" cy="2376264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Управление лесами в системе устойчивого землепользования</a:t>
            </a:r>
            <a:endParaRPr lang="be-BY" sz="4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</a:t>
            </a:fld>
            <a:endParaRPr lang="be-BY"/>
          </a:p>
        </p:txBody>
      </p:sp>
      <p:sp>
        <p:nvSpPr>
          <p:cNvPr id="3" name="TextBox 2"/>
          <p:cNvSpPr txBox="1"/>
          <p:nvPr/>
        </p:nvSpPr>
        <p:spPr>
          <a:xfrm>
            <a:off x="4139952" y="616530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Минск 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349421"/>
            <a:ext cx="162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Тема 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685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Площади земель по основным категориям землепользователей на территории Беларуси, тыс. 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10</a:t>
            </a:fld>
            <a:endParaRPr lang="be-BY" dirty="0"/>
          </a:p>
        </p:txBody>
      </p:sp>
      <p:pic>
        <p:nvPicPr>
          <p:cNvPr id="5" name="Объект 4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8064896" cy="5688632"/>
          </a:xfrm>
        </p:spPr>
      </p:pic>
    </p:spTree>
    <p:extLst>
      <p:ext uri="{BB962C8B-B14F-4D97-AF65-F5344CB8AC3E}">
        <p14:creationId xmlns:p14="http://schemas.microsoft.com/office/powerpoint/2010/main" val="10880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Площади земель по формам собственности и видам прав на землю на </a:t>
            </a:r>
            <a:r>
              <a:rPr lang="ru-RU" sz="2800" dirty="0" smtClean="0"/>
              <a:t>01.01.2012, </a:t>
            </a:r>
            <a:r>
              <a:rPr lang="ru-RU" sz="2800" dirty="0"/>
              <a:t>тыс. </a:t>
            </a:r>
            <a:r>
              <a:rPr lang="ru-RU" sz="2800" dirty="0" smtClean="0"/>
              <a:t>га</a:t>
            </a:r>
            <a:endParaRPr lang="ru-RU" sz="28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11</a:t>
            </a:fld>
            <a:endParaRPr lang="be-BY" dirty="0"/>
          </a:p>
        </p:txBody>
      </p:sp>
      <p:pic>
        <p:nvPicPr>
          <p:cNvPr id="6" name="Объект 5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8280920" cy="5877272"/>
          </a:xfrm>
        </p:spPr>
      </p:pic>
    </p:spTree>
    <p:extLst>
      <p:ext uri="{BB962C8B-B14F-4D97-AF65-F5344CB8AC3E}">
        <p14:creationId xmlns:p14="http://schemas.microsoft.com/office/powerpoint/2010/main" val="38970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80728"/>
          </a:xfrm>
        </p:spPr>
        <p:txBody>
          <a:bodyPr/>
          <a:lstStyle/>
          <a:p>
            <a:pPr algn="ctr"/>
            <a:r>
              <a:rPr lang="ru-RU" sz="3200" dirty="0"/>
              <a:t>Панъевропейские критерии устойчивого </a:t>
            </a:r>
            <a:r>
              <a:rPr lang="ru-RU" sz="3200" dirty="0" smtClean="0"/>
              <a:t>лесопользования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3226420"/>
              </p:ext>
            </p:extLst>
          </p:nvPr>
        </p:nvGraphicFramePr>
        <p:xfrm>
          <a:off x="250825" y="1052734"/>
          <a:ext cx="8065591" cy="449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5591"/>
              </a:tblGrid>
              <a:tr h="38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7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Поддержание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приумножение лесных ресурсов и их вклада в глобальный круговорот углерода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98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Поддержание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состояния и жизнеспособности лесных экосистем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46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Сохранение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поддержание продуктивных функций леса (получение древесной и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недревесной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продукции)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46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Поддержание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сохранение и приумножение биологического разнообразия в лесных экосистемах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7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Поддержание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надлежащее улучшение защитных функций при управлении лесами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98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Поддержание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других социально-экономических функций и условий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5445224"/>
            <a:ext cx="8136904" cy="1224136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/>
              <a:t>Все европейские критерии и показатели:</a:t>
            </a:r>
          </a:p>
          <a:p>
            <a:r>
              <a:rPr lang="ru-RU" sz="3300" dirty="0"/>
              <a:t>- основываются на научных данных, одинаковы для всех европейских стран;</a:t>
            </a:r>
          </a:p>
          <a:p>
            <a:r>
              <a:rPr lang="ru-RU" sz="3300" dirty="0"/>
              <a:t>- совместно дают полную картину состояния лесов и управления ими в той или иной стране;</a:t>
            </a:r>
          </a:p>
          <a:p>
            <a:r>
              <a:rPr lang="ru-RU" sz="3300" dirty="0"/>
              <a:t>- не являются окончательными.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12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001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Критерии устойчивого лесопользования в Республике </a:t>
            </a:r>
            <a:r>
              <a:rPr lang="ru-RU" sz="3200" dirty="0" smtClean="0"/>
              <a:t>Беларусь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037089"/>
              </p:ext>
            </p:extLst>
          </p:nvPr>
        </p:nvGraphicFramePr>
        <p:xfrm>
          <a:off x="251520" y="1412775"/>
          <a:ext cx="8064896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483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0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Содержание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улучшение лесных ресурсов, их вклад в глобальные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лесоуглеродные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циклы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Поддержание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лесных экосистем здоровыми и жизнеспособными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0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Охрана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обеспечение экологической замкнутости экологических экосистем, загрязненных радионуклидами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0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Сохранение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содействие продуцирующим функциям леса (древесным и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недревесным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0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Сохранение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расширение биологического разнообразия лесных экосистем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1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Сохранение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усиление защитных функций лесов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1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Поддержание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социально-экономической функции лесов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1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Инструменты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лесной политики для внедрения устойчивого лесного хозяйства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13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94956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Характеристика лесного фонда Республики Беларусь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434645"/>
              </p:ext>
            </p:extLst>
          </p:nvPr>
        </p:nvGraphicFramePr>
        <p:xfrm>
          <a:off x="107503" y="1196973"/>
          <a:ext cx="8208913" cy="5544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1836747"/>
                <a:gridCol w="1867502"/>
                <a:gridCol w="2452436"/>
              </a:tblGrid>
              <a:tr h="1122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по РБ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т.ч. по Министерству лесного хозяйства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площадь лесного фонда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млн. га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9,43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8,066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Лесные земли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млн. га/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8,63 / 91,5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7,42 / 91,9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Покрытые лесом земли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млн. га/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8,05 / 85,4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6,97 / 86,4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Общий запас насаждений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млн. м</a:t>
                      </a:r>
                      <a:r>
                        <a:rPr lang="ru-RU" sz="20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1 598,2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1 385,4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т.ч. спелых и перестойных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млн. м</a:t>
                      </a:r>
                      <a:r>
                        <a:rPr lang="ru-RU" sz="20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213,8 / 13,4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176,1 / 12,7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14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7238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лесистости территории Беларуси и ее прогноз до 2015 </a:t>
            </a:r>
            <a:r>
              <a:rPr lang="ru-RU" sz="3600" dirty="0" smtClean="0"/>
              <a:t>года</a:t>
            </a:r>
            <a:endParaRPr lang="ru-RU" sz="3600" dirty="0"/>
          </a:p>
        </p:txBody>
      </p:sp>
      <p:pic>
        <p:nvPicPr>
          <p:cNvPr id="7" name="Объект 6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8280920" cy="5328592"/>
          </a:xfrm>
        </p:spPr>
      </p:pic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15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099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Распределение лесного фонда Республики Беларусь по местонахождению и </a:t>
            </a:r>
            <a:r>
              <a:rPr lang="ru-RU" sz="3600" dirty="0" smtClean="0"/>
              <a:t>функциям</a:t>
            </a:r>
            <a:endParaRPr lang="ru-RU" sz="3600" dirty="0"/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2060848"/>
            <a:ext cx="7488832" cy="4248472"/>
          </a:xfrm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16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8392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ru-RU" sz="3200" dirty="0"/>
              <a:t>Распределение лесного фонда Республики Беларусь по Министерствам и </a:t>
            </a:r>
            <a:r>
              <a:rPr lang="ru-RU" sz="3200" dirty="0" smtClean="0"/>
              <a:t>ведомствам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72428"/>
              </p:ext>
            </p:extLst>
          </p:nvPr>
        </p:nvGraphicFramePr>
        <p:xfrm>
          <a:off x="107505" y="1052736"/>
          <a:ext cx="8280920" cy="568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657"/>
                <a:gridCol w="1234602"/>
                <a:gridCol w="1861196"/>
                <a:gridCol w="2559465"/>
              </a:tblGrid>
              <a:tr h="916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министерств, организаций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Площадь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  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тыс. 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от общей площади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юридических лиц, ведущих лесное хозяйство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 лесного хозяйства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8053,8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 обороны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 по чрезвычайным ситуациям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216,4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 образования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Управление делами Президента Республики Беларусь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756,2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НАН Беларуси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Местные исполнительные и распорядительные органы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«Витебскдрев»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198,8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9432,7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17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4635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ru-RU" sz="3400" dirty="0"/>
              <a:t>Распределение насаждений в лесах Республики Беларусь по группам </a:t>
            </a:r>
            <a:r>
              <a:rPr lang="ru-RU" sz="3400" dirty="0" smtClean="0"/>
              <a:t>возраста</a:t>
            </a:r>
            <a:endParaRPr lang="ru-RU" sz="3400" dirty="0"/>
          </a:p>
        </p:txBody>
      </p:sp>
      <p:pic>
        <p:nvPicPr>
          <p:cNvPr id="5" name="Объект 4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7632848" cy="446449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18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700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Распределение насаждений в лесах Республики Беларусь по породам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064896" cy="5112568"/>
          </a:xfrm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19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3233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48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Общие категории устойчивого землепользования</a:t>
            </a:r>
          </a:p>
          <a:p>
            <a:r>
              <a:rPr lang="ru-RU" sz="2800" dirty="0" smtClean="0"/>
              <a:t>2. Экологическая трансформация землепользования</a:t>
            </a:r>
          </a:p>
          <a:p>
            <a:r>
              <a:rPr lang="ru-RU" sz="2800" dirty="0" smtClean="0"/>
              <a:t>3. Концепция ландшафтной инфраструктуры</a:t>
            </a:r>
          </a:p>
          <a:p>
            <a:r>
              <a:rPr lang="ru-RU" sz="2800" dirty="0" smtClean="0"/>
              <a:t>4. Критерии устойчивого лесопользования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7634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ru-RU" sz="3200" b="1" dirty="0"/>
              <a:t>Основные категории </a:t>
            </a:r>
            <a:r>
              <a:rPr lang="ru-RU" sz="3200" b="1" dirty="0" smtClean="0"/>
              <a:t>лесопользования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136904" cy="5544616"/>
          </a:xfrm>
        </p:spPr>
        <p:txBody>
          <a:bodyPr>
            <a:normAutofit fontScale="92500" lnSpcReduction="20000"/>
          </a:bodyPr>
          <a:lstStyle/>
          <a:p>
            <a:pPr indent="228600" algn="just"/>
            <a:r>
              <a:rPr lang="ru-RU" dirty="0"/>
              <a:t>Лесопользование – использование лесных ресурсов и извлечение полезных свойств леса в конкретных целях.</a:t>
            </a:r>
          </a:p>
          <a:p>
            <a:pPr indent="228600" algn="just"/>
            <a:r>
              <a:rPr lang="ru-RU" dirty="0"/>
              <a:t>Лесопользование общее – естественное пребывание человека в природной среде и пользование ее ресурсами с учетом экологических интересов других членов общества.</a:t>
            </a:r>
          </a:p>
          <a:p>
            <a:pPr indent="228600" algn="just"/>
            <a:r>
              <a:rPr lang="ru-RU" dirty="0"/>
              <a:t>Лесопользование специальное – использование лесных ресурсов на основе специальных разрешительных документов для достижения конкретных целей, главным образом, на коммерческой (платной) основе.</a:t>
            </a:r>
          </a:p>
          <a:p>
            <a:pPr indent="228600" algn="just"/>
            <a:r>
              <a:rPr lang="ru-RU" dirty="0"/>
              <a:t>Расчетная лесосека – норма ежегодной заготовки древесины, устанавливаемая для рубок главного пользования.</a:t>
            </a:r>
          </a:p>
          <a:p>
            <a:pPr indent="228600" algn="just"/>
            <a:r>
              <a:rPr lang="ru-RU" dirty="0"/>
              <a:t>Рубки главного пользования – рубки спелых и перестойных древостоев для заготовки древесины.</a:t>
            </a:r>
          </a:p>
          <a:p>
            <a:pPr indent="228600" algn="just"/>
            <a:r>
              <a:rPr lang="ru-RU" dirty="0"/>
              <a:t>Рубки промежуточного пользования – рубки ухода за лесом, выборочные санитарные рубки и рубки реконструкции, а также рубки реконструкции и формирования (переформирования) насаждений.</a:t>
            </a:r>
          </a:p>
          <a:p>
            <a:pPr indent="228600" algn="just"/>
            <a:r>
              <a:rPr lang="ru-RU" dirty="0"/>
              <a:t>Прочие рубки – рубки, проводимые при расчистке лесных площадей для строительства трубопроводов, дорог, создания противопожарных разрывов и других объектов.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20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327402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/>
              <a:t>Основные принципы </a:t>
            </a:r>
            <a:r>
              <a:rPr lang="ru-RU" sz="4000" b="1" dirty="0" smtClean="0"/>
              <a:t>лесопользования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/>
              <a:t>Принцип непрерывного (постоянного) лесопользования.</a:t>
            </a:r>
          </a:p>
          <a:p>
            <a:pPr lvl="0"/>
            <a:r>
              <a:rPr lang="ru-RU" sz="3200" dirty="0"/>
              <a:t>Принцип устойчивого лесопользования.</a:t>
            </a:r>
          </a:p>
          <a:p>
            <a:pPr lvl="0"/>
            <a:r>
              <a:rPr lang="ru-RU" sz="3200" dirty="0"/>
              <a:t>Принцип многоцелевого лесопользования.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21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5175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3</a:t>
            </a:fld>
            <a:endParaRPr lang="be-BY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04664"/>
            <a:ext cx="8352928" cy="5996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Общие категории устойчивого землепользования</a:t>
            </a:r>
          </a:p>
          <a:p>
            <a:pPr algn="just"/>
            <a:r>
              <a:rPr lang="ru-RU" sz="2400" u="sng" dirty="0"/>
              <a:t>Биосфера</a:t>
            </a:r>
            <a:r>
              <a:rPr lang="ru-RU" sz="2400" dirty="0"/>
              <a:t> – область существования живого </a:t>
            </a:r>
            <a:r>
              <a:rPr lang="ru-RU" sz="2400" dirty="0" smtClean="0"/>
              <a:t>вещества </a:t>
            </a:r>
            <a:r>
              <a:rPr lang="ru-RU" sz="2400" dirty="0"/>
              <a:t>(В.И. </a:t>
            </a:r>
            <a:r>
              <a:rPr lang="ru-RU" sz="2400" dirty="0" err="1"/>
              <a:t>Вернацкий</a:t>
            </a:r>
            <a:r>
              <a:rPr lang="ru-RU" sz="2400" dirty="0"/>
              <a:t>); нижняя часть атмосферы, вся гидросфера и верхняя часть литосферы земли.</a:t>
            </a:r>
          </a:p>
          <a:p>
            <a:pPr algn="just"/>
            <a:r>
              <a:rPr lang="ru-RU" sz="2400" u="sng" dirty="0" err="1"/>
              <a:t>Техносфера</a:t>
            </a:r>
            <a:r>
              <a:rPr lang="ru-RU" sz="2400" dirty="0"/>
              <a:t> – видоизмененная человеком среда его жизнедеятельности, планетарное пространство, находящееся под воздействием производственной деятельности людей, человека, его социума интересов и ценностей.</a:t>
            </a:r>
          </a:p>
          <a:p>
            <a:pPr algn="just"/>
            <a:r>
              <a:rPr lang="ru-RU" sz="2400" u="sng" dirty="0" err="1" smtClean="0"/>
              <a:t>Экосфера</a:t>
            </a:r>
            <a:r>
              <a:rPr lang="ru-RU" sz="2400" dirty="0" smtClean="0"/>
              <a:t> </a:t>
            </a:r>
            <a:r>
              <a:rPr lang="ru-RU" sz="2400" dirty="0"/>
              <a:t>– единая система взаимодействия биосферы и </a:t>
            </a:r>
            <a:r>
              <a:rPr lang="ru-RU" sz="2400" dirty="0" err="1"/>
              <a:t>техносферы</a:t>
            </a:r>
            <a:r>
              <a:rPr lang="ru-RU" sz="2400" dirty="0"/>
              <a:t> (Т.А. Акимова). </a:t>
            </a:r>
          </a:p>
          <a:p>
            <a:pPr algn="just"/>
            <a:r>
              <a:rPr lang="ru-RU" sz="2400" u="sng" dirty="0" err="1"/>
              <a:t>Экосфера</a:t>
            </a:r>
            <a:r>
              <a:rPr lang="ru-RU" sz="2400" dirty="0"/>
              <a:t> – пространственная система устойчивого природопользования, глобальная эколого-экономическая система.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26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4</a:t>
            </a:fld>
            <a:endParaRPr lang="be-BY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04664"/>
            <a:ext cx="8208912" cy="6336704"/>
          </a:xfrm>
        </p:spPr>
        <p:txBody>
          <a:bodyPr>
            <a:noAutofit/>
          </a:bodyPr>
          <a:lstStyle/>
          <a:p>
            <a:pPr marL="3175" indent="290513" algn="just"/>
            <a:r>
              <a:rPr lang="ru-RU" sz="2400" u="sng" dirty="0"/>
              <a:t>Землепользование</a:t>
            </a:r>
            <a:r>
              <a:rPr lang="ru-RU" sz="2400" dirty="0"/>
              <a:t> – порядок, условия и формы эксплуатации земель; совокупность земельных участков, эксплуатируемых землепользователем.</a:t>
            </a:r>
          </a:p>
          <a:p>
            <a:pPr marL="3175" indent="290513" algn="just"/>
            <a:r>
              <a:rPr lang="ru-RU" sz="2400" u="sng" dirty="0"/>
              <a:t>Устойчивое землепользование</a:t>
            </a:r>
            <a:r>
              <a:rPr lang="ru-RU" sz="2400" dirty="0"/>
              <a:t> – система </a:t>
            </a:r>
            <a:r>
              <a:rPr lang="ru-RU" sz="2400" dirty="0" err="1"/>
              <a:t>экологоориентированное</a:t>
            </a:r>
            <a:r>
              <a:rPr lang="ru-RU" sz="2400" dirty="0"/>
              <a:t> землепользование, основанное на трансформации эксплуатации земельных ресурсов в систему их воспроизводства.</a:t>
            </a:r>
          </a:p>
          <a:p>
            <a:pPr marL="3175" indent="290513" algn="just"/>
            <a:r>
              <a:rPr lang="ru-RU" sz="2400" dirty="0"/>
              <a:t>Проблемы землепользования, в </a:t>
            </a:r>
            <a:r>
              <a:rPr lang="ru-RU" sz="2400" dirty="0" err="1"/>
              <a:t>т.ч</a:t>
            </a:r>
            <a:r>
              <a:rPr lang="ru-RU" sz="2400" dirty="0"/>
              <a:t>. и регионального не только целесообразно, но и необходимо рассматривать в контексте устойчивого развития и формирования  интересов устойчивого природопользования.</a:t>
            </a:r>
          </a:p>
          <a:p>
            <a:pPr marL="3175" indent="290513" algn="just"/>
            <a:r>
              <a:rPr lang="ru-RU" sz="2400" dirty="0"/>
              <a:t>Устойчивое природопользование -  система </a:t>
            </a:r>
            <a:r>
              <a:rPr lang="ru-RU" sz="2400" u="sng" dirty="0"/>
              <a:t>долгосрочных интересов </a:t>
            </a:r>
            <a:r>
              <a:rPr lang="ru-RU" sz="2400" dirty="0"/>
              <a:t>взаимосвязи экологии и экономики; система воспроизводства природных ресурсов.</a:t>
            </a:r>
          </a:p>
          <a:p>
            <a:pPr marL="3175" indent="290513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527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001000" cy="1143000"/>
          </a:xfrm>
        </p:spPr>
        <p:txBody>
          <a:bodyPr/>
          <a:lstStyle/>
          <a:p>
            <a:pPr algn="ctr"/>
            <a:r>
              <a:rPr lang="ru-RU" sz="2800" b="1" dirty="0" smtClean="0"/>
              <a:t>2. Экологическая трансформация землепользования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Рост </a:t>
            </a:r>
            <a:r>
              <a:rPr lang="ru-RU" sz="2800" dirty="0"/>
              <a:t>техносферы и потери биосферы в ХХ 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9281385"/>
              </p:ext>
            </p:extLst>
          </p:nvPr>
        </p:nvGraphicFramePr>
        <p:xfrm>
          <a:off x="179512" y="908050"/>
          <a:ext cx="8208912" cy="504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086"/>
                <a:gridCol w="1915386"/>
                <a:gridCol w="1915440"/>
              </a:tblGrid>
              <a:tr h="387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века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Конец века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Валовой мировой продукт,  млрд долл./год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Энергетическая мощность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техносферы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ТВт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Численность населения,  млрд человек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Добыча всех видов ископаемых, 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Гт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Потребление пресной воды, км</a:t>
                      </a:r>
                      <a:r>
                        <a:rPr lang="ru-RU" sz="16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Потребление первичной продукции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биоты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Площадь лесов,  млн км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Площадь вторичных пустынь,  млн км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Площадь деградированных земель,  млн га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Сокращение числа видов, 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Площадь суши, занятая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техносферой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млн км</a:t>
                      </a:r>
                      <a:r>
                        <a:rPr lang="ru-RU" sz="16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Риск техногенных поражений людей, 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6021288"/>
            <a:ext cx="7609656" cy="64807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Источник Т.А. Акимова, В.В. Хаскин. Экономика природы и человека. Экономика, 2006 г., с234.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5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824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Площадь земель, затронутых хозяйственной деятельностью (в %)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6688105"/>
              </p:ext>
            </p:extLst>
          </p:nvPr>
        </p:nvGraphicFramePr>
        <p:xfrm>
          <a:off x="457200" y="1268415"/>
          <a:ext cx="7787208" cy="399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604"/>
                <a:gridCol w="3893604"/>
              </a:tblGrid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Континенты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данным съемок из космоса (19999)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Европа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Азия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Африка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Северная Америка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Южная Америка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Австралия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Вся суша*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5229200"/>
            <a:ext cx="8568952" cy="1224136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Без </a:t>
            </a:r>
            <a:r>
              <a:rPr lang="ru-RU" sz="3600" dirty="0"/>
              <a:t>Антарктиды и других ледяных и скальных поверхностей.</a:t>
            </a:r>
          </a:p>
          <a:p>
            <a:pPr marL="0" indent="0">
              <a:buNone/>
            </a:pPr>
            <a:r>
              <a:rPr lang="ru-RU" sz="3600" dirty="0"/>
              <a:t>Источник Т.А. Акимова, В.В. Хаскин  Экономика природы и человека</a:t>
            </a:r>
          </a:p>
          <a:p>
            <a:pPr marL="0" indent="0">
              <a:buNone/>
            </a:pPr>
            <a:r>
              <a:rPr lang="ru-RU" sz="3600" dirty="0"/>
              <a:t>Экономика, 2006, с. 234</a:t>
            </a:r>
          </a:p>
          <a:p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6</a:t>
            </a:fld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3979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Экологическая трансформация </a:t>
            </a:r>
            <a:r>
              <a:rPr lang="ru-RU" sz="3200" dirty="0" smtClean="0"/>
              <a:t>землепользования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388424" cy="5256584"/>
          </a:xfrm>
        </p:spPr>
        <p:txBody>
          <a:bodyPr>
            <a:normAutofit fontScale="92500" lnSpcReduction="20000"/>
          </a:bodyPr>
          <a:lstStyle/>
          <a:p>
            <a:pPr indent="228600" algn="just"/>
            <a:r>
              <a:rPr lang="ru-RU" dirty="0"/>
              <a:t>В результате целенаправленной человеческой деятельности естественные биогеоценозы преобразуются в искусственно созданные (культурные) биогеоценозы. Главная мотивация – необходимость удовлетворения экономических потребностей (потребностей в материальных благах). </a:t>
            </a:r>
          </a:p>
          <a:p>
            <a:pPr indent="228600" algn="just"/>
            <a:r>
              <a:rPr lang="ru-RU" dirty="0"/>
              <a:t>Культурные экосистемы отличаются от природных двумя </a:t>
            </a:r>
            <a:r>
              <a:rPr lang="ru-RU" dirty="0" err="1"/>
              <a:t>критериальными</a:t>
            </a:r>
            <a:r>
              <a:rPr lang="ru-RU" dirty="0"/>
              <a:t> признаками:</a:t>
            </a:r>
          </a:p>
          <a:p>
            <a:pPr lvl="0" indent="228600" algn="just"/>
            <a:r>
              <a:rPr lang="ru-RU" dirty="0"/>
              <a:t>Неустойчивостью и бедным видовым разнообразием;</a:t>
            </a:r>
          </a:p>
          <a:p>
            <a:pPr lvl="0" indent="228600" algn="just"/>
            <a:r>
              <a:rPr lang="ru-RU" dirty="0"/>
              <a:t>Более высокой капиталоемкостью своего продуцирования (высокая продуктивность достигается за счет дополнительных инвестиций).</a:t>
            </a:r>
          </a:p>
          <a:p>
            <a:pPr indent="228600" algn="just"/>
            <a:r>
              <a:rPr lang="ru-RU" dirty="0"/>
              <a:t>Сохранение экологического равновесия территории в аспекте удовлетворения материальных потребностей </a:t>
            </a:r>
            <a:r>
              <a:rPr lang="ru-RU" dirty="0" smtClean="0"/>
              <a:t>лежит </a:t>
            </a:r>
            <a:r>
              <a:rPr lang="ru-RU" dirty="0"/>
              <a:t>в плоскости оптимального пространственно-временного сочетания природных и культурных (техногенных) экосистем.</a:t>
            </a:r>
          </a:p>
          <a:p>
            <a:pPr indent="228600" algn="just"/>
            <a:r>
              <a:rPr lang="ru-RU" dirty="0"/>
              <a:t>С позиции устойчивого землепользования определяющая характеристика природных экосистем – их </a:t>
            </a:r>
            <a:r>
              <a:rPr lang="ru-RU" dirty="0" err="1"/>
              <a:t>стабилизационно</a:t>
            </a:r>
            <a:r>
              <a:rPr lang="ru-RU" dirty="0"/>
              <a:t>-компенсационная функция по поддержанию экологического равновесия на уровне территориально-природного комплекса (ландшафта).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7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5647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Концепция ландшафтной архитектуры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20891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Сущность землепользования в контексте устойчивого развития выражает </a:t>
            </a:r>
            <a:r>
              <a:rPr lang="ru-RU" sz="2000" dirty="0" smtClean="0"/>
              <a:t>концепция </a:t>
            </a:r>
            <a:r>
              <a:rPr lang="ru-RU" sz="2000" dirty="0"/>
              <a:t>ландшафтной архитектуры.</a:t>
            </a:r>
          </a:p>
          <a:p>
            <a:pPr marL="0" lvl="0" indent="0" algn="just">
              <a:buNone/>
            </a:pPr>
            <a:r>
              <a:rPr lang="ru-RU" sz="2000" dirty="0" smtClean="0"/>
              <a:t>1. Гармоничное </a:t>
            </a:r>
            <a:r>
              <a:rPr lang="ru-RU" sz="2000" dirty="0"/>
              <a:t>сочетание природных, культурных и антропогенных ландшафтов. </a:t>
            </a:r>
            <a:endParaRPr lang="ru-RU" sz="2000" dirty="0" smtClean="0"/>
          </a:p>
          <a:p>
            <a:pPr algn="just"/>
            <a:r>
              <a:rPr lang="ru-RU" sz="2000" b="1" dirty="0" smtClean="0"/>
              <a:t>Природный </a:t>
            </a:r>
            <a:r>
              <a:rPr lang="ru-RU" sz="2000" b="1" dirty="0"/>
              <a:t>ландшафт </a:t>
            </a:r>
            <a:r>
              <a:rPr lang="ru-RU" sz="2000" dirty="0"/>
              <a:t>– природное пространство, в котором естественно-исторические связи сохранены и определяют существо территории (первая природа).</a:t>
            </a:r>
          </a:p>
          <a:p>
            <a:pPr algn="just"/>
            <a:r>
              <a:rPr lang="ru-RU" sz="2000" b="1" dirty="0"/>
              <a:t>Культурный ландшафт </a:t>
            </a:r>
            <a:r>
              <a:rPr lang="ru-RU" sz="2000" dirty="0"/>
              <a:t>– преобразованный человеком природный ландшафт, в котором сохраняются естественные процессы и определяют существо территории (пространства) (вторая природа).</a:t>
            </a:r>
          </a:p>
          <a:p>
            <a:pPr algn="just"/>
            <a:r>
              <a:rPr lang="ru-RU" sz="2000" b="1" dirty="0"/>
              <a:t>Антропогенный ландшафт </a:t>
            </a:r>
            <a:r>
              <a:rPr lang="ru-RU" sz="2000" dirty="0"/>
              <a:t>– искусственно созданные человеком ландшафты – города, деревни, промышленные зоны, дороги, платины (третья природа).</a:t>
            </a:r>
          </a:p>
          <a:p>
            <a:pPr algn="just"/>
            <a:r>
              <a:rPr lang="ru-RU" sz="2000" dirty="0"/>
              <a:t>Ландшафт выступает как ресурсопроизводящая, средовоспроизводящая и хранящая генетический фонд системы жизнеобеспечения человека.</a:t>
            </a:r>
          </a:p>
          <a:p>
            <a:pPr marL="0" lvl="0" indent="0" algn="just">
              <a:buNone/>
            </a:pPr>
            <a:r>
              <a:rPr lang="ru-RU" sz="2000" dirty="0" smtClean="0"/>
              <a:t>2.   Поддержание </a:t>
            </a:r>
            <a:r>
              <a:rPr lang="ru-RU" sz="2000" dirty="0"/>
              <a:t>равновесия между социально-экономическим развитием </a:t>
            </a:r>
            <a:r>
              <a:rPr lang="ru-RU" sz="2000" dirty="0" smtClean="0"/>
              <a:t>           территории </a:t>
            </a:r>
            <a:r>
              <a:rPr lang="ru-RU" sz="2000" dirty="0"/>
              <a:t>и устойчивым продуцированием природных комплексов</a:t>
            </a:r>
            <a:r>
              <a:rPr lang="ru-RU" sz="20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8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9744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Площади различных видов земель на территории Беларуси, тыс. га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ABD2592-BF64-4520-A6D2-44D76F3534D6}" type="slidenum">
              <a:rPr lang="be-BY" smtClean="0"/>
              <a:t>9</a:t>
            </a:fld>
            <a:endParaRPr lang="be-BY" dirty="0"/>
          </a:p>
        </p:txBody>
      </p:sp>
      <p:pic>
        <p:nvPicPr>
          <p:cNvPr id="10" name="Объект 9" descr="Вырезка экрана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8136904" cy="5616624"/>
          </a:xfrm>
        </p:spPr>
      </p:pic>
    </p:spTree>
    <p:extLst>
      <p:ext uri="{BB962C8B-B14F-4D97-AF65-F5344CB8AC3E}">
        <p14:creationId xmlns:p14="http://schemas.microsoft.com/office/powerpoint/2010/main" val="30715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1222</Words>
  <Application>Microsoft Office PowerPoint</Application>
  <PresentationFormat>Экран (4:3)</PresentationFormat>
  <Paragraphs>223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Соседство</vt:lpstr>
      <vt:lpstr>Управление лесами в системе устойчивого землепользования</vt:lpstr>
      <vt:lpstr>Вопросы:</vt:lpstr>
      <vt:lpstr>Презентация PowerPoint</vt:lpstr>
      <vt:lpstr>Презентация PowerPoint</vt:lpstr>
      <vt:lpstr>2. Экологическая трансформация землепользования Рост техносферы и потери биосферы в ХХ в. </vt:lpstr>
      <vt:lpstr>Площадь земель, затронутых хозяйственной деятельностью (в %)</vt:lpstr>
      <vt:lpstr>Экологическая трансформация землепользования</vt:lpstr>
      <vt:lpstr>Концепция ландшафтной архитектуры </vt:lpstr>
      <vt:lpstr>Площади различных видов земель на территории Беларуси, тыс. га</vt:lpstr>
      <vt:lpstr>Площади земель по основным категориям землепользователей на территории Беларуси, тыс. га </vt:lpstr>
      <vt:lpstr>Площади земель по формам собственности и видам прав на землю на 01.01.2012, тыс. га</vt:lpstr>
      <vt:lpstr>Панъевропейские критерии устойчивого лесопользования</vt:lpstr>
      <vt:lpstr>Критерии устойчивого лесопользования в Республике Беларусь</vt:lpstr>
      <vt:lpstr>Характеристика лесного фонда Республики Беларусь</vt:lpstr>
      <vt:lpstr>Динамика лесистости территории Беларуси и ее прогноз до 2015 года</vt:lpstr>
      <vt:lpstr>Распределение лесного фонда Республики Беларусь по местонахождению и функциям</vt:lpstr>
      <vt:lpstr>Распределение лесного фонда Республики Беларусь по Министерствам и ведомствам</vt:lpstr>
      <vt:lpstr>Распределение насаждений в лесах Республики Беларусь по группам возраста</vt:lpstr>
      <vt:lpstr>Распределение насаждений в лесах Республики Беларусь по породам </vt:lpstr>
      <vt:lpstr>Основные категории лесопользования</vt:lpstr>
      <vt:lpstr>Основные принципы лесопользования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Лесное хозяйство – инфраструктурная отрасль народного хозяйства</dc:title>
  <dc:creator>Arthur</dc:creator>
  <cp:lastModifiedBy>Laborantka</cp:lastModifiedBy>
  <cp:revision>60</cp:revision>
  <cp:lastPrinted>2014-02-05T09:29:04Z</cp:lastPrinted>
  <dcterms:created xsi:type="dcterms:W3CDTF">2011-12-19T10:14:51Z</dcterms:created>
  <dcterms:modified xsi:type="dcterms:W3CDTF">2014-02-05T09:29:07Z</dcterms:modified>
</cp:coreProperties>
</file>