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9"/>
  </p:notesMasterIdLst>
  <p:sldIdLst>
    <p:sldId id="256" r:id="rId3"/>
    <p:sldId id="293" r:id="rId4"/>
    <p:sldId id="257" r:id="rId5"/>
    <p:sldId id="267" r:id="rId6"/>
    <p:sldId id="260" r:id="rId7"/>
    <p:sldId id="261" r:id="rId8"/>
    <p:sldId id="271" r:id="rId9"/>
    <p:sldId id="272" r:id="rId10"/>
    <p:sldId id="274" r:id="rId11"/>
    <p:sldId id="286" r:id="rId12"/>
    <p:sldId id="287" r:id="rId13"/>
    <p:sldId id="281" r:id="rId14"/>
    <p:sldId id="283" r:id="rId15"/>
    <p:sldId id="284" r:id="rId16"/>
    <p:sldId id="285" r:id="rId17"/>
    <p:sldId id="288" r:id="rId18"/>
    <p:sldId id="294" r:id="rId19"/>
    <p:sldId id="262" r:id="rId20"/>
    <p:sldId id="263" r:id="rId21"/>
    <p:sldId id="264" r:id="rId22"/>
    <p:sldId id="277" r:id="rId23"/>
    <p:sldId id="278" r:id="rId24"/>
    <p:sldId id="289" r:id="rId25"/>
    <p:sldId id="268" r:id="rId26"/>
    <p:sldId id="291" r:id="rId27"/>
    <p:sldId id="292" r:id="rId28"/>
  </p:sldIdLst>
  <p:sldSz cx="9144000" cy="6858000" type="screen4x3"/>
  <p:notesSz cx="6797675" cy="987425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+mj-lt"/>
              </a:defRPr>
            </a:pPr>
            <a:r>
              <a:rPr lang="be-BY">
                <a:latin typeface="+mj-lt"/>
              </a:rPr>
              <a:t>Динамика</a:t>
            </a:r>
            <a:r>
              <a:rPr lang="be-BY" baseline="0">
                <a:latin typeface="+mj-lt"/>
              </a:rPr>
              <a:t> производства товаров и услуг</a:t>
            </a:r>
            <a:endParaRPr lang="be-BY">
              <a:latin typeface="+mj-lt"/>
            </a:endParaRPr>
          </a:p>
        </c:rich>
      </c:tx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v>Товары</c:v>
          </c:tx>
          <c:invertIfNegative val="0"/>
          <c:cat>
            <c:numRef>
              <c:f>Лист1!$B$1:$I$1</c:f>
              <c:numCache>
                <c:formatCode>General</c:formatCode>
                <c:ptCount val="8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Лист1!$B$4:$I$4</c:f>
              <c:numCache>
                <c:formatCode>General</c:formatCode>
                <c:ptCount val="8"/>
                <c:pt idx="0">
                  <c:v>68.900000000000006</c:v>
                </c:pt>
                <c:pt idx="1">
                  <c:v>49.2</c:v>
                </c:pt>
                <c:pt idx="2">
                  <c:v>45.6</c:v>
                </c:pt>
                <c:pt idx="3">
                  <c:v>44.3</c:v>
                </c:pt>
                <c:pt idx="4">
                  <c:v>44.2</c:v>
                </c:pt>
                <c:pt idx="5">
                  <c:v>46.2</c:v>
                </c:pt>
                <c:pt idx="6">
                  <c:v>44.5</c:v>
                </c:pt>
                <c:pt idx="7">
                  <c:v>46.3</c:v>
                </c:pt>
              </c:numCache>
            </c:numRef>
          </c:val>
        </c:ser>
        <c:ser>
          <c:idx val="1"/>
          <c:order val="1"/>
          <c:tx>
            <c:v>Услуги</c:v>
          </c:tx>
          <c:invertIfNegative val="0"/>
          <c:cat>
            <c:numRef>
              <c:f>Лист1!$B$1:$I$1</c:f>
              <c:numCache>
                <c:formatCode>General</c:formatCode>
                <c:ptCount val="8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Лист1!$B$14:$I$14</c:f>
              <c:numCache>
                <c:formatCode>General</c:formatCode>
                <c:ptCount val="8"/>
                <c:pt idx="0">
                  <c:v>28.5</c:v>
                </c:pt>
                <c:pt idx="1">
                  <c:v>44.5</c:v>
                </c:pt>
                <c:pt idx="2">
                  <c:v>41.7</c:v>
                </c:pt>
                <c:pt idx="3">
                  <c:v>42.8</c:v>
                </c:pt>
                <c:pt idx="4">
                  <c:v>43.2</c:v>
                </c:pt>
                <c:pt idx="5">
                  <c:v>40.9</c:v>
                </c:pt>
                <c:pt idx="6">
                  <c:v>44.2</c:v>
                </c:pt>
                <c:pt idx="7">
                  <c:v>44</c:v>
                </c:pt>
              </c:numCache>
            </c:numRef>
          </c:val>
        </c:ser>
        <c:ser>
          <c:idx val="2"/>
          <c:order val="2"/>
          <c:tx>
            <c:v>Чистые налоги на продукты</c:v>
          </c:tx>
          <c:invertIfNegative val="0"/>
          <c:cat>
            <c:numRef>
              <c:f>Лист1!$B$1:$I$1</c:f>
              <c:numCache>
                <c:formatCode>General</c:formatCode>
                <c:ptCount val="8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Лист1!$B$25:$I$25</c:f>
              <c:numCache>
                <c:formatCode>General</c:formatCode>
                <c:ptCount val="8"/>
                <c:pt idx="0">
                  <c:v>2.6</c:v>
                </c:pt>
                <c:pt idx="1">
                  <c:v>9.6999999999999993</c:v>
                </c:pt>
                <c:pt idx="2">
                  <c:v>14.5</c:v>
                </c:pt>
                <c:pt idx="3">
                  <c:v>14</c:v>
                </c:pt>
                <c:pt idx="4">
                  <c:v>14.2</c:v>
                </c:pt>
                <c:pt idx="5">
                  <c:v>14.5</c:v>
                </c:pt>
                <c:pt idx="6">
                  <c:v>14</c:v>
                </c:pt>
                <c:pt idx="7">
                  <c:v>12.8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4580864"/>
        <c:axId val="24582400"/>
      </c:barChart>
      <c:catAx>
        <c:axId val="24580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4582400"/>
        <c:crosses val="autoZero"/>
        <c:auto val="1"/>
        <c:lblAlgn val="ctr"/>
        <c:lblOffset val="100"/>
        <c:noMultiLvlLbl val="0"/>
      </c:catAx>
      <c:valAx>
        <c:axId val="245824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458086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5D1BB-FF4E-421A-9C82-8A5764138C6D}" type="datetimeFigureOut">
              <a:rPr lang="be-BY" smtClean="0"/>
              <a:t>05.02.2014</a:t>
            </a:fld>
            <a:endParaRPr lang="be-BY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e-BY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E5D9D-E723-496C-A8EE-7AFE5498CC53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717832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e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E5D9D-E723-496C-A8EE-7AFE5498CC53}" type="slidenum">
              <a:rPr lang="be-BY" smtClean="0"/>
              <a:t>9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45553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8D-E220-4A54-8F59-718D5C95F008}" type="datetime1">
              <a:rPr lang="be-BY" smtClean="0"/>
              <a:t>05.02.2014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70FC-3774-46B1-AF65-90AA9DE68710}" type="datetime1">
              <a:rPr lang="be-BY" smtClean="0"/>
              <a:t>05.02.2014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E9B1-1418-4F32-8BF6-B2084D7765FF}" type="datetime1">
              <a:rPr lang="be-BY" smtClean="0"/>
              <a:t>05.02.2014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D176-E450-4B1A-908E-1B707544219F}" type="datetime1">
              <a:rPr lang="be-BY" smtClean="0"/>
              <a:t>05.02.2014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392695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8AD2-199A-4EE0-B0C8-78D2C824B684}" type="datetime1">
              <a:rPr lang="be-BY" smtClean="0"/>
              <a:t>05.02.2014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512423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CE9A-8434-4DA1-A396-138B6FE485B7}" type="datetime1">
              <a:rPr lang="be-BY" smtClean="0"/>
              <a:t>05.02.2014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595619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EBA8-3982-499E-9972-4F81F187B0CC}" type="datetime1">
              <a:rPr lang="be-BY" smtClean="0"/>
              <a:t>05.02.2014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980034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FA05-7B0D-48A9-BC52-E8921B906D3B}" type="datetime1">
              <a:rPr lang="be-BY" smtClean="0"/>
              <a:t>05.02.2014</a:t>
            </a:fld>
            <a:endParaRPr lang="be-BY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73094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C449-CEB2-4580-8F16-2DFE435DC4F2}" type="datetime1">
              <a:rPr lang="be-BY" smtClean="0"/>
              <a:t>05.02.2014</a:t>
            </a:fld>
            <a:endParaRPr lang="be-BY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489951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76C7-1B1A-4DCF-956D-C41A9798353E}" type="datetime1">
              <a:rPr lang="be-BY" smtClean="0"/>
              <a:t>05.02.2014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1599128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3A97-D30A-4F53-B64A-3DD3F56ECD66}" type="datetime1">
              <a:rPr lang="be-BY" smtClean="0"/>
              <a:t>05.02.2014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63218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F127-3F15-490D-AB0D-DDB77926223E}" type="datetime1">
              <a:rPr lang="be-BY" smtClean="0"/>
              <a:t>05.02.2014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72EB-27FD-4257-9E08-E2C6C8624DB7}" type="datetime1">
              <a:rPr lang="be-BY" smtClean="0"/>
              <a:t>05.02.2014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096115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04CB-DB69-4E70-B12D-6B5032AE21B4}" type="datetime1">
              <a:rPr lang="be-BY" smtClean="0"/>
              <a:t>05.02.2014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7350346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A4F5-3AB5-42DF-B5AE-ED21D63AC662}" type="datetime1">
              <a:rPr lang="be-BY" smtClean="0"/>
              <a:t>05.02.2014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711640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6E50-1937-4B98-AA49-3154ED47210F}" type="datetime1">
              <a:rPr lang="be-BY" smtClean="0"/>
              <a:t>05.02.2014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A7D6-8962-4BCB-9B9C-974DC6F566D6}" type="datetime1">
              <a:rPr lang="be-BY" smtClean="0"/>
              <a:t>05.02.2014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81B4-2466-4067-8713-C2738C3FAFC7}" type="datetime1">
              <a:rPr lang="be-BY" smtClean="0"/>
              <a:t>05.02.2014</a:t>
            </a:fld>
            <a:endParaRPr lang="be-B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EA14-20F4-43E0-AC6F-6CDF33168452}" type="datetime1">
              <a:rPr lang="be-BY" smtClean="0"/>
              <a:t>05.02.2014</a:t>
            </a:fld>
            <a:endParaRPr lang="be-B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07D6-70C8-4D32-932D-B1DB5D6F8C49}" type="datetime1">
              <a:rPr lang="be-BY" smtClean="0"/>
              <a:t>05.02.2014</a:t>
            </a:fld>
            <a:endParaRPr lang="be-B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DA6B-2EA9-48DF-866D-D1BC8C0B38C1}" type="datetime1">
              <a:rPr lang="be-BY" smtClean="0"/>
              <a:t>05.02.2014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7A72-14AD-4BC5-91F4-33516A5AC63B}" type="datetime1">
              <a:rPr lang="be-BY" smtClean="0"/>
              <a:t>05.02.2014</a:t>
            </a:fld>
            <a:endParaRPr lang="be-B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e-B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be-B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8621E00-762C-429D-84CB-CEB2EB84F3BA}" type="datetime1">
              <a:rPr lang="be-BY" smtClean="0"/>
              <a:t>05.02.2014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FCD1D-A642-4494-8D29-BAE06BD5A3B9}" type="datetime1">
              <a:rPr lang="be-BY" smtClean="0"/>
              <a:t>05.02.2014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D2592-BF64-4520-A6D2-44D76F3534D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786885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60000">
              <a:schemeClr val="accent3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3054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547664" y="22048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Лесное хозяйство – инфраструктурная отрасль народного хозяйства</a:t>
            </a:r>
            <a:endParaRPr lang="be-BY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1</a:t>
            </a:fld>
            <a:endParaRPr lang="be-BY"/>
          </a:p>
        </p:txBody>
      </p:sp>
      <p:sp>
        <p:nvSpPr>
          <p:cNvPr id="2" name="TextBox 1"/>
          <p:cNvSpPr txBox="1"/>
          <p:nvPr/>
        </p:nvSpPr>
        <p:spPr>
          <a:xfrm>
            <a:off x="3131840" y="126876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Тема 4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46853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0466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+mj-lt"/>
              </a:rPr>
              <a:t>Вхождение в постиндустриальное общество</a:t>
            </a:r>
            <a:endParaRPr lang="be-BY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052736"/>
            <a:ext cx="74888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 ростом благосостояния народа меняются его потребности, которые все чаще находят свое удовлетворение (при достижении уровня материального достатка) в сфере услуг.</a:t>
            </a:r>
          </a:p>
          <a:p>
            <a:r>
              <a:rPr lang="ru-RU" dirty="0" smtClean="0"/>
              <a:t>Высокоразвитые страны вошли в постиндустриальное общество, главная характеристика которого: преобладание сферы услуг над сферой производства товаров.</a:t>
            </a:r>
          </a:p>
          <a:p>
            <a:r>
              <a:rPr lang="ru-RU" dirty="0" smtClean="0"/>
              <a:t>На подступах к постиндустриальному обществу находится и Беларусь.</a:t>
            </a:r>
            <a:endParaRPr lang="be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10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007672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270130"/>
              </p:ext>
            </p:extLst>
          </p:nvPr>
        </p:nvGraphicFramePr>
        <p:xfrm>
          <a:off x="467544" y="332656"/>
          <a:ext cx="770485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11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506954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00042"/>
            <a:ext cx="7620000" cy="5900758"/>
          </a:xfrm>
        </p:spPr>
        <p:txBody>
          <a:bodyPr/>
          <a:lstStyle/>
          <a:p>
            <a:pPr marL="1588" indent="-1588" algn="ctr">
              <a:buNone/>
            </a:pPr>
            <a:r>
              <a:rPr lang="ru-RU" sz="2400" b="1" dirty="0" smtClean="0"/>
              <a:t>3. Инфраструктурные услуги и внешние эффекты лесного хозяйства</a:t>
            </a:r>
          </a:p>
          <a:p>
            <a:pPr marL="1588" indent="-1588">
              <a:buNone/>
            </a:pPr>
            <a:endParaRPr lang="ru-RU" sz="2400" dirty="0"/>
          </a:p>
          <a:p>
            <a:pPr marL="1588" indent="-1588">
              <a:buNone/>
            </a:pPr>
            <a:r>
              <a:rPr lang="ru-RU" sz="2400" dirty="0" smtClean="0"/>
              <a:t>Внешние эффекты лесного хозяйства - это </a:t>
            </a:r>
            <a:r>
              <a:rPr lang="ru-RU" sz="2400" dirty="0"/>
              <a:t>полезности леса, обусловленные потребностью общества, которые трансформируют отрасль из сырьевой в инфраструктурную:</a:t>
            </a:r>
          </a:p>
          <a:p>
            <a:pPr marL="1588" indent="-1588"/>
            <a:r>
              <a:rPr lang="ru-RU" sz="2400" dirty="0"/>
              <a:t>Лес как экологическая </a:t>
            </a:r>
            <a:r>
              <a:rPr lang="ru-RU" sz="2400" dirty="0" smtClean="0"/>
              <a:t>инфраструктура (</a:t>
            </a:r>
            <a:r>
              <a:rPr lang="ru-RU" sz="2400" dirty="0" err="1" smtClean="0"/>
              <a:t>средообразующие</a:t>
            </a:r>
            <a:r>
              <a:rPr lang="ru-RU" sz="2400" dirty="0" smtClean="0"/>
              <a:t> ресурсы);</a:t>
            </a:r>
            <a:endParaRPr lang="ru-RU" sz="2400" dirty="0"/>
          </a:p>
          <a:p>
            <a:pPr marL="1588" lvl="0" indent="-1588"/>
            <a:r>
              <a:rPr lang="ru-RU" sz="2400" dirty="0"/>
              <a:t>Лес как социальная </a:t>
            </a:r>
            <a:r>
              <a:rPr lang="ru-RU" sz="2400" dirty="0" smtClean="0"/>
              <a:t>инфраструктура (рекреационные ресурсы, экотуризм</a:t>
            </a:r>
            <a:r>
              <a:rPr lang="en-US" sz="2400" dirty="0" smtClean="0"/>
              <a:t> </a:t>
            </a:r>
            <a:r>
              <a:rPr lang="ru-RU" sz="2400" dirty="0" smtClean="0"/>
              <a:t>).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3AFF-645D-48FD-BE48-37BC0727BF5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62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3AFF-645D-48FD-BE48-37BC0727BF56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836712"/>
            <a:ext cx="3960440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Лесное хозяйство как инфраструктурная отрасль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13838" y="2096852"/>
            <a:ext cx="2412268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Инфраструктурные услуги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5589240"/>
            <a:ext cx="3960440" cy="11259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Ориентация на инновационное и постиндустриальное развитие, в котором доминируют экологические услуги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1540" y="2996952"/>
            <a:ext cx="2412268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Элемент экологической инфраструктуры общества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60132" y="2996952"/>
            <a:ext cx="2412268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Элемент социальной инфраструктуры сельской местности</a:t>
            </a:r>
            <a:endParaRPr lang="ru-RU" dirty="0"/>
          </a:p>
        </p:txBody>
      </p:sp>
      <p:sp>
        <p:nvSpPr>
          <p:cNvPr id="12" name="Полилиния 11"/>
          <p:cNvSpPr/>
          <p:nvPr/>
        </p:nvSpPr>
        <p:spPr>
          <a:xfrm>
            <a:off x="170121" y="1350335"/>
            <a:ext cx="2158409" cy="4795284"/>
          </a:xfrm>
          <a:custGeom>
            <a:avLst/>
            <a:gdLst>
              <a:gd name="connsiteX0" fmla="*/ 2158409 w 2158409"/>
              <a:gd name="connsiteY0" fmla="*/ 0 h 4795284"/>
              <a:gd name="connsiteX1" fmla="*/ 0 w 2158409"/>
              <a:gd name="connsiteY1" fmla="*/ 0 h 4795284"/>
              <a:gd name="connsiteX2" fmla="*/ 53163 w 2158409"/>
              <a:gd name="connsiteY2" fmla="*/ 4784651 h 4795284"/>
              <a:gd name="connsiteX3" fmla="*/ 2158409 w 2158409"/>
              <a:gd name="connsiteY3" fmla="*/ 4795284 h 4795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8409" h="4795284">
                <a:moveTo>
                  <a:pt x="2158409" y="0"/>
                </a:moveTo>
                <a:lnTo>
                  <a:pt x="0" y="0"/>
                </a:lnTo>
                <a:lnTo>
                  <a:pt x="53163" y="4784651"/>
                </a:lnTo>
                <a:lnTo>
                  <a:pt x="2158409" y="4795284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424223" y="1850065"/>
            <a:ext cx="0" cy="1148316"/>
          </a:xfrm>
          <a:custGeom>
            <a:avLst/>
            <a:gdLst>
              <a:gd name="connsiteX0" fmla="*/ 0 w 0"/>
              <a:gd name="connsiteY0" fmla="*/ 0 h 1148316"/>
              <a:gd name="connsiteX1" fmla="*/ 0 w 0"/>
              <a:gd name="connsiteY1" fmla="*/ 1148316 h 1148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148316">
                <a:moveTo>
                  <a:pt x="0" y="0"/>
                </a:moveTo>
                <a:lnTo>
                  <a:pt x="0" y="1148316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220047" y="1850065"/>
            <a:ext cx="0" cy="11468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424223" y="4797152"/>
            <a:ext cx="0" cy="7920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202326" y="4797152"/>
            <a:ext cx="0" cy="7920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0121" y="116632"/>
            <a:ext cx="8362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Трансформация лесного хозяйства в инфраструктурную отрасль</a:t>
            </a:r>
            <a:endParaRPr lang="ru-RU" sz="2000" b="1" dirty="0"/>
          </a:p>
        </p:txBody>
      </p:sp>
      <p:sp>
        <p:nvSpPr>
          <p:cNvPr id="23" name="Полилиния 22"/>
          <p:cNvSpPr/>
          <p:nvPr/>
        </p:nvSpPr>
        <p:spPr>
          <a:xfrm>
            <a:off x="6305107" y="1350335"/>
            <a:ext cx="1988288" cy="4795284"/>
          </a:xfrm>
          <a:custGeom>
            <a:avLst/>
            <a:gdLst>
              <a:gd name="connsiteX0" fmla="*/ 0 w 1988288"/>
              <a:gd name="connsiteY0" fmla="*/ 0 h 4731489"/>
              <a:gd name="connsiteX1" fmla="*/ 1988288 w 1988288"/>
              <a:gd name="connsiteY1" fmla="*/ 10633 h 4731489"/>
              <a:gd name="connsiteX2" fmla="*/ 1988288 w 1988288"/>
              <a:gd name="connsiteY2" fmla="*/ 4720856 h 4731489"/>
              <a:gd name="connsiteX3" fmla="*/ 10633 w 1988288"/>
              <a:gd name="connsiteY3" fmla="*/ 4731489 h 473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8288" h="4731489">
                <a:moveTo>
                  <a:pt x="0" y="0"/>
                </a:moveTo>
                <a:lnTo>
                  <a:pt x="1988288" y="10633"/>
                </a:lnTo>
                <a:lnTo>
                  <a:pt x="1988288" y="4720856"/>
                </a:lnTo>
                <a:lnTo>
                  <a:pt x="10633" y="4731489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24223" y="2423508"/>
            <a:ext cx="689615" cy="7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530432" y="2424223"/>
            <a:ext cx="689615" cy="7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1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00042"/>
            <a:ext cx="8136904" cy="5900758"/>
          </a:xfrm>
        </p:spPr>
        <p:txBody>
          <a:bodyPr>
            <a:normAutofit lnSpcReduction="10000"/>
          </a:bodyPr>
          <a:lstStyle/>
          <a:p>
            <a:pPr marL="85725" indent="179388">
              <a:buNone/>
            </a:pPr>
            <a:r>
              <a:rPr lang="ru-RU" b="1" dirty="0" smtClean="0"/>
              <a:t>Лесное хозяйство как инфраструктурная отрасль народного хозяйства</a:t>
            </a:r>
          </a:p>
          <a:p>
            <a:pPr marL="85725" indent="179388">
              <a:buNone/>
            </a:pPr>
            <a:r>
              <a:rPr lang="ru-RU" dirty="0" smtClean="0"/>
              <a:t>Лесное хозяйство как элемент </a:t>
            </a:r>
            <a:r>
              <a:rPr lang="ru-RU" u="sng" dirty="0" smtClean="0"/>
              <a:t>экологической структуры общества</a:t>
            </a:r>
            <a:r>
              <a:rPr lang="ru-RU" dirty="0" smtClean="0"/>
              <a:t> связано с удовлетворением экологических потребностей (лесистость территории, </a:t>
            </a:r>
            <a:r>
              <a:rPr lang="ru-RU" dirty="0" err="1" smtClean="0"/>
              <a:t>средообразующие</a:t>
            </a:r>
            <a:r>
              <a:rPr lang="ru-RU" dirty="0" smtClean="0"/>
              <a:t> функции леса и т. п.)</a:t>
            </a:r>
          </a:p>
          <a:p>
            <a:pPr marL="85725" indent="179388">
              <a:buNone/>
            </a:pPr>
            <a:r>
              <a:rPr lang="ru-RU" dirty="0" smtClean="0"/>
              <a:t>Лесное хозяйство как элемент </a:t>
            </a:r>
            <a:r>
              <a:rPr lang="ru-RU" u="sng" dirty="0" smtClean="0"/>
              <a:t>инфраструктуры сельской местности</a:t>
            </a:r>
            <a:r>
              <a:rPr lang="ru-RU" dirty="0" smtClean="0"/>
              <a:t> следует связывать с туристическим продуктом, сетью туристско-рекреационных услуг, строительством ландшафтных усадеб, их «зеленым» обустройством, охотой и т. п.</a:t>
            </a:r>
          </a:p>
          <a:p>
            <a:pPr marL="85725" indent="179388">
              <a:buNone/>
            </a:pPr>
            <a:r>
              <a:rPr lang="ru-RU" dirty="0" smtClean="0"/>
              <a:t>С возрастанием процессов депопуляции сельского населения (численность сельского населения к 2015 г. сократиться на 25%) увеличивается социальная стабилизирующая роль лесного хозяйства, особенно в отношении неустойчивых и крайне неустойчивых с позиции демографической безопасности регионов – </a:t>
            </a:r>
            <a:r>
              <a:rPr lang="ru-RU" dirty="0" err="1" smtClean="0"/>
              <a:t>слабоурбанизированные</a:t>
            </a:r>
            <a:r>
              <a:rPr lang="ru-RU" dirty="0" smtClean="0"/>
              <a:t> регионы центральной Беларуси, территории Приозерья, природно-рекреационного и аграрно-экстенсивного профиля.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3AFF-645D-48FD-BE48-37BC0727BF5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507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7620000" cy="38164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400" b="1" dirty="0" smtClean="0"/>
              <a:t>Главная характеристика инфраструктурного лесного хозяйства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 smtClean="0"/>
              <a:t>Переход к новой стратегии развития лесного хозяйства – это переход к </a:t>
            </a:r>
            <a:r>
              <a:rPr lang="ru-RU" dirty="0" err="1" smtClean="0"/>
              <a:t>экологоориентированному</a:t>
            </a:r>
            <a:r>
              <a:rPr lang="ru-RU" dirty="0" smtClean="0"/>
              <a:t> и </a:t>
            </a:r>
            <a:r>
              <a:rPr lang="ru-RU" u="sng" dirty="0" smtClean="0"/>
              <a:t>«</a:t>
            </a:r>
            <a:r>
              <a:rPr lang="ru-RU" u="sng" dirty="0" err="1" smtClean="0"/>
              <a:t>экологообразующему</a:t>
            </a:r>
            <a:r>
              <a:rPr lang="ru-RU" u="sng" dirty="0" smtClean="0"/>
              <a:t>» </a:t>
            </a:r>
            <a:r>
              <a:rPr lang="ru-RU" dirty="0" smtClean="0"/>
              <a:t>лесному хозяйству, в продукте которого доминируют экологические услуги и ценности постиндустриального общества.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3AFF-645D-48FD-BE48-37BC0727BF56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76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57166"/>
            <a:ext cx="7620000" cy="6043634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ru-RU" sz="2400" b="1" dirty="0" smtClean="0"/>
              <a:t>4. Экономические инструменты инфраструктурного развития лесного хозяйства</a:t>
            </a:r>
          </a:p>
          <a:p>
            <a:pPr marL="114300" indent="0">
              <a:buNone/>
            </a:pPr>
            <a:endParaRPr lang="ru-RU" dirty="0"/>
          </a:p>
          <a:p>
            <a:pPr marL="114300" indent="328613" algn="just">
              <a:buNone/>
            </a:pPr>
            <a:r>
              <a:rPr lang="ru-RU" dirty="0" smtClean="0"/>
              <a:t>Трансформация лесного хозяйства из сырьевой отрасли в инфраструктурную актуализирует обоснование финансовых источников и инструментов нового направления развития. Ведущая роль в построении финансовых потоков , связанных с реализацией «инфраструктурных услуг» лесного хозяйства, принадлежит экологической ренте как экономическому инструменту устойчивого природопользования. Ее альтернативным выражением является потеря экономической ренты, связанной с удовлетворением новой, экологической потребности.</a:t>
            </a:r>
          </a:p>
          <a:p>
            <a:pPr marL="114300" indent="328613" algn="just">
              <a:buNone/>
            </a:pPr>
            <a:r>
              <a:rPr lang="ru-RU" i="1" u="sng" dirty="0" smtClean="0"/>
              <a:t>Экологическая рента выражает экономическую ценность </a:t>
            </a:r>
            <a:r>
              <a:rPr lang="ru-RU" i="1" u="sng" dirty="0" err="1" smtClean="0"/>
              <a:t>сырорастущего</a:t>
            </a:r>
            <a:r>
              <a:rPr lang="ru-RU" i="1" u="sng" dirty="0" smtClean="0"/>
              <a:t> леса.</a:t>
            </a:r>
          </a:p>
          <a:p>
            <a:pPr marL="114300" indent="328613" algn="just">
              <a:buNone/>
            </a:pPr>
            <a:r>
              <a:rPr lang="ru-RU" dirty="0" smtClean="0"/>
              <a:t>Ее величина должна компенсировать дополнительные издержки лесного хозяйства, связанные с реализацией «инфраструктурных услуг».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3AFF-645D-48FD-BE48-37BC0727BF56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7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Группа 50"/>
          <p:cNvGrpSpPr/>
          <p:nvPr/>
        </p:nvGrpSpPr>
        <p:grpSpPr>
          <a:xfrm>
            <a:off x="35496" y="836712"/>
            <a:ext cx="8929081" cy="5760640"/>
            <a:chOff x="35496" y="44624"/>
            <a:chExt cx="8929081" cy="5840733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2417079" y="44624"/>
              <a:ext cx="4248472" cy="792088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Экологическая рента как альтернативное выражение экономической ренты</a:t>
              </a:r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2417079" y="1628800"/>
              <a:ext cx="4248472" cy="792088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Экосистемные</a:t>
              </a:r>
              <a:r>
                <a:rPr lang="ru-RU" dirty="0" smtClean="0"/>
                <a:t> услуги лесного хозяйства</a:t>
              </a:r>
              <a:endParaRPr lang="ru-RU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417079" y="2420888"/>
              <a:ext cx="4248472" cy="792088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Древесный запас как природный ресурс и носитель разнообразных полезностей леса</a:t>
              </a: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417079" y="3212976"/>
              <a:ext cx="4248472" cy="396044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Продукция лесного хозяйства</a:t>
              </a: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439139" y="5093269"/>
              <a:ext cx="4248472" cy="792088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Экономическая (дифференциальная) рента</a:t>
              </a: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160476" y="1898830"/>
              <a:ext cx="936104" cy="1836204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ru-RU" dirty="0" smtClean="0"/>
                <a:t>Экологический продукт</a:t>
              </a: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5496" y="1898830"/>
              <a:ext cx="936104" cy="1836204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ru-RU" dirty="0"/>
                <a:t>В</a:t>
              </a:r>
              <a:r>
                <a:rPr lang="ru-RU" dirty="0" smtClean="0"/>
                <a:t>нешние эффекты</a:t>
              </a:r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8028473" y="1898830"/>
              <a:ext cx="936104" cy="1836204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r>
                <a:rPr lang="ru-RU" dirty="0" smtClean="0"/>
                <a:t>Материально-вещественный эффект</a:t>
              </a:r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948798" y="1898830"/>
              <a:ext cx="936104" cy="1836204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r>
                <a:rPr lang="ru-RU" dirty="0" smtClean="0"/>
                <a:t>Материальный продукт</a:t>
              </a:r>
              <a:endParaRPr lang="ru-RU" dirty="0"/>
            </a:p>
          </p:txBody>
        </p:sp>
        <p:cxnSp>
          <p:nvCxnSpPr>
            <p:cNvPr id="12" name="Прямая соединительная линия 11"/>
            <p:cNvCxnSpPr>
              <a:stCxn id="2" idx="2"/>
              <a:endCxn id="3" idx="0"/>
            </p:cNvCxnSpPr>
            <p:nvPr/>
          </p:nvCxnSpPr>
          <p:spPr>
            <a:xfrm>
              <a:off x="4541315" y="836712"/>
              <a:ext cx="0" cy="792088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14" name="Полилиния 13"/>
            <p:cNvSpPr/>
            <p:nvPr/>
          </p:nvSpPr>
          <p:spPr>
            <a:xfrm>
              <a:off x="503548" y="404695"/>
              <a:ext cx="1884218" cy="1524000"/>
            </a:xfrm>
            <a:custGeom>
              <a:avLst/>
              <a:gdLst>
                <a:gd name="connsiteX0" fmla="*/ 1884218 w 1884218"/>
                <a:gd name="connsiteY0" fmla="*/ 0 h 1524000"/>
                <a:gd name="connsiteX1" fmla="*/ 0 w 1884218"/>
                <a:gd name="connsiteY1" fmla="*/ 0 h 1524000"/>
                <a:gd name="connsiteX2" fmla="*/ 0 w 1884218"/>
                <a:gd name="connsiteY2" fmla="*/ 1524000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4218" h="1524000">
                  <a:moveTo>
                    <a:pt x="1884218" y="0"/>
                  </a:moveTo>
                  <a:lnTo>
                    <a:pt x="0" y="0"/>
                  </a:lnTo>
                  <a:lnTo>
                    <a:pt x="0" y="1524000"/>
                  </a:lnTo>
                </a:path>
              </a:pathLst>
            </a:cu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единительная линия 15"/>
            <p:cNvCxnSpPr>
              <a:stCxn id="8" idx="3"/>
              <a:endCxn id="7" idx="1"/>
            </p:cNvCxnSpPr>
            <p:nvPr/>
          </p:nvCxnSpPr>
          <p:spPr>
            <a:xfrm>
              <a:off x="971600" y="2816932"/>
              <a:ext cx="188876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5" name="Прямая соединительная линия 24"/>
            <p:cNvCxnSpPr>
              <a:stCxn id="7" idx="3"/>
              <a:endCxn id="4" idx="1"/>
            </p:cNvCxnSpPr>
            <p:nvPr/>
          </p:nvCxnSpPr>
          <p:spPr>
            <a:xfrm>
              <a:off x="2096580" y="2816932"/>
              <a:ext cx="320499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0" name="Прямая соединительная линия 29"/>
            <p:cNvCxnSpPr>
              <a:stCxn id="4" idx="3"/>
            </p:cNvCxnSpPr>
            <p:nvPr/>
          </p:nvCxnSpPr>
          <p:spPr>
            <a:xfrm>
              <a:off x="6665551" y="2816932"/>
              <a:ext cx="283247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5" name="Прямая соединительная линия 34"/>
            <p:cNvCxnSpPr>
              <a:stCxn id="10" idx="3"/>
              <a:endCxn id="9" idx="1"/>
            </p:cNvCxnSpPr>
            <p:nvPr/>
          </p:nvCxnSpPr>
          <p:spPr>
            <a:xfrm>
              <a:off x="7884902" y="2816932"/>
              <a:ext cx="143571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36" name="Полилиния 35"/>
            <p:cNvSpPr/>
            <p:nvPr/>
          </p:nvSpPr>
          <p:spPr>
            <a:xfrm>
              <a:off x="6682675" y="3743641"/>
              <a:ext cx="1620982" cy="1745672"/>
            </a:xfrm>
            <a:custGeom>
              <a:avLst/>
              <a:gdLst>
                <a:gd name="connsiteX0" fmla="*/ 1620982 w 1620982"/>
                <a:gd name="connsiteY0" fmla="*/ 0 h 1745672"/>
                <a:gd name="connsiteX1" fmla="*/ 1620982 w 1620982"/>
                <a:gd name="connsiteY1" fmla="*/ 1745672 h 1745672"/>
                <a:gd name="connsiteX2" fmla="*/ 0 w 1620982"/>
                <a:gd name="connsiteY2" fmla="*/ 1731818 h 1745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20982" h="1745672">
                  <a:moveTo>
                    <a:pt x="1620982" y="0"/>
                  </a:moveTo>
                  <a:lnTo>
                    <a:pt x="1620982" y="1745672"/>
                  </a:lnTo>
                  <a:lnTo>
                    <a:pt x="0" y="1731818"/>
                  </a:lnTo>
                </a:path>
              </a:pathLst>
            </a:cu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1" name="Прямая соединительная линия 40"/>
            <p:cNvCxnSpPr>
              <a:stCxn id="45" idx="2"/>
              <a:endCxn id="6" idx="0"/>
            </p:cNvCxnSpPr>
            <p:nvPr/>
          </p:nvCxnSpPr>
          <p:spPr>
            <a:xfrm>
              <a:off x="4549877" y="4005064"/>
              <a:ext cx="13498" cy="1088205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45" name="Прямоугольник 44"/>
            <p:cNvSpPr/>
            <p:nvPr/>
          </p:nvSpPr>
          <p:spPr>
            <a:xfrm>
              <a:off x="2417079" y="3609020"/>
              <a:ext cx="4265596" cy="396044"/>
            </a:xfrm>
            <a:prstGeom prst="rect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древесная                     </a:t>
              </a:r>
              <a:r>
                <a:rPr lang="ru-RU" dirty="0" err="1" smtClean="0"/>
                <a:t>недревесная</a:t>
              </a:r>
              <a:endParaRPr lang="ru-RU" dirty="0"/>
            </a:p>
          </p:txBody>
        </p:sp>
        <p:cxnSp>
          <p:nvCxnSpPr>
            <p:cNvPr id="47" name="Прямая соединительная линия 46"/>
            <p:cNvCxnSpPr>
              <a:stCxn id="45" idx="0"/>
              <a:endCxn id="45" idx="2"/>
            </p:cNvCxnSpPr>
            <p:nvPr/>
          </p:nvCxnSpPr>
          <p:spPr>
            <a:xfrm>
              <a:off x="4549877" y="3609020"/>
              <a:ext cx="0" cy="3960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395536" y="11663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ambria" pitchFamily="18" charset="0"/>
              </a:rPr>
              <a:t>Структуризация продукта лесного хозяйства и рентное содержание его стоимостных отношений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be-BY" dirty="0" smtClean="0"/>
              <a:t>17</a:t>
            </a: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4078503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857770"/>
              </p:ext>
            </p:extLst>
          </p:nvPr>
        </p:nvGraphicFramePr>
        <p:xfrm>
          <a:off x="899592" y="1196752"/>
          <a:ext cx="6931175" cy="345638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960440"/>
                <a:gridCol w="2970735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Вид ресурса</a:t>
                      </a:r>
                      <a:endParaRPr lang="be-BY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</a:rPr>
                        <a:t>Оценка, млрд. долл. США</a:t>
                      </a:r>
                      <a:endParaRPr lang="be-BY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Земельные</a:t>
                      </a:r>
                      <a:endParaRPr lang="be-BY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22</a:t>
                      </a:r>
                      <a:endParaRPr lang="be-BY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Водные</a:t>
                      </a:r>
                      <a:endParaRPr lang="be-BY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16</a:t>
                      </a:r>
                      <a:endParaRPr lang="be-BY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Лесные</a:t>
                      </a:r>
                      <a:endParaRPr lang="be-BY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12</a:t>
                      </a:r>
                      <a:endParaRPr lang="be-BY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Минеральные (с учетом возможных экологических потерь)</a:t>
                      </a:r>
                      <a:endParaRPr lang="be-BY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</a:rPr>
                        <a:t>2</a:t>
                      </a:r>
                      <a:endParaRPr lang="be-BY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Биоразнообразие</a:t>
                      </a:r>
                      <a:endParaRPr lang="be-BY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</a:rPr>
                        <a:t>6</a:t>
                      </a:r>
                      <a:endParaRPr lang="be-BY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По всем ресурсам</a:t>
                      </a:r>
                      <a:endParaRPr lang="be-BY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60</a:t>
                      </a:r>
                      <a:endParaRPr lang="be-BY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433210"/>
            <a:ext cx="79744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Эколого-экономическая оценка природных ресурсов Беларуси</a:t>
            </a:r>
            <a:endParaRPr kumimoji="0" lang="be-BY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18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66020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047258"/>
              </p:ext>
            </p:extLst>
          </p:nvPr>
        </p:nvGraphicFramePr>
        <p:xfrm>
          <a:off x="323528" y="1556792"/>
          <a:ext cx="7920880" cy="404724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518960"/>
                <a:gridCol w="2200960"/>
                <a:gridCol w="2200960"/>
              </a:tblGrid>
              <a:tr h="5216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Страна</a:t>
                      </a:r>
                      <a:endParaRPr lang="be-BY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Капитал, тыс. долл.</a:t>
                      </a:r>
                      <a:endParaRPr lang="be-BY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</a:tr>
              <a:tr h="309111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национальный</a:t>
                      </a:r>
                      <a:endParaRPr lang="be-BY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природный</a:t>
                      </a:r>
                      <a:endParaRPr lang="be-BY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1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США</a:t>
                      </a:r>
                      <a:endParaRPr lang="be-BY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460</a:t>
                      </a:r>
                      <a:endParaRPr lang="be-BY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16,5</a:t>
                      </a:r>
                      <a:endParaRPr lang="be-BY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1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Россия</a:t>
                      </a:r>
                      <a:endParaRPr lang="be-BY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400</a:t>
                      </a:r>
                      <a:endParaRPr lang="be-BY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160</a:t>
                      </a:r>
                      <a:endParaRPr lang="be-BY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1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Китай</a:t>
                      </a:r>
                      <a:endParaRPr lang="be-BY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28</a:t>
                      </a:r>
                      <a:endParaRPr lang="be-BY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–</a:t>
                      </a:r>
                      <a:endParaRPr lang="be-BY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1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Германия</a:t>
                      </a:r>
                      <a:endParaRPr lang="be-BY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375</a:t>
                      </a:r>
                      <a:endParaRPr lang="be-BY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4,2</a:t>
                      </a:r>
                      <a:endParaRPr lang="be-BY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1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Австрия</a:t>
                      </a:r>
                      <a:endParaRPr lang="be-BY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320</a:t>
                      </a:r>
                      <a:endParaRPr lang="be-BY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7,6</a:t>
                      </a:r>
                      <a:endParaRPr lang="be-BY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1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Беларусь</a:t>
                      </a:r>
                      <a:endParaRPr lang="be-BY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38</a:t>
                      </a:r>
                      <a:endParaRPr lang="be-BY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6,2</a:t>
                      </a:r>
                      <a:endParaRPr lang="be-BY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16242" y="550430"/>
            <a:ext cx="43602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Капитал на душу населения</a:t>
            </a:r>
            <a:endParaRPr kumimoji="0" lang="be-BY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19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110285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1845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1. </a:t>
            </a:r>
            <a:r>
              <a:rPr lang="ru-RU" dirty="0"/>
              <a:t>Основные понятия рассматриваемой </a:t>
            </a:r>
            <a:r>
              <a:rPr lang="ru-RU" dirty="0" smtClean="0"/>
              <a:t>проблемы</a:t>
            </a:r>
          </a:p>
          <a:p>
            <a:pPr algn="just"/>
            <a:r>
              <a:rPr lang="ru-RU" dirty="0" smtClean="0"/>
              <a:t>2. Лесное хозяйство в структуре народного хозяйства (национальной экономики и его инфраструктурное содержание)</a:t>
            </a:r>
          </a:p>
          <a:p>
            <a:pPr algn="just"/>
            <a:r>
              <a:rPr lang="ru-RU" dirty="0" smtClean="0"/>
              <a:t>3. Инфраструктурные услуги и внешние эффекты лесного хозяйства</a:t>
            </a:r>
          </a:p>
          <a:p>
            <a:pPr algn="just"/>
            <a:r>
              <a:rPr lang="ru-RU" dirty="0" smtClean="0"/>
              <a:t>4. Экономические инструменты инфраструктурного развития лесного хозяйства</a:t>
            </a:r>
          </a:p>
          <a:p>
            <a:pPr algn="just"/>
            <a:r>
              <a:rPr lang="ru-RU" dirty="0" smtClean="0"/>
              <a:t>5. Финансирование </a:t>
            </a:r>
            <a:r>
              <a:rPr lang="ru-RU" dirty="0"/>
              <a:t>инфраструктурного развития лесного </a:t>
            </a:r>
            <a:r>
              <a:rPr lang="ru-RU" dirty="0" smtClean="0"/>
              <a:t>хозяйства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2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858476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423198"/>
              </p:ext>
            </p:extLst>
          </p:nvPr>
        </p:nvGraphicFramePr>
        <p:xfrm>
          <a:off x="395537" y="1052735"/>
          <a:ext cx="7848872" cy="551989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008111"/>
                <a:gridCol w="3888432"/>
                <a:gridCol w="1177182"/>
                <a:gridCol w="1775147"/>
              </a:tblGrid>
              <a:tr h="3040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 п/п</a:t>
                      </a:r>
                      <a:endParaRPr lang="be-B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be-BY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Показатель</a:t>
                      </a:r>
                      <a:endParaRPr lang="be-B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Значение</a:t>
                      </a:r>
                      <a:endParaRPr lang="be-BY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</a:tr>
              <a:tr h="608068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от ВВП</a:t>
                      </a:r>
                      <a:endParaRPr lang="be-BY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 душу населения, долл</a:t>
                      </a:r>
                      <a:endParaRPr lang="be-BY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16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be-BY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Суммарный экономический ущерб от загрязнения (атмосфера, вода, транспорт, трансграничные перевозки)</a:t>
                      </a:r>
                      <a:endParaRPr lang="be-B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be-BY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16</a:t>
                      </a:r>
                      <a:endParaRPr lang="be-B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be-BY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240</a:t>
                      </a:r>
                      <a:endParaRPr lang="be-BY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2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be-BY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Суммарный экономический ущерб без трансграничного загрязнения</a:t>
                      </a:r>
                      <a:endParaRPr lang="be-BY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be-BY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7,5</a:t>
                      </a:r>
                      <a:endParaRPr lang="be-BY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be-BY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113</a:t>
                      </a:r>
                      <a:endParaRPr lang="be-BY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2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be-BY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Суммарный экономический ущерб без трансграничных загрязнений и транспорта</a:t>
                      </a:r>
                      <a:endParaRPr lang="be-BY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be-BY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be-BY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be-BY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58</a:t>
                      </a:r>
                      <a:endParaRPr lang="be-BY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be-BY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Плата за загрязнение ОС</a:t>
                      </a:r>
                      <a:endParaRPr lang="be-BY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0,6</a:t>
                      </a:r>
                      <a:endParaRPr lang="be-BY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</a:t>
                      </a:r>
                      <a:endParaRPr lang="be-BY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16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be-BY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Плата за пользование экологическими ресурсами при 1% ставке за экологический капитал</a:t>
                      </a:r>
                      <a:endParaRPr lang="be-BY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be-BY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be-BY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be-BY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58</a:t>
                      </a:r>
                      <a:endParaRPr lang="be-B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552"/>
            <a:ext cx="84604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Экологический ущерб и размер платы за пользование природными ресурсами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20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391439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2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6875120"/>
              </p:ext>
            </p:extLst>
          </p:nvPr>
        </p:nvGraphicFramePr>
        <p:xfrm>
          <a:off x="0" y="449291"/>
          <a:ext cx="8460432" cy="64467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462893"/>
                <a:gridCol w="2997539"/>
              </a:tblGrid>
              <a:tr h="3154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Составляющие общей экономической ценности</a:t>
                      </a:r>
                      <a:endParaRPr kumimoji="0" lang="ru-RU" sz="17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Стоимость, тыс. долл.</a:t>
                      </a:r>
                      <a:endParaRPr kumimoji="0" lang="ru-RU" sz="17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</a:tr>
              <a:tr h="3364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 Прямая стоимость</a:t>
                      </a:r>
                      <a:endParaRPr kumimoji="0" lang="ru-RU" sz="17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</a:tr>
              <a:tr h="3381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1.1. Охота</a:t>
                      </a:r>
                      <a:endParaRPr kumimoji="0" lang="ru-RU" sz="17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274,2</a:t>
                      </a:r>
                      <a:endParaRPr kumimoji="0" lang="ru-RU" sz="175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</a:tr>
              <a:tr h="3364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1.2. Рыболовство</a:t>
                      </a:r>
                      <a:endParaRPr kumimoji="0" lang="ru-RU" sz="17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2,2</a:t>
                      </a:r>
                      <a:endParaRPr kumimoji="0" lang="ru-RU" sz="17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</a:tr>
              <a:tr h="3381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1.3. Сбор даров леса</a:t>
                      </a:r>
                      <a:endParaRPr kumimoji="0" lang="ru-RU" sz="17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</a:t>
                      </a:r>
                      <a:endParaRPr kumimoji="0" lang="ru-RU" sz="17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</a:tr>
              <a:tr h="3381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1.4. Устойчивые лесозаготовки</a:t>
                      </a:r>
                      <a:endParaRPr kumimoji="0" lang="ru-RU" sz="175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136</a:t>
                      </a:r>
                      <a:endParaRPr kumimoji="0" lang="ru-RU" sz="175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</a:tr>
              <a:tr h="3364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1.5. Рекреационная деятельность</a:t>
                      </a:r>
                      <a:endParaRPr kumimoji="0" lang="ru-RU" sz="17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1246,95</a:t>
                      </a:r>
                      <a:endParaRPr kumimoji="0" lang="ru-RU" sz="175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</a:tr>
              <a:tr h="3381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том числе:</a:t>
                      </a:r>
                      <a:endParaRPr kumimoji="0" lang="ru-RU" sz="17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5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</a:tr>
              <a:tr h="3364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1.5.1. Учреждения отдыха</a:t>
                      </a:r>
                      <a:endParaRPr kumimoji="0" lang="ru-RU" sz="175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600</a:t>
                      </a:r>
                      <a:endParaRPr kumimoji="0" lang="ru-RU" sz="17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</a:tr>
              <a:tr h="3381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1.5.2. Транспорт</a:t>
                      </a:r>
                      <a:endParaRPr kumimoji="0" lang="ru-RU" sz="17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646,95</a:t>
                      </a:r>
                      <a:endParaRPr kumimoji="0" lang="ru-RU" sz="17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</a:tr>
              <a:tr h="2581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Всего</a:t>
                      </a:r>
                      <a:endParaRPr kumimoji="0" lang="ru-RU" sz="175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1678,35</a:t>
                      </a:r>
                      <a:endParaRPr kumimoji="0" lang="ru-RU" sz="17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</a:tr>
              <a:tr h="3364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2. Косвенная стоимость</a:t>
                      </a:r>
                      <a:endParaRPr kumimoji="0" lang="ru-RU" sz="175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</a:tr>
              <a:tr h="3381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2.1. Депонирование углерода</a:t>
                      </a:r>
                      <a:endParaRPr kumimoji="0" lang="ru-RU" sz="175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4970-24 860</a:t>
                      </a:r>
                      <a:endParaRPr kumimoji="0" lang="ru-RU" sz="17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</a:tr>
              <a:tr h="3364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2.2. Водоочистные функции болот</a:t>
                      </a:r>
                      <a:endParaRPr kumimoji="0" lang="ru-RU" sz="175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1000</a:t>
                      </a:r>
                      <a:endParaRPr kumimoji="0" lang="ru-RU" sz="17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</a:tr>
              <a:tr h="3381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2.3. Оздоровительный эффект от рекреации</a:t>
                      </a:r>
                      <a:endParaRPr kumimoji="0" lang="ru-RU" sz="175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315</a:t>
                      </a:r>
                      <a:endParaRPr kumimoji="0" lang="ru-RU" sz="17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</a:tr>
              <a:tr h="3014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Всего</a:t>
                      </a:r>
                      <a:endParaRPr kumimoji="0" lang="ru-RU" sz="175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6285-26 175</a:t>
                      </a:r>
                      <a:endParaRPr kumimoji="0" lang="ru-RU" sz="17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</a:tr>
              <a:tr h="3381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3. Стоимость неиспользования (существования)</a:t>
                      </a:r>
                      <a:endParaRPr kumimoji="0" lang="ru-RU" sz="175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84,5</a:t>
                      </a:r>
                      <a:endParaRPr kumimoji="0" lang="ru-RU" sz="17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</a:tr>
              <a:tr h="3364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Итого</a:t>
                      </a:r>
                      <a:endParaRPr kumimoji="0" lang="ru-RU" sz="175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aramond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8047,85-27 937,85</a:t>
                      </a:r>
                      <a:endParaRPr kumimoji="0" lang="ru-RU" sz="17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5" marB="45725" horzOverflow="overflow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504" y="7598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50" b="1" dirty="0">
                <a:latin typeface="+mj-lt"/>
              </a:rPr>
              <a:t>Общая экономическая ценность биоразнообразия Беловежской пущи</a:t>
            </a:r>
            <a:endParaRPr lang="be-BY" sz="1750" b="1" dirty="0">
              <a:latin typeface="+mj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z="1750" smtClean="0"/>
              <a:t>21</a:t>
            </a:fld>
            <a:endParaRPr lang="be-BY" sz="1750"/>
          </a:p>
        </p:txBody>
      </p:sp>
    </p:spTree>
    <p:extLst>
      <p:ext uri="{BB962C8B-B14F-4D97-AF65-F5344CB8AC3E}">
        <p14:creationId xmlns:p14="http://schemas.microsoft.com/office/powerpoint/2010/main" val="3434704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8503560"/>
              </p:ext>
            </p:extLst>
          </p:nvPr>
        </p:nvGraphicFramePr>
        <p:xfrm>
          <a:off x="649218" y="1052736"/>
          <a:ext cx="7543800" cy="37242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557588"/>
                <a:gridCol w="2420937"/>
                <a:gridCol w="1565275"/>
              </a:tblGrid>
              <a:tr h="585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Экосистемы и биоресурсы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Тыс. долл. США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%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0970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Лесные экосистемы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2 069 329,3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93,69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701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Болотные и луговые экосистемы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24 900,8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1,13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0811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Водные экосистемы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111 792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5,06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0970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Ресурсы животного мира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2685,78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0,12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0970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Итого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2 208 707,88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116632"/>
            <a:ext cx="80580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Альтернативная стоимость сохранения биоразнообразия</a:t>
            </a:r>
            <a:br>
              <a:rPr kumimoji="0" lang="ru-RU" b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b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 НП «Беловежская пуща»</a:t>
            </a:r>
            <a:endParaRPr kumimoji="0" lang="be-BY" sz="1100" b="1" u="none" strike="noStrike" kern="0" cap="none" spc="0" normalizeH="0" baseline="0" noProof="0" dirty="0" smtClean="0">
              <a:ln>
                <a:noFill/>
              </a:ln>
              <a:uLnTx/>
              <a:uFillTx/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22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2420102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898953"/>
              </p:ext>
            </p:extLst>
          </p:nvPr>
        </p:nvGraphicFramePr>
        <p:xfrm>
          <a:off x="71500" y="337199"/>
          <a:ext cx="8352928" cy="659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596"/>
                <a:gridCol w="2271410"/>
                <a:gridCol w="2124867"/>
                <a:gridCol w="1905055"/>
              </a:tblGrid>
              <a:tr h="24903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Группа возраста</a:t>
                      </a:r>
                      <a:endParaRPr lang="be-BY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Вид оценки</a:t>
                      </a:r>
                      <a:endParaRPr lang="be-BY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e-B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e-BY" dirty="0"/>
                    </a:p>
                  </a:txBody>
                  <a:tcPr/>
                </a:tc>
              </a:tr>
              <a:tr h="1016576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Оценка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средообразующих</a:t>
                      </a:r>
                      <a:r>
                        <a:rPr lang="ru-RU" sz="1400" baseline="0" dirty="0" smtClean="0"/>
                        <a:t> функций леса, млн. долл. США</a:t>
                      </a:r>
                      <a:endParaRPr lang="be-BY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Оценка депонирующих функций леса, </a:t>
                      </a:r>
                      <a:r>
                        <a:rPr lang="ru-RU" sz="1400" baseline="0" dirty="0" smtClean="0"/>
                        <a:t>млн. долл. США</a:t>
                      </a:r>
                      <a:endParaRPr lang="be-BY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эколого-экономическая</a:t>
                      </a:r>
                      <a:r>
                        <a:rPr lang="ru-RU" sz="1400" baseline="0" dirty="0" smtClean="0"/>
                        <a:t> оценка, млн. долл. США</a:t>
                      </a:r>
                      <a:endParaRPr lang="be-BY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825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Молодняки</a:t>
                      </a:r>
                      <a:endParaRPr lang="be-BY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e-BY" sz="1400" dirty="0"/>
                    </a:p>
                  </a:txBody>
                  <a:tcPr/>
                </a:tc>
              </a:tr>
              <a:tr h="24903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baseline="0" dirty="0" smtClean="0"/>
                        <a:t>группа 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352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311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528</a:t>
                      </a:r>
                      <a:endParaRPr lang="be-BY" sz="1400" dirty="0"/>
                    </a:p>
                  </a:txBody>
                  <a:tcPr/>
                </a:tc>
              </a:tr>
              <a:tr h="24903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baseline="0" dirty="0" smtClean="0"/>
                        <a:t>группа 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473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387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754</a:t>
                      </a:r>
                      <a:endParaRPr lang="be-BY" sz="1400" dirty="0"/>
                    </a:p>
                  </a:txBody>
                  <a:tcPr/>
                </a:tc>
              </a:tr>
              <a:tr h="249031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всего</a:t>
                      </a:r>
                      <a:endParaRPr lang="be-BY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825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698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1282</a:t>
                      </a:r>
                      <a:endParaRPr lang="be-BY" sz="1400" dirty="0"/>
                    </a:p>
                  </a:txBody>
                  <a:tcPr/>
                </a:tc>
              </a:tr>
              <a:tr h="33204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Средневозрастные</a:t>
                      </a:r>
                      <a:endParaRPr lang="be-BY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1400" dirty="0"/>
                    </a:p>
                  </a:txBody>
                  <a:tcPr/>
                </a:tc>
              </a:tr>
              <a:tr h="24903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baseline="0" dirty="0" smtClean="0"/>
                        <a:t>группа 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2213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1123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3347</a:t>
                      </a:r>
                      <a:endParaRPr lang="be-BY" sz="1400" dirty="0"/>
                    </a:p>
                  </a:txBody>
                  <a:tcPr/>
                </a:tc>
              </a:tr>
              <a:tr h="24903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baseline="0" dirty="0" smtClean="0"/>
                        <a:t>группа 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1415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879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2398</a:t>
                      </a:r>
                      <a:endParaRPr lang="be-BY" sz="1400" dirty="0"/>
                    </a:p>
                  </a:txBody>
                  <a:tcPr/>
                </a:tc>
              </a:tr>
              <a:tr h="249031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всего</a:t>
                      </a:r>
                      <a:endParaRPr lang="be-BY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3628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2002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5745</a:t>
                      </a:r>
                      <a:endParaRPr lang="be-BY" sz="1400" dirty="0"/>
                    </a:p>
                  </a:txBody>
                  <a:tcPr/>
                </a:tc>
              </a:tr>
              <a:tr h="24903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Приспевающие</a:t>
                      </a:r>
                      <a:endParaRPr lang="be-BY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1400" dirty="0"/>
                    </a:p>
                  </a:txBody>
                  <a:tcPr/>
                </a:tc>
              </a:tr>
              <a:tr h="24903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baseline="0" dirty="0" smtClean="0"/>
                        <a:t>группа 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1059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417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1599</a:t>
                      </a:r>
                      <a:endParaRPr lang="be-BY" sz="1400" dirty="0"/>
                    </a:p>
                  </a:txBody>
                  <a:tcPr/>
                </a:tc>
              </a:tr>
              <a:tr h="24903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baseline="0" dirty="0" smtClean="0"/>
                        <a:t>группа 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1258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647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2107</a:t>
                      </a:r>
                      <a:endParaRPr lang="be-BY" sz="1400" dirty="0"/>
                    </a:p>
                  </a:txBody>
                  <a:tcPr/>
                </a:tc>
              </a:tr>
              <a:tr h="249031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всего</a:t>
                      </a:r>
                      <a:endParaRPr lang="be-BY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2317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1064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3706</a:t>
                      </a:r>
                      <a:endParaRPr lang="be-BY" sz="1400" dirty="0"/>
                    </a:p>
                  </a:txBody>
                  <a:tcPr/>
                </a:tc>
              </a:tr>
              <a:tr h="24903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Спелые и перестойные</a:t>
                      </a:r>
                      <a:endParaRPr lang="be-BY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1400" dirty="0"/>
                    </a:p>
                  </a:txBody>
                  <a:tcPr/>
                </a:tc>
              </a:tr>
              <a:tr h="24903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baseline="0" dirty="0" smtClean="0"/>
                        <a:t>группа 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433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778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653</a:t>
                      </a:r>
                      <a:endParaRPr lang="be-BY" sz="1400" dirty="0"/>
                    </a:p>
                  </a:txBody>
                  <a:tcPr/>
                </a:tc>
              </a:tr>
              <a:tr h="24903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baseline="0" dirty="0" smtClean="0"/>
                        <a:t>группа 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420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217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703</a:t>
                      </a:r>
                      <a:endParaRPr lang="be-BY" sz="1400" dirty="0"/>
                    </a:p>
                  </a:txBody>
                  <a:tcPr/>
                </a:tc>
              </a:tr>
              <a:tr h="249031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всего</a:t>
                      </a:r>
                      <a:endParaRPr lang="be-BY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853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395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1356</a:t>
                      </a:r>
                      <a:endParaRPr lang="be-BY" sz="1400" dirty="0"/>
                    </a:p>
                  </a:txBody>
                  <a:tcPr/>
                </a:tc>
              </a:tr>
              <a:tr h="24903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endParaRPr lang="be-BY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7623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4162</a:t>
                      </a:r>
                      <a:endParaRPr lang="be-B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12089</a:t>
                      </a:r>
                      <a:endParaRPr lang="be-BY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23</a:t>
            </a:fld>
            <a:endParaRPr lang="be-BY"/>
          </a:p>
        </p:txBody>
      </p:sp>
      <p:sp>
        <p:nvSpPr>
          <p:cNvPr id="4" name="TextBox 3"/>
          <p:cNvSpPr txBox="1"/>
          <p:nvPr/>
        </p:nvSpPr>
        <p:spPr>
          <a:xfrm>
            <a:off x="179512" y="-1355"/>
            <a:ext cx="813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+mj-lt"/>
              </a:rPr>
              <a:t>Стоимостная оценка лесов</a:t>
            </a:r>
            <a:endParaRPr lang="be-BY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33970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074713"/>
              </p:ext>
            </p:extLst>
          </p:nvPr>
        </p:nvGraphicFramePr>
        <p:xfrm>
          <a:off x="1403648" y="1412776"/>
          <a:ext cx="60960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капитала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млрд. долл. США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Физический капитал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Природный капитал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</a:t>
                      </a:r>
                      <a:r>
                        <a:rPr lang="ru-RU" dirty="0" err="1" smtClean="0"/>
                        <a:t>т.ч</a:t>
                      </a:r>
                      <a:r>
                        <a:rPr lang="ru-RU" dirty="0" smtClean="0"/>
                        <a:t>. лесной</a:t>
                      </a:r>
                      <a:r>
                        <a:rPr lang="ru-RU" baseline="0" dirty="0" smtClean="0"/>
                        <a:t> капитал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5616" y="404664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ambria" pitchFamily="18" charset="0"/>
              </a:rPr>
              <a:t>Лесные ресурсы в составе национального богатства </a:t>
            </a:r>
          </a:p>
          <a:p>
            <a:pPr algn="ctr"/>
            <a:r>
              <a:rPr lang="ru-RU" b="1" dirty="0" smtClean="0">
                <a:latin typeface="Cambria" pitchFamily="18" charset="0"/>
              </a:rPr>
              <a:t>(без учета человеческого капитала)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24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547286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25</a:t>
            </a:fld>
            <a:endParaRPr lang="be-BY"/>
          </a:p>
        </p:txBody>
      </p:sp>
      <p:sp>
        <p:nvSpPr>
          <p:cNvPr id="3" name="TextBox 2"/>
          <p:cNvSpPr txBox="1"/>
          <p:nvPr/>
        </p:nvSpPr>
        <p:spPr>
          <a:xfrm>
            <a:off x="971600" y="62998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+mj-lt"/>
              </a:rPr>
              <a:t>Финансовые источники</a:t>
            </a:r>
            <a:endParaRPr lang="be-BY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980728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Доходы от реализации леса на корню;</a:t>
            </a:r>
          </a:p>
          <a:p>
            <a:pPr marL="342900" indent="-342900">
              <a:buAutoNum type="arabicPeriod"/>
            </a:pPr>
            <a:r>
              <a:rPr lang="ru-RU" dirty="0" smtClean="0"/>
              <a:t>Доходы от промежуточного лесопользования, санитарных и прочих рубок;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Прочие доходы (плата за семена, посадочный материал, побочное лесопользование, поступления средств за охоту и пр.).</a:t>
            </a:r>
          </a:p>
          <a:p>
            <a:pPr marL="342900" indent="-342900">
              <a:buAutoNum type="arabicPeriod"/>
            </a:pPr>
            <a:endParaRPr lang="be-BY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2565777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+mj-lt"/>
              </a:rPr>
              <a:t>Основная продукция</a:t>
            </a:r>
            <a:endParaRPr lang="be-BY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2973437"/>
            <a:ext cx="6552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Расчетная лесосека (экономически доступная);</a:t>
            </a:r>
          </a:p>
          <a:p>
            <a:pPr marL="342900" indent="-342900">
              <a:buAutoNum type="arabicPeriod"/>
            </a:pPr>
            <a:r>
              <a:rPr lang="ru-RU" dirty="0" smtClean="0"/>
              <a:t>Безубыточная лесосека</a:t>
            </a:r>
          </a:p>
          <a:p>
            <a:pPr marL="182563"/>
            <a:r>
              <a:rPr lang="ru-RU" dirty="0" smtClean="0"/>
              <a:t>а) коммерческая;</a:t>
            </a:r>
          </a:p>
          <a:p>
            <a:pPr marL="182563"/>
            <a:r>
              <a:rPr lang="ru-RU" dirty="0" smtClean="0"/>
              <a:t>б) некоммерческая</a:t>
            </a:r>
          </a:p>
          <a:p>
            <a:endParaRPr lang="ru-RU" dirty="0" smtClean="0"/>
          </a:p>
          <a:p>
            <a:endParaRPr lang="be-BY" dirty="0"/>
          </a:p>
        </p:txBody>
      </p:sp>
      <p:sp>
        <p:nvSpPr>
          <p:cNvPr id="7" name="TextBox 6"/>
          <p:cNvSpPr txBox="1"/>
          <p:nvPr/>
        </p:nvSpPr>
        <p:spPr>
          <a:xfrm>
            <a:off x="2123728" y="438194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+mj-lt"/>
              </a:rPr>
              <a:t>Норма бюджетного финансирования</a:t>
            </a:r>
            <a:endParaRPr lang="be-BY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5085184"/>
            <a:ext cx="54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Фактическая – 0,329</a:t>
            </a:r>
          </a:p>
          <a:p>
            <a:r>
              <a:rPr lang="ru-RU" dirty="0" smtClean="0"/>
              <a:t>Коммерческая – 0,377</a:t>
            </a:r>
          </a:p>
          <a:p>
            <a:r>
              <a:rPr lang="ru-RU" dirty="0" smtClean="0"/>
              <a:t>Некоммерческая – 0,555</a:t>
            </a:r>
          </a:p>
          <a:p>
            <a:r>
              <a:rPr lang="ru-RU" dirty="0" smtClean="0"/>
              <a:t>Некоммерческая – 0,743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экологовыраженная</a:t>
            </a:r>
            <a:r>
              <a:rPr lang="ru-RU" dirty="0" smtClean="0"/>
              <a:t>)</a:t>
            </a:r>
          </a:p>
          <a:p>
            <a:endParaRPr lang="be-BY" dirty="0"/>
          </a:p>
        </p:txBody>
      </p:sp>
      <p:sp>
        <p:nvSpPr>
          <p:cNvPr id="9" name="TextBox 8"/>
          <p:cNvSpPr txBox="1"/>
          <p:nvPr/>
        </p:nvSpPr>
        <p:spPr>
          <a:xfrm>
            <a:off x="496136" y="196318"/>
            <a:ext cx="7752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5. Финансирование инфраструктурного развития лесного хозяйства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69158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26</a:t>
            </a:fld>
            <a:endParaRPr lang="be-BY"/>
          </a:p>
        </p:txBody>
      </p:sp>
      <p:sp>
        <p:nvSpPr>
          <p:cNvPr id="3" name="TextBox 2"/>
          <p:cNvSpPr txBox="1"/>
          <p:nvPr/>
        </p:nvSpPr>
        <p:spPr>
          <a:xfrm>
            <a:off x="637280" y="184482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600" b="1" dirty="0" smtClean="0"/>
              <a:t>Спасибо за внимание!</a:t>
            </a:r>
            <a:endParaRPr lang="be-BY" sz="3600" b="1" dirty="0"/>
          </a:p>
        </p:txBody>
      </p:sp>
    </p:spTree>
    <p:extLst>
      <p:ext uri="{BB962C8B-B14F-4D97-AF65-F5344CB8AC3E}">
        <p14:creationId xmlns:p14="http://schemas.microsoft.com/office/powerpoint/2010/main" val="4130529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620000" cy="29289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1. Основные понятия рассматриваемой проблемы</a:t>
            </a:r>
            <a:endParaRPr lang="be-BY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23947"/>
            <a:ext cx="7620000" cy="59241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u="sng" dirty="0" smtClean="0"/>
              <a:t>Лесное </a:t>
            </a:r>
            <a:r>
              <a:rPr lang="ru-RU" u="sng" dirty="0"/>
              <a:t>хозяйство</a:t>
            </a:r>
            <a:r>
              <a:rPr lang="ru-RU" dirty="0"/>
              <a:t> – отрасль народного хозяйства, занимается изучением, учетом и воспроизводством лесов, охраной их от пожаров, болезней и вредителей, </a:t>
            </a:r>
            <a:r>
              <a:rPr lang="ru-RU" dirty="0" err="1"/>
              <a:t>лесовосстановлением</a:t>
            </a:r>
            <a:r>
              <a:rPr lang="ru-RU" dirty="0"/>
              <a:t> и лесоразведением, регулированием лесопользования, повышением продуктивности лесов.</a:t>
            </a:r>
            <a:endParaRPr lang="be-BY" dirty="0"/>
          </a:p>
          <a:p>
            <a:pPr marL="0" indent="0" algn="just">
              <a:buNone/>
            </a:pPr>
            <a:r>
              <a:rPr lang="ru-RU" u="sng" dirty="0" smtClean="0"/>
              <a:t>Инфраструктура</a:t>
            </a:r>
            <a:r>
              <a:rPr lang="ru-RU" dirty="0" smtClean="0"/>
              <a:t> </a:t>
            </a:r>
            <a:r>
              <a:rPr lang="ru-RU" dirty="0"/>
              <a:t>( от лат. </a:t>
            </a:r>
            <a:r>
              <a:rPr lang="en-US" dirty="0"/>
              <a:t>infra</a:t>
            </a:r>
            <a:r>
              <a:rPr lang="ru-RU" dirty="0"/>
              <a:t> – ниже, под; </a:t>
            </a:r>
            <a:r>
              <a:rPr lang="en-US" dirty="0" err="1"/>
              <a:t>structura</a:t>
            </a:r>
            <a:r>
              <a:rPr lang="ru-RU" dirty="0"/>
              <a:t> – строение, </a:t>
            </a:r>
            <a:r>
              <a:rPr lang="ru-RU" dirty="0" err="1"/>
              <a:t>расмположение</a:t>
            </a:r>
            <a:r>
              <a:rPr lang="ru-RU" dirty="0"/>
              <a:t>) –комплекс производственных и непроизводственных отраслей, обслуживающих и обеспечивающих условия воспроизводства материальных и нематериальных благ.</a:t>
            </a:r>
            <a:endParaRPr lang="be-BY" dirty="0"/>
          </a:p>
          <a:p>
            <a:pPr marL="0" indent="0" algn="just">
              <a:buNone/>
            </a:pPr>
            <a:r>
              <a:rPr lang="ru-RU" dirty="0" err="1" smtClean="0"/>
              <a:t>Инфраструктурно</a:t>
            </a:r>
            <a:r>
              <a:rPr lang="ru-RU" dirty="0" smtClean="0"/>
              <a:t>-производственная </a:t>
            </a:r>
            <a:r>
              <a:rPr lang="ru-RU" dirty="0"/>
              <a:t>функция лесного хозяйства – сырьевая, обеспечение материальных потоков     в лесном  комплексе страны , а также защитные функции лесов в сельском хозяйстве и транспорте.</a:t>
            </a:r>
            <a:endParaRPr lang="be-BY" dirty="0"/>
          </a:p>
          <a:p>
            <a:pPr marL="0" indent="0" algn="just">
              <a:buNone/>
            </a:pPr>
            <a:r>
              <a:rPr lang="ru-RU" dirty="0" err="1" smtClean="0"/>
              <a:t>Инфраструктурно</a:t>
            </a:r>
            <a:r>
              <a:rPr lang="ru-RU" dirty="0" smtClean="0"/>
              <a:t>-непроизводственная  </a:t>
            </a:r>
            <a:r>
              <a:rPr lang="ru-RU" dirty="0"/>
              <a:t>функция лесного хозяйства – социально-экологическая,  обеспечивающая экологические условия жизнедеятельности  общества.</a:t>
            </a:r>
            <a:endParaRPr lang="be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3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976086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20000" cy="7060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Ключевые понятия индустриального содержания лесного хозяйства</a:t>
            </a:r>
            <a:r>
              <a:rPr lang="be-BY" sz="2800" b="1" dirty="0" smtClean="0"/>
              <a:t/>
            </a:r>
            <a:br>
              <a:rPr lang="be-BY" sz="2800" b="1" dirty="0" smtClean="0"/>
            </a:br>
            <a:endParaRPr lang="be-BY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36912"/>
            <a:ext cx="8136904" cy="42210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Продукт </a:t>
            </a:r>
            <a:r>
              <a:rPr lang="ru-RU" dirty="0"/>
              <a:t>(от лат.  </a:t>
            </a:r>
            <a:r>
              <a:rPr lang="en-US" dirty="0" err="1"/>
              <a:t>productus</a:t>
            </a:r>
            <a:r>
              <a:rPr lang="ru-RU" dirty="0"/>
              <a:t> – </a:t>
            </a:r>
            <a:r>
              <a:rPr lang="ru-RU" dirty="0" smtClean="0"/>
              <a:t>произведенный</a:t>
            </a:r>
            <a:r>
              <a:rPr lang="ru-RU" dirty="0"/>
              <a:t>, созданный) – результат искусственных и (или) естественных процессов. </a:t>
            </a:r>
            <a:endParaRPr lang="be-BY" dirty="0"/>
          </a:p>
          <a:p>
            <a:pPr marL="0" indent="0" algn="just">
              <a:buNone/>
            </a:pPr>
            <a:r>
              <a:rPr lang="ru-RU" dirty="0"/>
              <a:t> </a:t>
            </a:r>
            <a:r>
              <a:rPr lang="ru-RU" dirty="0" smtClean="0"/>
              <a:t>Продукт </a:t>
            </a:r>
            <a:r>
              <a:rPr lang="ru-RU" dirty="0"/>
              <a:t>экономический – результат человеческого труда, хозяйственной деятельности, представленной в материально-вещественной форме (материальный продукт), в духовной и информационной форме (интеллектуальный продукт), либо в виде выполненных работ и услуг.</a:t>
            </a:r>
            <a:endParaRPr lang="be-BY" dirty="0"/>
          </a:p>
          <a:p>
            <a:pPr marL="0" indent="0" algn="just">
              <a:buNone/>
            </a:pPr>
            <a:r>
              <a:rPr lang="ru-RU" u="sng" dirty="0"/>
              <a:t>Продукция</a:t>
            </a:r>
            <a:r>
              <a:rPr lang="ru-RU" dirty="0"/>
              <a:t> – результат человеческой деятельности  в производственной среде, представленной в материально-вещественной форме и, как правило, в форме товара.</a:t>
            </a:r>
            <a:endParaRPr lang="be-BY" dirty="0"/>
          </a:p>
          <a:p>
            <a:pPr marL="0" indent="0" algn="just">
              <a:buNone/>
            </a:pPr>
            <a:r>
              <a:rPr lang="ru-RU" u="sng" dirty="0"/>
              <a:t>Услуга</a:t>
            </a:r>
            <a:r>
              <a:rPr lang="ru-RU" dirty="0"/>
              <a:t> –    </a:t>
            </a:r>
            <a:r>
              <a:rPr lang="ru-RU" dirty="0" err="1" smtClean="0"/>
              <a:t>невещный</a:t>
            </a:r>
            <a:r>
              <a:rPr lang="ru-RU" dirty="0" smtClean="0"/>
              <a:t> продукт </a:t>
            </a:r>
            <a:r>
              <a:rPr lang="ru-RU" dirty="0"/>
              <a:t>труда, удовлетворяющий человеческие потребности на основе </a:t>
            </a:r>
            <a:r>
              <a:rPr lang="ru-RU" dirty="0" smtClean="0"/>
              <a:t>специальных полезных эффектов нематериального </a:t>
            </a:r>
            <a:r>
              <a:rPr lang="ru-RU" dirty="0"/>
              <a:t>содержания (духовные, экологические блага).</a:t>
            </a:r>
            <a:endParaRPr lang="be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4</a:t>
            </a:fld>
            <a:endParaRPr lang="be-BY"/>
          </a:p>
        </p:txBody>
      </p:sp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836712"/>
            <a:ext cx="3816424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46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052736"/>
            <a:ext cx="2700300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Производственная </a:t>
            </a:r>
          </a:p>
          <a:p>
            <a:pPr algn="ctr"/>
            <a:r>
              <a:rPr lang="ru-RU" dirty="0" smtClean="0"/>
              <a:t>сфера</a:t>
            </a:r>
            <a:endParaRPr lang="be-BY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63988" y="1052736"/>
            <a:ext cx="2700300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Непроизводственная сфера</a:t>
            </a:r>
            <a:endParaRPr lang="be-BY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2348880"/>
            <a:ext cx="5400600" cy="936104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Лесное хозяйство</a:t>
            </a:r>
            <a:endParaRPr lang="be-BY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3356992"/>
            <a:ext cx="5400600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Сфера воспроизводства природных ресурсов</a:t>
            </a:r>
            <a:endParaRPr lang="be-BY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4221088"/>
            <a:ext cx="5400600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Экологическая сфера</a:t>
            </a:r>
            <a:endParaRPr lang="be-BY" dirty="0"/>
          </a:p>
        </p:txBody>
      </p:sp>
      <p:cxnSp>
        <p:nvCxnSpPr>
          <p:cNvPr id="18" name="Прямая соединительная линия 17"/>
          <p:cNvCxnSpPr>
            <a:stCxn id="3" idx="3"/>
          </p:cNvCxnSpPr>
          <p:nvPr/>
        </p:nvCxnSpPr>
        <p:spPr>
          <a:xfrm>
            <a:off x="7164288" y="1664804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164288" y="4653136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164288" y="378904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164288" y="281693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259632" y="464154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259632" y="378904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259632" y="281693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259632" y="1664804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59632" y="1664804"/>
            <a:ext cx="0" cy="2976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668344" y="1664804"/>
            <a:ext cx="0" cy="2988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51520" y="9925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+mj-lt"/>
              </a:rPr>
              <a:t>2. Лесное хозяйство в структуре народного хозяйства</a:t>
            </a:r>
          </a:p>
          <a:p>
            <a:pPr algn="ctr"/>
            <a:r>
              <a:rPr lang="ru-RU" sz="2400" b="1" dirty="0" smtClean="0">
                <a:latin typeface="+mj-lt"/>
              </a:rPr>
              <a:t> (национальной экономики)</a:t>
            </a:r>
            <a:endParaRPr lang="be-BY" sz="2400" b="1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1560" y="5445223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чистом виде лесное хозяйство нельзя относить ни к сфере производства товаров, ни к сфере производства услуг. Она входит в другую самостоятельную сферу (организационно неоформленную) – сферу воспроизводства природных ресурсов (экологическую сферу).</a:t>
            </a:r>
            <a:endParaRPr lang="be-BY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5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206042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4624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+mj-lt"/>
              </a:rPr>
              <a:t>Инфраструктурное содержание </a:t>
            </a:r>
          </a:p>
          <a:p>
            <a:pPr algn="ctr"/>
            <a:r>
              <a:rPr lang="ru-RU" sz="2400" b="1" dirty="0" smtClean="0">
                <a:latin typeface="+mj-lt"/>
              </a:rPr>
              <a:t>лесного хозяйства</a:t>
            </a:r>
            <a:endParaRPr lang="be-BY" sz="24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764704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Лесное хозяйство в его классическом виде не занимается производством материальных благ – традиционных товаров, а также не занимается производством  традиционных (материальных и нематериальных) услуг. Его главная цель – воспроизводство ресурсов природы, весомых и невесомых полезностей леса. Лес как ресурс (природное благо) – главное выражение продукта лесного хозяйства.</a:t>
            </a:r>
            <a:endParaRPr lang="be-BY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13504" y="5416544"/>
            <a:ext cx="2808312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Услуги по воспроизводству леса</a:t>
            </a:r>
            <a:endParaRPr lang="be-BY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4161651"/>
            <a:ext cx="1368152" cy="795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Экологические и рекреационные функции леса</a:t>
            </a:r>
            <a:endParaRPr lang="be-BY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253564" y="3526150"/>
            <a:ext cx="1728192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Продукция лесоводства</a:t>
            </a:r>
            <a:endParaRPr lang="be-BY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660232" y="4161651"/>
            <a:ext cx="1512168" cy="7795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Защитные функции леса</a:t>
            </a:r>
            <a:endParaRPr lang="be-BY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4048" y="4161651"/>
            <a:ext cx="1584176" cy="7795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 smtClean="0"/>
              <a:t>Производствен-ная</a:t>
            </a:r>
            <a:r>
              <a:rPr lang="ru-RU" sz="1400" dirty="0" smtClean="0"/>
              <a:t> сфера</a:t>
            </a:r>
            <a:endParaRPr lang="be-BY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25572" y="4161651"/>
            <a:ext cx="1584176" cy="7851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Продукт (лес как ресурс)</a:t>
            </a:r>
            <a:endParaRPr lang="be-BY" sz="1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619672" y="4161651"/>
            <a:ext cx="1584176" cy="795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Непроизводственная сфера</a:t>
            </a:r>
            <a:endParaRPr lang="be-BY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253564" y="2862084"/>
            <a:ext cx="1728192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Рентная стоимость </a:t>
            </a:r>
            <a:endParaRPr lang="be-BY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755576" y="6165304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Услуга – ключевая категория инфраструктурного лесного хозяйства</a:t>
            </a:r>
            <a:endParaRPr lang="be-BY" dirty="0"/>
          </a:p>
        </p:txBody>
      </p:sp>
      <p:cxnSp>
        <p:nvCxnSpPr>
          <p:cNvPr id="5" name="Прямая соединительная линия 4"/>
          <p:cNvCxnSpPr>
            <a:stCxn id="22" idx="2"/>
            <a:endCxn id="17" idx="0"/>
          </p:cNvCxnSpPr>
          <p:nvPr/>
        </p:nvCxnSpPr>
        <p:spPr>
          <a:xfrm>
            <a:off x="4117660" y="3150116"/>
            <a:ext cx="0" cy="376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17" idx="2"/>
            <a:endCxn id="20" idx="0"/>
          </p:cNvCxnSpPr>
          <p:nvPr/>
        </p:nvCxnSpPr>
        <p:spPr>
          <a:xfrm>
            <a:off x="4117660" y="3958198"/>
            <a:ext cx="0" cy="2034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20" idx="2"/>
          </p:cNvCxnSpPr>
          <p:nvPr/>
        </p:nvCxnSpPr>
        <p:spPr>
          <a:xfrm>
            <a:off x="4117660" y="4946818"/>
            <a:ext cx="0" cy="469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22" idx="3"/>
          </p:cNvCxnSpPr>
          <p:nvPr/>
        </p:nvCxnSpPr>
        <p:spPr>
          <a:xfrm>
            <a:off x="4981756" y="3006100"/>
            <a:ext cx="3394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8372460" y="3006100"/>
            <a:ext cx="7982" cy="2626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1" idx="3"/>
          </p:cNvCxnSpPr>
          <p:nvPr/>
        </p:nvCxnSpPr>
        <p:spPr>
          <a:xfrm>
            <a:off x="5521816" y="5632568"/>
            <a:ext cx="2858626" cy="2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2" idx="1"/>
          </p:cNvCxnSpPr>
          <p:nvPr/>
        </p:nvCxnSpPr>
        <p:spPr>
          <a:xfrm flipH="1">
            <a:off x="35496" y="3006100"/>
            <a:ext cx="32180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5496" y="3006100"/>
            <a:ext cx="0" cy="2628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1" idx="1"/>
          </p:cNvCxnSpPr>
          <p:nvPr/>
        </p:nvCxnSpPr>
        <p:spPr>
          <a:xfrm flipH="1">
            <a:off x="35496" y="5632568"/>
            <a:ext cx="2678008" cy="2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16" idx="3"/>
            <a:endCxn id="21" idx="1"/>
          </p:cNvCxnSpPr>
          <p:nvPr/>
        </p:nvCxnSpPr>
        <p:spPr>
          <a:xfrm>
            <a:off x="1547664" y="455937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21" idx="3"/>
            <a:endCxn id="20" idx="1"/>
          </p:cNvCxnSpPr>
          <p:nvPr/>
        </p:nvCxnSpPr>
        <p:spPr>
          <a:xfrm flipV="1">
            <a:off x="3203848" y="4554235"/>
            <a:ext cx="121724" cy="5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20" idx="3"/>
            <a:endCxn id="19" idx="1"/>
          </p:cNvCxnSpPr>
          <p:nvPr/>
        </p:nvCxnSpPr>
        <p:spPr>
          <a:xfrm flipV="1">
            <a:off x="4909748" y="4551410"/>
            <a:ext cx="94300" cy="2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19" idx="3"/>
            <a:endCxn id="18" idx="1"/>
          </p:cNvCxnSpPr>
          <p:nvPr/>
        </p:nvCxnSpPr>
        <p:spPr>
          <a:xfrm>
            <a:off x="6588224" y="4551410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18" idx="3"/>
            <a:endCxn id="18" idx="3"/>
          </p:cNvCxnSpPr>
          <p:nvPr/>
        </p:nvCxnSpPr>
        <p:spPr>
          <a:xfrm>
            <a:off x="8172400" y="455141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18" idx="3"/>
            <a:endCxn id="18" idx="3"/>
          </p:cNvCxnSpPr>
          <p:nvPr/>
        </p:nvCxnSpPr>
        <p:spPr>
          <a:xfrm>
            <a:off x="8172400" y="455141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16" idx="1"/>
          </p:cNvCxnSpPr>
          <p:nvPr/>
        </p:nvCxnSpPr>
        <p:spPr>
          <a:xfrm flipH="1">
            <a:off x="35496" y="4559372"/>
            <a:ext cx="144016" cy="101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18" idx="3"/>
          </p:cNvCxnSpPr>
          <p:nvPr/>
        </p:nvCxnSpPr>
        <p:spPr>
          <a:xfrm>
            <a:off x="8172400" y="4551410"/>
            <a:ext cx="208042" cy="101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6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68009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99392"/>
            <a:ext cx="8460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Cambria" pitchFamily="18" charset="0"/>
              </a:rPr>
              <a:t>Традиционная структурная роль лесного хозяйства в национальной экономике</a:t>
            </a:r>
          </a:p>
          <a:p>
            <a:pPr algn="ctr"/>
            <a:r>
              <a:rPr lang="ru-RU" sz="1600" b="1" dirty="0" smtClean="0">
                <a:latin typeface="Cambria" pitchFamily="18" charset="0"/>
              </a:rPr>
              <a:t>Место </a:t>
            </a:r>
            <a:r>
              <a:rPr lang="ru-RU" sz="1600" b="1" dirty="0">
                <a:latin typeface="Cambria" pitchFamily="18" charset="0"/>
              </a:rPr>
              <a:t>лесного комплекса в отраслевой структуре ВВП</a:t>
            </a:r>
          </a:p>
          <a:p>
            <a:pPr algn="ctr"/>
            <a:endParaRPr lang="ru-RU" sz="1600" b="1" dirty="0">
              <a:latin typeface="Cambria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049781"/>
              </p:ext>
            </p:extLst>
          </p:nvPr>
        </p:nvGraphicFramePr>
        <p:xfrm>
          <a:off x="107504" y="546939"/>
          <a:ext cx="8316413" cy="624302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52015"/>
                <a:gridCol w="769871"/>
                <a:gridCol w="769871"/>
                <a:gridCol w="770776"/>
                <a:gridCol w="770776"/>
                <a:gridCol w="770776"/>
                <a:gridCol w="770776"/>
                <a:gridCol w="770776"/>
                <a:gridCol w="770776"/>
              </a:tblGrid>
              <a:tr h="176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Показатель 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1990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1995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2000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2005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2007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2008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2009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2010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Валовой внутренний продукт в рыночных ценах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Times New Roman"/>
                          <a:ea typeface="Times New Roman"/>
                        </a:rPr>
                        <a:t>Производственная сфера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производство товаров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68,9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49,2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45,6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44,3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44,2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46,2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44,5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46,3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в том числе в отраслях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промышленность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37,9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27,6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26,5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28,4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27,1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28,0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25,6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26,8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</a:rPr>
                        <a:t>Лесопромышленный комплекс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1,3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1,4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1,3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1,2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1,1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6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Л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</a:rPr>
                        <a:t>есное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хозяйство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0,3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0,7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0,4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6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Лесной комплекс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2,00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2,20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1,80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1,90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1,80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1,70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1,40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1,60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6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сельское хозяйство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22,7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15,1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11,6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7,9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7,9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7,7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7,5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строительство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7,7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5,4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6,4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6,9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8,5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9,3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10,3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1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прочие виды деятельности по производству товаров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0,3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0,4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Times New Roman"/>
                          <a:ea typeface="Times New Roman"/>
                        </a:rPr>
                        <a:t>Непроизводственная сфера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производство услуг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28,5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44,5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41,7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42,8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43,2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40,9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44,2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44,0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В том числе в отраслях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транспорт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5,4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10,3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7,4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7,2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6,7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7,3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связь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1,9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1,6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2,1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2,1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2,0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2,3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2,2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торговля и общественное питание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3,4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7,6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9,4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10,4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10,7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10,6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11,1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1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здравоохранение, физическая культура и социальное обеспечение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1,8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2,9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3,1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3,4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3,1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3,1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3,1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образование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4,4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4,0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4,1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4,0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культура и искусство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наука и научное обслуживание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3,0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0,9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финансы, кредит, страхование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0,4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4,1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2,4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2,9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2,8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4,1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косвенно измеряемые услуги финансового посредничества (-)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3,4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1,8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1,1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1,6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1,6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2,7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3,1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чистые налоги на продукты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2,6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9,7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14,5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14,0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14,2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14,5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14,0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12,8</a:t>
                      </a:r>
                    </a:p>
                  </a:txBody>
                  <a:tcPr marL="38303" marR="38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7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420969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643873"/>
              </p:ext>
            </p:extLst>
          </p:nvPr>
        </p:nvGraphicFramePr>
        <p:xfrm>
          <a:off x="89756" y="208385"/>
          <a:ext cx="8892479" cy="4713276"/>
        </p:xfrm>
        <a:graphic>
          <a:graphicData uri="http://schemas.openxmlformats.org/drawingml/2006/table">
            <a:tbl>
              <a:tblPr/>
              <a:tblGrid>
                <a:gridCol w="2281446"/>
                <a:gridCol w="601207"/>
                <a:gridCol w="601207"/>
                <a:gridCol w="601207"/>
                <a:gridCol w="601207"/>
                <a:gridCol w="601207"/>
                <a:gridCol w="601207"/>
                <a:gridCol w="601207"/>
                <a:gridCol w="601207"/>
                <a:gridCol w="601207"/>
                <a:gridCol w="601207"/>
                <a:gridCol w="598963"/>
              </a:tblGrid>
              <a:tr h="3076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be-BY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Министрество лесного хозяйства Республики Беларусь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be-BY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Беларусь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</a:tr>
              <a:tr h="665198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1 января 2001 года,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тыс.га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1 января 2006 года,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тыс.га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1 января 2011 года, тыс.га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1 января 2006 года, % от общей площади земель лесного фонда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1 января 2011 года, % от общей площади земель лесного фонда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1 января 2001 года, тыс.га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1 января 2006 года, тыс.га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1 января 2011 года, тыс.га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1 января 2001 года, % от общей площади земель лесного фонда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1 января 2006 года, % от общей площади земель лесного фонда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1 января 2011 года, % от общей площади земель лесного фонда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Общая площадь земель лесного фонда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7591,8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8104,8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8066,0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9247,5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9350,2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9432,7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Категории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защитности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лесов первой группы -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группа лесов - всего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3572,1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3861,2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3857,5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47,6%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47,8%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4600,9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4843,6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4849,2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49,8%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51,8%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51,4%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73">
                <a:tc>
                  <a:txBody>
                    <a:bodyPr/>
                    <a:lstStyle/>
                    <a:p>
                      <a:pPr algn="l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 Леса заповедников</a:t>
                      </a:r>
                    </a:p>
                  </a:txBody>
                  <a:tcPr marL="89452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301,3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301,2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301,6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73">
                <a:tc>
                  <a:txBody>
                    <a:bodyPr/>
                    <a:lstStyle/>
                    <a:p>
                      <a:pPr algn="l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 Леса национальных парков</a:t>
                      </a:r>
                    </a:p>
                  </a:txBody>
                  <a:tcPr marL="89452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283,9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343,5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349,3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 Леса памятников природы республиканского значения</a:t>
                      </a:r>
                    </a:p>
                  </a:txBody>
                  <a:tcPr marL="89452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 Леса генетических резерватов, научного и историко-культурного значения</a:t>
                      </a:r>
                    </a:p>
                  </a:txBody>
                  <a:tcPr marL="89452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73">
                <a:tc>
                  <a:txBody>
                    <a:bodyPr/>
                    <a:lstStyle/>
                    <a:p>
                      <a:pPr algn="l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 Городские леса</a:t>
                      </a:r>
                    </a:p>
                  </a:txBody>
                  <a:tcPr marL="89452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 Леса лесопарковых частей зеленых зон вокруг городов и других населенных пунктов</a:t>
                      </a:r>
                    </a:p>
                  </a:txBody>
                  <a:tcPr marL="89452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212,1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209,5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242,2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253,1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251,3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 Леса первого и второго поясов зон санитарной охраны источников водоснабжения</a:t>
                      </a:r>
                    </a:p>
                  </a:txBody>
                  <a:tcPr marL="89452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13,5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 Леса первой и второй зон округов санитарной охраны курортов</a:t>
                      </a:r>
                    </a:p>
                  </a:txBody>
                  <a:tcPr marL="89452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22,8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23,4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27,5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73">
                <a:tc>
                  <a:txBody>
                    <a:bodyPr/>
                    <a:lstStyle/>
                    <a:p>
                      <a:pPr algn="l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 Противоэрозионные леса</a:t>
                      </a:r>
                    </a:p>
                  </a:txBody>
                  <a:tcPr marL="89452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8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 Леса заказников республиканского значения</a:t>
                      </a:r>
                    </a:p>
                  </a:txBody>
                  <a:tcPr marL="89452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654,4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634,7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799,2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688,5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 Защитные полосы лесов вдоль железнодорожных линий шириной до 500 метров в каждую сторону от оси крайнего железнодорожного пути</a:t>
                      </a:r>
                    </a:p>
                  </a:txBody>
                  <a:tcPr marL="89452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134,1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127,7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1022,1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142,7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138,2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 Защитные полосы лесов вдоль республиканских автомобильных дорог шириной до 250 метров в обе стороны от оси дороги</a:t>
                      </a:r>
                    </a:p>
                  </a:txBody>
                  <a:tcPr marL="89452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172,7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174,9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180,0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182,3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186,9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 Леса третьей зоны округов санитарной охраны курортов</a:t>
                      </a:r>
                    </a:p>
                  </a:txBody>
                  <a:tcPr marL="89452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17,1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17,1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 Леса лесохозяйственных частей зеленых зон вокруг городов и других населенных пунктов</a:t>
                      </a:r>
                    </a:p>
                  </a:txBody>
                  <a:tcPr marL="89452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1234,3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1263,8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1084,1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1305,5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1340,2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 Запретные полосы лесов по берегам рек, озер, водохранилищ и других водных объектов</a:t>
                      </a:r>
                    </a:p>
                  </a:txBody>
                  <a:tcPr marL="89452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1407,0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1399,4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1432,7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1454,1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1524,8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15,6%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 </a:t>
                      </a:r>
                      <a:r>
                        <a:rPr lang="be-BY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группа лесов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4019,7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4243,6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4208,5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52,4%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52,2%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4646,6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4506,6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4583,5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50,2%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48,2%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48,6%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3608" y="-99392"/>
            <a:ext cx="698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Cambria" pitchFamily="18" charset="0"/>
              </a:rPr>
              <a:t>С</a:t>
            </a:r>
            <a:r>
              <a:rPr lang="ru-RU" sz="1400" b="1" dirty="0" smtClean="0">
                <a:latin typeface="Cambria" pitchFamily="18" charset="0"/>
              </a:rPr>
              <a:t>труктуризация леса как эколого-экономического ресурса</a:t>
            </a:r>
            <a:endParaRPr lang="be-BY" sz="1400" b="1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4869160"/>
            <a:ext cx="25922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На 01.01.1978 г. По Министерству лесного хозяйства Республики Беларусь площадь лесов по группам  и категориям </a:t>
            </a:r>
            <a:r>
              <a:rPr lang="ru-RU" sz="900" dirty="0" err="1" smtClean="0"/>
              <a:t>защитности</a:t>
            </a:r>
            <a:r>
              <a:rPr lang="ru-RU" sz="900" dirty="0" smtClean="0"/>
              <a:t> составила (в %)</a:t>
            </a:r>
          </a:p>
          <a:p>
            <a:pPr marL="285750" indent="-285750">
              <a:buFont typeface="Arial" pitchFamily="34" charset="0"/>
              <a:buChar char="•"/>
              <a:tabLst>
                <a:tab pos="1703388" algn="l"/>
              </a:tabLst>
            </a:pPr>
            <a:r>
              <a:rPr lang="ru-RU" sz="900" dirty="0" smtClean="0"/>
              <a:t>зеленые зоны                                         13,8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900" dirty="0" smtClean="0"/>
              <a:t>в </a:t>
            </a:r>
            <a:r>
              <a:rPr lang="ru-RU" sz="900" dirty="0" err="1" smtClean="0"/>
              <a:t>т.ч</a:t>
            </a:r>
            <a:r>
              <a:rPr lang="ru-RU" sz="900" dirty="0" smtClean="0"/>
              <a:t>. лесопокрытая часть                    2,5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900" dirty="0" smtClean="0"/>
              <a:t>курортные леса                                      0,7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900" dirty="0" smtClean="0"/>
              <a:t>защитные полосы вдоль рек и вокруг водоемов                                                 5,7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900" dirty="0" smtClean="0"/>
              <a:t>защитные полосы вдоль железных и шоссейных дорог                                   12,0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900" dirty="0"/>
              <a:t>п</a:t>
            </a:r>
            <a:r>
              <a:rPr lang="ru-RU" sz="900" dirty="0" smtClean="0"/>
              <a:t>рочие леса                                             1,0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900" dirty="0" smtClean="0"/>
              <a:t>первая группа                                          33,2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900" dirty="0" smtClean="0"/>
              <a:t>вторая группа                                          66,8</a:t>
            </a:r>
            <a:endParaRPr lang="be-BY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5192324"/>
            <a:ext cx="5400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4013"/>
            <a:r>
              <a:rPr lang="ru-RU" sz="1400" dirty="0" smtClean="0"/>
              <a:t>Тридцать лет назад леса </a:t>
            </a:r>
            <a:r>
              <a:rPr lang="en-US" sz="1400" dirty="0" smtClean="0"/>
              <a:t>I </a:t>
            </a:r>
            <a:r>
              <a:rPr lang="ru-RU" sz="1400" dirty="0" smtClean="0"/>
              <a:t>группы </a:t>
            </a:r>
            <a:r>
              <a:rPr lang="en-US" sz="1400" dirty="0" smtClean="0"/>
              <a:t>(</a:t>
            </a:r>
            <a:r>
              <a:rPr lang="ru-RU" sz="1400" dirty="0" smtClean="0"/>
              <a:t>МЛХ) занимали одну треть, в настоящее время – около половины площади земель лесного фонда.</a:t>
            </a:r>
          </a:p>
          <a:p>
            <a:pPr indent="354013"/>
            <a:r>
              <a:rPr lang="ru-RU" sz="1400" dirty="0" smtClean="0"/>
              <a:t>В лесном фонде Республики Беларусь в лесах </a:t>
            </a:r>
            <a:r>
              <a:rPr lang="en-US" sz="1400" dirty="0" smtClean="0"/>
              <a:t>I </a:t>
            </a:r>
            <a:r>
              <a:rPr lang="ru-RU" sz="1400" dirty="0" smtClean="0"/>
              <a:t>группы </a:t>
            </a:r>
            <a:r>
              <a:rPr lang="ru-RU" sz="1400" dirty="0" err="1" smtClean="0"/>
              <a:t>средообразующие</a:t>
            </a:r>
            <a:r>
              <a:rPr lang="ru-RU" sz="1400" dirty="0" smtClean="0"/>
              <a:t>, </a:t>
            </a:r>
            <a:r>
              <a:rPr lang="ru-RU" sz="1400" dirty="0" err="1" smtClean="0"/>
              <a:t>средозащитные</a:t>
            </a:r>
            <a:r>
              <a:rPr lang="ru-RU" sz="1400" dirty="0" smtClean="0"/>
              <a:t> и рекреационные функции (социально-экологические функции) доминируют над другими ( в </a:t>
            </a:r>
            <a:r>
              <a:rPr lang="ru-RU" sz="1400" dirty="0" err="1" smtClean="0"/>
              <a:t>т.ч</a:t>
            </a:r>
            <a:r>
              <a:rPr lang="ru-RU" sz="1400" dirty="0" smtClean="0"/>
              <a:t>. и сырьевыми функциями лесов)</a:t>
            </a:r>
            <a:r>
              <a:rPr lang="en-US" sz="1400" dirty="0" smtClean="0"/>
              <a:t> </a:t>
            </a:r>
            <a:endParaRPr lang="be-BY" sz="1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8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724316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430361"/>
              </p:ext>
            </p:extLst>
          </p:nvPr>
        </p:nvGraphicFramePr>
        <p:xfrm>
          <a:off x="107505" y="301335"/>
          <a:ext cx="8352924" cy="6141804"/>
        </p:xfrm>
        <a:graphic>
          <a:graphicData uri="http://schemas.openxmlformats.org/drawingml/2006/table">
            <a:tbl>
              <a:tblPr/>
              <a:tblGrid>
                <a:gridCol w="532694"/>
                <a:gridCol w="1557110"/>
                <a:gridCol w="1044902"/>
                <a:gridCol w="1044902"/>
                <a:gridCol w="1044902"/>
                <a:gridCol w="1044902"/>
                <a:gridCol w="1044902"/>
                <a:gridCol w="1038610"/>
              </a:tblGrid>
              <a:tr h="25183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Породы</a:t>
                      </a:r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be-BY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Группы </a:t>
                      </a:r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возраста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Покрытая лесом площадь, тыс.га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Запас на корню, млн.куб.м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Средний запас, куб.м на га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</a:tr>
              <a:tr h="180575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1961 год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 год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1961 год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 год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1961 год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 год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182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Сосна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молодняки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1720,6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718,5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90,41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69,15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52,55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96,24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15357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средневозрастные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622,5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1746,6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73,55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419,13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118,16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239,97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1821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приспевающие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249,9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812,6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212,04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132,23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260,94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15357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спелые и перестойные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261,8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64,72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115,59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247,21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1821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2637,1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3539,5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202,11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765,04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76,64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216,14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182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Ель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молодняки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221,6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206,5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13,54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61,11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97,24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15357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средневозрастные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146,5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279,6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27,30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80,37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186,32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287,45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1821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приспевающие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145,4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45,66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209,67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314,03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15357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спелые и перестойные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219,06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313,15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1821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415,0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668,0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50,73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157,54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122,24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235,84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182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Дуб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молодняки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117,8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45,18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64,17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15357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средневозрастные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44,9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123,0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22,48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160,45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182,76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1821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приспевающие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182,89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215,45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15357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спелые и перестойные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187,16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238,67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1821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215,5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248,0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22,25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40,54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103,25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163,47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182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Береза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молодняки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264,9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335,3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25,89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15357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средневозрастные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327,7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825,8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24,78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139,13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75,61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168,48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1821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приспевающие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262,9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61,85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101,71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235,26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15357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спелые и перестойные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126,8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31,43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96,80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247,87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1821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667,6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1550,8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39,17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245,83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58,67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158,52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182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Ольха черная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молодняки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166,7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25,89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45,15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15357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средневозрастные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192,8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272,7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42,01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100,26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154,05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1821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приспевающие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119,6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27,00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140,88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225,75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15357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спелые и перестойные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104,8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27,18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157,04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259,35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1821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425,7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581,7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33,23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78,06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171,93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182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Осина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молодняки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37,78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61,18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15357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средневозрастные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102,77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146,31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1821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приспевающие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145,58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194,09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15357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спелые и перестойные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168,33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265,72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51821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162,6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143,9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15,61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26,55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184,50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9919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 всем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породам</a:t>
                      </a:r>
                      <a:endParaRPr lang="be-BY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be-BY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4523,5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6731,9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1335,51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534,86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e-BY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504" y="645333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Динамика продуцирования покрытой лесом площади свидетельствует о доминировании коммерческого  интереса ведения лесного хозяйства над экологическим (</a:t>
            </a:r>
            <a:r>
              <a:rPr lang="ru-RU" sz="1200" dirty="0" err="1" smtClean="0"/>
              <a:t>лесоводственным</a:t>
            </a:r>
            <a:r>
              <a:rPr lang="ru-RU" sz="1200" dirty="0" smtClean="0"/>
              <a:t>)</a:t>
            </a:r>
            <a:endParaRPr lang="be-BY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-5898"/>
            <a:ext cx="734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Cambria" pitchFamily="18" charset="0"/>
              </a:rPr>
              <a:t>Продуцирование покрытой лесом площади Беларуси</a:t>
            </a:r>
            <a:endParaRPr lang="be-BY" sz="1600" b="1" dirty="0">
              <a:latin typeface="Cambria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2592-BF64-4520-A6D2-44D76F3534D6}" type="slidenum">
              <a:rPr lang="be-BY" smtClean="0"/>
              <a:t>9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079567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474</TotalTime>
  <Words>2533</Words>
  <Application>Microsoft Office PowerPoint</Application>
  <PresentationFormat>Экран (4:3)</PresentationFormat>
  <Paragraphs>1032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Соседство</vt:lpstr>
      <vt:lpstr>Тема Office</vt:lpstr>
      <vt:lpstr>Лесное хозяйство – инфраструктурная отрасль народного хозяйства</vt:lpstr>
      <vt:lpstr>План лекции:</vt:lpstr>
      <vt:lpstr>1. Основные понятия рассматриваемой проблемы</vt:lpstr>
      <vt:lpstr>Ключевые понятия индустриального содержания лесного хозяйства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Лесное хозяйство – инфраструктурная отрасль народного хозяйства</dc:title>
  <dc:creator>Arthur</dc:creator>
  <cp:lastModifiedBy>Laborantka</cp:lastModifiedBy>
  <cp:revision>45</cp:revision>
  <cp:lastPrinted>2014-02-05T09:30:42Z</cp:lastPrinted>
  <dcterms:created xsi:type="dcterms:W3CDTF">2011-12-19T10:14:51Z</dcterms:created>
  <dcterms:modified xsi:type="dcterms:W3CDTF">2014-02-05T09:30:47Z</dcterms:modified>
</cp:coreProperties>
</file>