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97" r:id="rId2"/>
    <p:sldId id="257" r:id="rId3"/>
    <p:sldId id="288" r:id="rId4"/>
    <p:sldId id="350" r:id="rId5"/>
    <p:sldId id="289" r:id="rId6"/>
    <p:sldId id="291" r:id="rId7"/>
    <p:sldId id="292" r:id="rId8"/>
    <p:sldId id="293" r:id="rId9"/>
    <p:sldId id="294" r:id="rId10"/>
    <p:sldId id="295" r:id="rId11"/>
    <p:sldId id="351" r:id="rId12"/>
    <p:sldId id="352" r:id="rId13"/>
    <p:sldId id="353" r:id="rId14"/>
    <p:sldId id="354" r:id="rId15"/>
    <p:sldId id="355" r:id="rId16"/>
    <p:sldId id="356" r:id="rId17"/>
    <p:sldId id="357" r:id="rId18"/>
    <p:sldId id="359" r:id="rId19"/>
    <p:sldId id="360" r:id="rId20"/>
    <p:sldId id="361" r:id="rId21"/>
    <p:sldId id="362" r:id="rId22"/>
    <p:sldId id="363" r:id="rId23"/>
    <p:sldId id="364" r:id="rId24"/>
    <p:sldId id="397" r:id="rId25"/>
    <p:sldId id="398" r:id="rId26"/>
    <p:sldId id="399" r:id="rId27"/>
    <p:sldId id="400" r:id="rId28"/>
    <p:sldId id="401" r:id="rId29"/>
    <p:sldId id="402" r:id="rId30"/>
    <p:sldId id="404" r:id="rId31"/>
    <p:sldId id="405" r:id="rId32"/>
    <p:sldId id="322" r:id="rId33"/>
    <p:sldId id="324" r:id="rId34"/>
    <p:sldId id="325" r:id="rId35"/>
    <p:sldId id="326" r:id="rId36"/>
    <p:sldId id="327" r:id="rId37"/>
    <p:sldId id="328" r:id="rId38"/>
    <p:sldId id="323" r:id="rId39"/>
    <p:sldId id="329" r:id="rId40"/>
    <p:sldId id="330" r:id="rId41"/>
    <p:sldId id="331" r:id="rId42"/>
    <p:sldId id="332" r:id="rId43"/>
    <p:sldId id="366" r:id="rId44"/>
    <p:sldId id="367" r:id="rId45"/>
    <p:sldId id="368" r:id="rId46"/>
    <p:sldId id="369" r:id="rId47"/>
    <p:sldId id="370" r:id="rId48"/>
    <p:sldId id="371" r:id="rId49"/>
    <p:sldId id="372" r:id="rId50"/>
    <p:sldId id="373" r:id="rId51"/>
    <p:sldId id="374" r:id="rId52"/>
    <p:sldId id="375" r:id="rId53"/>
    <p:sldId id="376" r:id="rId54"/>
    <p:sldId id="377" r:id="rId55"/>
    <p:sldId id="378" r:id="rId56"/>
    <p:sldId id="379" r:id="rId57"/>
    <p:sldId id="380" r:id="rId58"/>
    <p:sldId id="381" r:id="rId59"/>
    <p:sldId id="382" r:id="rId60"/>
    <p:sldId id="383" r:id="rId61"/>
    <p:sldId id="384" r:id="rId62"/>
    <p:sldId id="385" r:id="rId63"/>
    <p:sldId id="386" r:id="rId64"/>
    <p:sldId id="387" r:id="rId65"/>
    <p:sldId id="388" r:id="rId66"/>
    <p:sldId id="389" r:id="rId67"/>
    <p:sldId id="390" r:id="rId68"/>
    <p:sldId id="391" r:id="rId69"/>
    <p:sldId id="392" r:id="rId70"/>
    <p:sldId id="393" r:id="rId71"/>
    <p:sldId id="394" r:id="rId72"/>
    <p:sldId id="395" r:id="rId73"/>
    <p:sldId id="396" r:id="rId74"/>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4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85F1B5AE-7BE0-467C-8C55-AC46E365C5D2}" type="datetimeFigureOut">
              <a:rPr lang="ru-RU" smtClean="0"/>
              <a:t>05.02.2014</a:t>
            </a:fld>
            <a:endParaRPr lang="ru-RU"/>
          </a:p>
        </p:txBody>
      </p:sp>
      <p:sp>
        <p:nvSpPr>
          <p:cNvPr id="4" name="Образ слайда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87057E06-2D93-4745-9F9A-C7911214CA83}" type="slidenum">
              <a:rPr lang="ru-RU" smtClean="0"/>
              <a:t>‹#›</a:t>
            </a:fld>
            <a:endParaRPr lang="ru-RU"/>
          </a:p>
        </p:txBody>
      </p:sp>
    </p:spTree>
    <p:extLst>
      <p:ext uri="{BB962C8B-B14F-4D97-AF65-F5344CB8AC3E}">
        <p14:creationId xmlns:p14="http://schemas.microsoft.com/office/powerpoint/2010/main" val="239607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1D5C852-677D-4189-A3C0-4B123405B30F}" type="datetime1">
              <a:rPr lang="ru-RU" smtClean="0"/>
              <a:t>05.02.2014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CDCB6CD-6717-4F89-8459-EA095422304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15B472-605F-49C5-897F-94E759C354D3}" type="datetime1">
              <a:rPr lang="ru-RU" smtClean="0"/>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FE947-96DF-4644-B61F-B2F2FE7CED07}" type="datetime1">
              <a:rPr lang="ru-RU" smtClean="0"/>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12180E-2F84-4692-885B-B004990C2B47}" type="datetime1">
              <a:rPr lang="ru-RU" smtClean="0"/>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998766B-DB20-4DEB-B4B1-D95C3B8C8CB3}" type="datetime1">
              <a:rPr lang="ru-RU" smtClean="0"/>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CB6CD-6717-4F89-8459-EA095422304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0D1270C-A3C5-45D9-952B-DE016767BEA7}" type="datetime1">
              <a:rPr lang="ru-RU" smtClean="0"/>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C77D58-382B-4C39-A055-0867FD62288A}" type="datetime1">
              <a:rPr lang="ru-RU" smtClean="0"/>
              <a:t>05.02.2014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8F1B9D9-47B1-4663-9868-90173E0CC6EC}" type="datetime1">
              <a:rPr lang="ru-RU" smtClean="0"/>
              <a:t>05.02.2014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16B308-192E-4968-A810-94E735D7E71E}" type="datetime1">
              <a:rPr lang="ru-RU" smtClean="0"/>
              <a:t>05.02.2014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F3F3580-37EF-4E16-B397-10FE516672F3}" type="datetime1">
              <a:rPr lang="ru-RU" smtClean="0"/>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CB6CD-6717-4F89-8459-EA09542230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E51E3FD-11EA-4BBE-B43A-E08D2F7939EF}" type="datetime1">
              <a:rPr lang="ru-RU" smtClean="0"/>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CDCB6CD-6717-4F89-8459-EA095422304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E3CDCB-7C2C-42D9-8943-53799C266A4E}" type="datetime1">
              <a:rPr lang="ru-RU" smtClean="0"/>
              <a:t>05.02.2014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DCB6CD-6717-4F89-8459-EA095422304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5400" b="1" dirty="0" smtClean="0">
                <a:latin typeface="Times New Roman" pitchFamily="18" charset="0"/>
                <a:cs typeface="Times New Roman" pitchFamily="18" charset="0"/>
              </a:rPr>
              <a:t>Институциональные основы лесного управления.</a:t>
            </a:r>
            <a:endParaRPr lang="ru-RU" sz="5400" dirty="0">
              <a:latin typeface="Times New Roman" pitchFamily="18" charset="0"/>
              <a:cs typeface="Times New Roman" pitchFamily="18" charset="0"/>
            </a:endParaRPr>
          </a:p>
        </p:txBody>
      </p:sp>
      <p:sp>
        <p:nvSpPr>
          <p:cNvPr id="2" name="TextBox 1"/>
          <p:cNvSpPr txBox="1"/>
          <p:nvPr/>
        </p:nvSpPr>
        <p:spPr>
          <a:xfrm>
            <a:off x="1979712" y="1129099"/>
            <a:ext cx="2160240" cy="584775"/>
          </a:xfrm>
          <a:prstGeom prst="rect">
            <a:avLst/>
          </a:prstGeom>
          <a:noFill/>
        </p:spPr>
        <p:txBody>
          <a:bodyPr wrap="square" rtlCol="0">
            <a:spAutoFit/>
          </a:bodyPr>
          <a:lstStyle/>
          <a:p>
            <a:r>
              <a:rPr lang="ru-RU" sz="3200" dirty="0" smtClean="0"/>
              <a:t>Тема 5 </a:t>
            </a:r>
            <a:endParaRPr lang="ru-RU" sz="3200"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415880"/>
          </a:xfrm>
        </p:spPr>
        <p:txBody>
          <a:bodyPr>
            <a:normAutofit/>
          </a:bodyPr>
          <a:lstStyle/>
          <a:p>
            <a:pPr>
              <a:buNone/>
            </a:pPr>
            <a:r>
              <a:rPr lang="ru-RU" sz="3000" dirty="0" smtClean="0"/>
              <a:t>3) создание эффективных систем, рассчитанных на краткосрочную перспективу, требует в каждом случае специальных исследований и разработок</a:t>
            </a:r>
          </a:p>
          <a:p>
            <a:endParaRPr lang="ru-RU" sz="3000"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lstStyle/>
          <a:p>
            <a:pPr algn="just"/>
            <a:r>
              <a:rPr lang="ru-RU" dirty="0" smtClean="0"/>
              <a:t>Корни новой институциональной теории (</a:t>
            </a:r>
            <a:r>
              <a:rPr lang="ru-RU" dirty="0" err="1" smtClean="0"/>
              <a:t>неоинституционализма</a:t>
            </a:r>
            <a:r>
              <a:rPr lang="ru-RU" dirty="0" smtClean="0"/>
              <a:t>) уходят в неоклассическую традицию. Новая институциональная теория имеет другие названия, выражающие  разные ее основные акценты:</a:t>
            </a:r>
          </a:p>
          <a:p>
            <a:pPr algn="just"/>
            <a:r>
              <a:rPr lang="ru-RU" dirty="0" smtClean="0"/>
              <a:t>-</a:t>
            </a:r>
            <a:r>
              <a:rPr lang="ru-RU" dirty="0" err="1" smtClean="0"/>
              <a:t>трансакционная</a:t>
            </a:r>
            <a:r>
              <a:rPr lang="ru-RU" dirty="0" smtClean="0"/>
              <a:t> экономика (наука, изучающая трансакции (сделки) и связанные с ними издержки)</a:t>
            </a:r>
          </a:p>
          <a:p>
            <a:pPr algn="just"/>
            <a:r>
              <a:rPr lang="ru-RU" dirty="0" smtClean="0"/>
              <a:t>- экономическая теория права собственности (право собственности как определяющий институт организации экономических отношений)</a:t>
            </a:r>
          </a:p>
          <a:p>
            <a:pPr algn="just"/>
            <a:r>
              <a:rPr lang="ru-RU" dirty="0" smtClean="0"/>
              <a:t>- контрактная система функционирования организации (от фирмы до государства)</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11</a:t>
            </a:fld>
            <a:endParaRPr lang="ru-RU"/>
          </a:p>
        </p:txBody>
      </p:sp>
    </p:spTree>
    <p:extLst>
      <p:ext uri="{BB962C8B-B14F-4D97-AF65-F5344CB8AC3E}">
        <p14:creationId xmlns:p14="http://schemas.microsoft.com/office/powerpoint/2010/main" val="774158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92500" lnSpcReduction="20000"/>
          </a:bodyPr>
          <a:lstStyle/>
          <a:p>
            <a:pPr algn="just"/>
            <a:r>
              <a:rPr lang="ru-RU" dirty="0" smtClean="0"/>
              <a:t>Вторжение техники микроэкономического анализа и его понятия (максимизация, равновесие, эффективность) в среду социальных институтов получило название «экономического империализма» (ведущий теоретик – Г. Беккер). В то же время неоклассические схемы исследования экономических проблем под влиянием социальных и правовых наук стали приобретать новый облик, зарождая </a:t>
            </a:r>
            <a:r>
              <a:rPr lang="ru-RU" dirty="0" err="1" smtClean="0"/>
              <a:t>неоинституциональное</a:t>
            </a:r>
            <a:r>
              <a:rPr lang="ru-RU" dirty="0" smtClean="0"/>
              <a:t> направление.</a:t>
            </a:r>
          </a:p>
          <a:p>
            <a:pPr algn="just"/>
            <a:r>
              <a:rPr lang="ru-RU" dirty="0" err="1"/>
              <a:t>Неоинституционалисты</a:t>
            </a:r>
            <a:r>
              <a:rPr lang="ru-RU" dirty="0"/>
              <a:t> делают акцент на принцип «методологического индивидуализма», согласно которому определяющая фигура социального процесса (и прогресса) </a:t>
            </a:r>
            <a:r>
              <a:rPr lang="ru-RU" dirty="0" err="1"/>
              <a:t>индивидум</a:t>
            </a:r>
            <a:r>
              <a:rPr lang="ru-RU" dirty="0"/>
              <a:t>. Новая институциональная теория на уровне организации пытается раскрыть глубину экономической реальности, используя стандартные неоклассические схемы рационального выбора в условиях заданного набора ограничений</a:t>
            </a:r>
            <a:r>
              <a:rPr lang="ru-RU" dirty="0" smtClean="0"/>
              <a:t>.</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12</a:t>
            </a:fld>
            <a:endParaRPr lang="ru-RU"/>
          </a:p>
        </p:txBody>
      </p:sp>
    </p:spTree>
    <p:extLst>
      <p:ext uri="{BB962C8B-B14F-4D97-AF65-F5344CB8AC3E}">
        <p14:creationId xmlns:p14="http://schemas.microsoft.com/office/powerpoint/2010/main" val="2698793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20000"/>
          </a:bodyPr>
          <a:lstStyle/>
          <a:p>
            <a:pPr algn="just"/>
            <a:r>
              <a:rPr lang="ru-RU" dirty="0" smtClean="0"/>
              <a:t>Неоклассическая теория знает два вида ограничений:</a:t>
            </a:r>
          </a:p>
          <a:p>
            <a:pPr algn="just"/>
            <a:r>
              <a:rPr lang="ru-RU" dirty="0" smtClean="0"/>
              <a:t>- физические, порожденные ограниченностью (редкостью) ресурса;</a:t>
            </a:r>
          </a:p>
          <a:p>
            <a:pPr algn="just"/>
            <a:r>
              <a:rPr lang="ru-RU" dirty="0" smtClean="0"/>
              <a:t>- технологические, связанные с уровнем знаний и степенью </a:t>
            </a:r>
            <a:r>
              <a:rPr lang="ru-RU" dirty="0" err="1" smtClean="0"/>
              <a:t>искуссности</a:t>
            </a:r>
            <a:r>
              <a:rPr lang="ru-RU" dirty="0" smtClean="0"/>
              <a:t>, благодаря которым ресурсы превращаются в конечную продукцию.</a:t>
            </a:r>
          </a:p>
          <a:p>
            <a:pPr algn="just"/>
            <a:r>
              <a:rPr lang="ru-RU" dirty="0" err="1" smtClean="0"/>
              <a:t>Неоинституционалисты</a:t>
            </a:r>
            <a:r>
              <a:rPr lang="ru-RU" dirty="0" smtClean="0"/>
              <a:t> вводят еще один класс ограничений: институциональную структуру общества и связанные с ней </a:t>
            </a:r>
            <a:r>
              <a:rPr lang="ru-RU" dirty="0" err="1" smtClean="0"/>
              <a:t>трансакционные</a:t>
            </a:r>
            <a:r>
              <a:rPr lang="ru-RU" dirty="0" smtClean="0"/>
              <a:t> издержки, обусловленные уровнем эффективности реализации прав собственности экономических агентов, надежностью контрактных между ними связей и в целом неопределенностью и риском хозяйствования.</a:t>
            </a:r>
          </a:p>
          <a:p>
            <a:pPr algn="just"/>
            <a:r>
              <a:rPr lang="ru-RU" dirty="0" smtClean="0"/>
              <a:t>В </a:t>
            </a:r>
            <a:r>
              <a:rPr lang="ru-RU" dirty="0" err="1" smtClean="0"/>
              <a:t>трансакционных</a:t>
            </a:r>
            <a:r>
              <a:rPr lang="ru-RU" dirty="0" smtClean="0"/>
              <a:t>  </a:t>
            </a:r>
            <a:r>
              <a:rPr lang="ru-RU" dirty="0" smtClean="0">
                <a:solidFill>
                  <a:srgbClr val="FF0000"/>
                </a:solidFill>
              </a:rPr>
              <a:t>издержках  </a:t>
            </a:r>
            <a:r>
              <a:rPr lang="ru-RU" dirty="0" smtClean="0"/>
              <a:t>узловым словом является сделка, основанная на </a:t>
            </a:r>
            <a:r>
              <a:rPr lang="ru-RU" dirty="0" smtClean="0">
                <a:solidFill>
                  <a:srgbClr val="FF0000"/>
                </a:solidFill>
              </a:rPr>
              <a:t>правилах игры </a:t>
            </a:r>
            <a:r>
              <a:rPr lang="ru-RU" dirty="0" smtClean="0"/>
              <a:t>(институтах) – нормах поведения человека.</a:t>
            </a:r>
            <a:endParaRPr lang="ru-RU" dirty="0">
              <a:solidFill>
                <a:srgbClr val="FF0000"/>
              </a:solidFill>
            </a:endParaRPr>
          </a:p>
        </p:txBody>
      </p:sp>
      <p:sp>
        <p:nvSpPr>
          <p:cNvPr id="2" name="Номер слайда 1"/>
          <p:cNvSpPr>
            <a:spLocks noGrp="1"/>
          </p:cNvSpPr>
          <p:nvPr>
            <p:ph type="sldNum" sz="quarter" idx="12"/>
          </p:nvPr>
        </p:nvSpPr>
        <p:spPr/>
        <p:txBody>
          <a:bodyPr/>
          <a:lstStyle/>
          <a:p>
            <a:fld id="{6CDCB6CD-6717-4F89-8459-EA0954223042}" type="slidenum">
              <a:rPr lang="ru-RU" smtClean="0"/>
              <a:pPr/>
              <a:t>13</a:t>
            </a:fld>
            <a:endParaRPr lang="ru-RU"/>
          </a:p>
        </p:txBody>
      </p:sp>
    </p:spTree>
    <p:extLst>
      <p:ext uri="{BB962C8B-B14F-4D97-AF65-F5344CB8AC3E}">
        <p14:creationId xmlns:p14="http://schemas.microsoft.com/office/powerpoint/2010/main" val="3371205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363272" cy="5688632"/>
          </a:xfrm>
        </p:spPr>
        <p:txBody>
          <a:bodyPr>
            <a:normAutofit fontScale="92500" lnSpcReduction="20000"/>
          </a:bodyPr>
          <a:lstStyle/>
          <a:p>
            <a:pPr marL="273050" indent="257175" algn="just"/>
            <a:r>
              <a:rPr lang="ru-RU" dirty="0" err="1" smtClean="0"/>
              <a:t>Трансакционный</a:t>
            </a:r>
            <a:r>
              <a:rPr lang="ru-RU" dirty="0" smtClean="0"/>
              <a:t> подход к изучению экономических организаций методологически обязан идеям Р. </a:t>
            </a:r>
            <a:r>
              <a:rPr lang="ru-RU" dirty="0" err="1" smtClean="0"/>
              <a:t>Коуза</a:t>
            </a:r>
            <a:r>
              <a:rPr lang="ru-RU" dirty="0" smtClean="0"/>
              <a:t>. </a:t>
            </a:r>
            <a:r>
              <a:rPr lang="ru-RU" dirty="0" err="1" smtClean="0"/>
              <a:t>Трансакционные</a:t>
            </a:r>
            <a:r>
              <a:rPr lang="ru-RU" dirty="0" smtClean="0"/>
              <a:t> издержки определялись им как издержки пользования рыночным механизмом. Одна из целей организации – сокращение </a:t>
            </a:r>
            <a:r>
              <a:rPr lang="ru-RU" dirty="0" err="1" smtClean="0"/>
              <a:t>трансакционных</a:t>
            </a:r>
            <a:r>
              <a:rPr lang="ru-RU" dirty="0" smtClean="0"/>
              <a:t> издержек. Согласно неоклассической доктрине менеджменту организации присуща не контрактная, а преимущественно технологическая организация. В отличие от нее новая институциональная теория исходит из организационно-контрактной перспективы. На первый план выдвигается не технологические факторы, а </a:t>
            </a:r>
            <a:r>
              <a:rPr lang="ru-RU" dirty="0" err="1" smtClean="0"/>
              <a:t>трансакционные</a:t>
            </a:r>
            <a:r>
              <a:rPr lang="ru-RU" dirty="0" smtClean="0"/>
              <a:t> издержки – издержки, обусловленные взаимодействием экономических  агентов друг с другом. Любой акт обмена в </a:t>
            </a:r>
            <a:r>
              <a:rPr lang="ru-RU" dirty="0" err="1" smtClean="0"/>
              <a:t>неоинституционализме</a:t>
            </a:r>
            <a:r>
              <a:rPr lang="ru-RU" dirty="0" smtClean="0"/>
              <a:t>  понимается как обмен «</a:t>
            </a:r>
            <a:r>
              <a:rPr lang="ru-RU" dirty="0" smtClean="0">
                <a:solidFill>
                  <a:srgbClr val="FF0000"/>
                </a:solidFill>
              </a:rPr>
              <a:t>пучками </a:t>
            </a:r>
            <a:r>
              <a:rPr lang="ru-RU" dirty="0"/>
              <a:t>п</a:t>
            </a:r>
            <a:r>
              <a:rPr lang="ru-RU" dirty="0" smtClean="0"/>
              <a:t>рав собственности». Каналом, по которому они передаются, служит контракт, который фиксирует правомочия сторон и условия их передачи.</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14</a:t>
            </a:fld>
            <a:endParaRPr lang="ru-RU"/>
          </a:p>
        </p:txBody>
      </p:sp>
    </p:spTree>
    <p:extLst>
      <p:ext uri="{BB962C8B-B14F-4D97-AF65-F5344CB8AC3E}">
        <p14:creationId xmlns:p14="http://schemas.microsoft.com/office/powerpoint/2010/main" val="100965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lstStyle/>
          <a:p>
            <a:pPr algn="just"/>
            <a:r>
              <a:rPr lang="ru-RU" dirty="0" smtClean="0"/>
              <a:t>Права собственности – особенная и основная сила развития организации. Система правовых отношений в лице обязательных норм поведения, их зрелость и эффективность могут ускорить или  замедлить развитие организации. Данное положение теоретически доказывает теорема Р. </a:t>
            </a:r>
            <a:r>
              <a:rPr lang="ru-RU" dirty="0" err="1" smtClean="0"/>
              <a:t>Коуза</a:t>
            </a:r>
            <a:r>
              <a:rPr lang="ru-RU" dirty="0" smtClean="0"/>
              <a:t>, изложенная в его статье «Проблема социальных издержек» (1960). Та или иная норма поведения человека или организации приводит к внешним эффектам (</a:t>
            </a:r>
            <a:r>
              <a:rPr lang="ru-RU" dirty="0" err="1" smtClean="0"/>
              <a:t>экстерналиям</a:t>
            </a:r>
            <a:r>
              <a:rPr lang="ru-RU" dirty="0" smtClean="0"/>
              <a:t>) – положительным или отрицательным результатом любой деятельности затрагивающие интересы третьих лиц.  </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15</a:t>
            </a:fld>
            <a:endParaRPr lang="ru-RU"/>
          </a:p>
        </p:txBody>
      </p:sp>
    </p:spTree>
    <p:extLst>
      <p:ext uri="{BB962C8B-B14F-4D97-AF65-F5344CB8AC3E}">
        <p14:creationId xmlns:p14="http://schemas.microsoft.com/office/powerpoint/2010/main" val="1114366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10000"/>
          </a:bodyPr>
          <a:lstStyle/>
          <a:p>
            <a:pPr algn="just"/>
            <a:r>
              <a:rPr lang="ru-RU" dirty="0" smtClean="0"/>
              <a:t>Примеры отрицательных </a:t>
            </a:r>
            <a:r>
              <a:rPr lang="ru-RU" dirty="0" err="1" smtClean="0"/>
              <a:t>экстерналий</a:t>
            </a:r>
            <a:r>
              <a:rPr lang="ru-RU" dirty="0" smtClean="0"/>
              <a:t> – загрязнение окружающей среды. Примеры положительных </a:t>
            </a:r>
            <a:r>
              <a:rPr lang="ru-RU" dirty="0" err="1" smtClean="0"/>
              <a:t>экстерналий</a:t>
            </a:r>
            <a:r>
              <a:rPr lang="ru-RU" dirty="0" smtClean="0"/>
              <a:t> – </a:t>
            </a:r>
            <a:r>
              <a:rPr lang="ru-RU" dirty="0" err="1" smtClean="0"/>
              <a:t>средозащитные</a:t>
            </a:r>
            <a:r>
              <a:rPr lang="ru-RU" dirty="0" smtClean="0"/>
              <a:t> функции лесных экосистем.</a:t>
            </a:r>
          </a:p>
          <a:p>
            <a:pPr algn="just"/>
            <a:r>
              <a:rPr lang="ru-RU" dirty="0" err="1" smtClean="0"/>
              <a:t>Экстерналии</a:t>
            </a:r>
            <a:r>
              <a:rPr lang="ru-RU" dirty="0" smtClean="0"/>
              <a:t> приводят к расхождению между частными и социальными издержками (социальные издержки равны сумме частных и </a:t>
            </a:r>
            <a:r>
              <a:rPr lang="ru-RU" dirty="0" err="1" smtClean="0"/>
              <a:t>экстернальных</a:t>
            </a:r>
            <a:r>
              <a:rPr lang="ru-RU" dirty="0" smtClean="0"/>
              <a:t>, т.е. возлагаемые на третьих лиц). Согласно теореме Р. </a:t>
            </a:r>
            <a:r>
              <a:rPr lang="ru-RU" dirty="0" err="1" smtClean="0"/>
              <a:t>Коуза</a:t>
            </a:r>
            <a:r>
              <a:rPr lang="ru-RU" dirty="0" smtClean="0"/>
              <a:t>, в случае отрицательных внешних эффектов частные издержки оказываются ниже социальных, в случае положительных эффектов – наоборот, социальные издержки ниже частных.</a:t>
            </a:r>
          </a:p>
          <a:p>
            <a:pPr algn="just"/>
            <a:r>
              <a:rPr lang="ru-RU" dirty="0" smtClean="0"/>
              <a:t>При отсутствии отрицательных </a:t>
            </a:r>
            <a:r>
              <a:rPr lang="ru-RU" dirty="0" err="1" smtClean="0"/>
              <a:t>экстерналий</a:t>
            </a:r>
            <a:r>
              <a:rPr lang="ru-RU" dirty="0" smtClean="0"/>
              <a:t> любой акт обмена следует понимать как акт обмена эффектами, который приводит к общему </a:t>
            </a:r>
            <a:r>
              <a:rPr lang="ru-RU" dirty="0" err="1" smtClean="0"/>
              <a:t>прирощению</a:t>
            </a:r>
            <a:r>
              <a:rPr lang="ru-RU" dirty="0" smtClean="0"/>
              <a:t> эффектов.</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16</a:t>
            </a:fld>
            <a:endParaRPr lang="ru-RU"/>
          </a:p>
        </p:txBody>
      </p:sp>
    </p:spTree>
    <p:extLst>
      <p:ext uri="{BB962C8B-B14F-4D97-AF65-F5344CB8AC3E}">
        <p14:creationId xmlns:p14="http://schemas.microsoft.com/office/powerpoint/2010/main" val="3687394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lstStyle/>
          <a:p>
            <a:pPr algn="just"/>
            <a:r>
              <a:rPr lang="ru-RU" dirty="0" smtClean="0"/>
              <a:t>Ориентация организации на </a:t>
            </a:r>
            <a:r>
              <a:rPr lang="ru-RU" dirty="0" err="1" smtClean="0"/>
              <a:t>прирощение</a:t>
            </a:r>
            <a:r>
              <a:rPr lang="ru-RU" dirty="0" smtClean="0"/>
              <a:t> добавленной стоимости с положительными внешними эффектами находится в контексте практической реализации </a:t>
            </a:r>
            <a:r>
              <a:rPr lang="ru-RU" dirty="0" err="1" smtClean="0"/>
              <a:t>неоинституциональной</a:t>
            </a:r>
            <a:r>
              <a:rPr lang="ru-RU" dirty="0" smtClean="0"/>
              <a:t> схемы рационального выбора в условиях государственной собственности на природные ресурсы.</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17</a:t>
            </a:fld>
            <a:endParaRPr lang="ru-RU"/>
          </a:p>
        </p:txBody>
      </p:sp>
    </p:spTree>
    <p:extLst>
      <p:ext uri="{BB962C8B-B14F-4D97-AF65-F5344CB8AC3E}">
        <p14:creationId xmlns:p14="http://schemas.microsoft.com/office/powerpoint/2010/main" val="3573071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dirty="0" smtClean="0">
                <a:solidFill>
                  <a:schemeClr val="tx1"/>
                </a:solidFill>
              </a:rPr>
              <a:t>2. </a:t>
            </a:r>
            <a:r>
              <a:rPr lang="ru-RU" sz="3600" b="1" dirty="0">
                <a:solidFill>
                  <a:schemeClr val="tx1"/>
                </a:solidFill>
                <a:latin typeface="Times New Roman" pitchFamily="18" charset="0"/>
                <a:cs typeface="Times New Roman" pitchFamily="18" charset="0"/>
              </a:rPr>
              <a:t>Правовое регулирование лесных </a:t>
            </a:r>
            <a:r>
              <a:rPr lang="ru-RU" sz="3600" b="1" dirty="0" smtClean="0">
                <a:solidFill>
                  <a:schemeClr val="tx1"/>
                </a:solidFill>
                <a:latin typeface="Times New Roman" pitchFamily="18" charset="0"/>
                <a:cs typeface="Times New Roman" pitchFamily="18" charset="0"/>
              </a:rPr>
              <a:t>отношений: лесное и природоохранное законодательство</a:t>
            </a:r>
            <a:endParaRPr lang="ru-RU" sz="3200" dirty="0">
              <a:solidFill>
                <a:schemeClr val="tx1"/>
              </a:solidFill>
            </a:endParaRPr>
          </a:p>
        </p:txBody>
      </p:sp>
      <p:sp>
        <p:nvSpPr>
          <p:cNvPr id="3" name="Объект 2"/>
          <p:cNvSpPr>
            <a:spLocks noGrp="1"/>
          </p:cNvSpPr>
          <p:nvPr>
            <p:ph idx="1"/>
          </p:nvPr>
        </p:nvSpPr>
        <p:spPr/>
        <p:txBody>
          <a:bodyPr>
            <a:normAutofit fontScale="92500" lnSpcReduction="20000"/>
          </a:bodyPr>
          <a:lstStyle/>
          <a:p>
            <a:pPr marL="6350" indent="347663" algn="just"/>
            <a:r>
              <a:rPr lang="ru-RU" dirty="0" smtClean="0"/>
              <a:t>Лесное законодательство Республики Беларусь направлено на обеспечение рационального использования лесов, их охрану, защиту и воспроизводство исходя из принципов:</a:t>
            </a:r>
          </a:p>
          <a:p>
            <a:pPr marL="6350" indent="347663" algn="just"/>
            <a:r>
              <a:rPr lang="ru-RU" dirty="0" smtClean="0"/>
              <a:t>- постоянного и многоцелевого лесопользования.</a:t>
            </a:r>
          </a:p>
          <a:p>
            <a:pPr marL="6350" indent="347663" algn="just"/>
            <a:r>
              <a:rPr lang="ru-RU" dirty="0" smtClean="0"/>
              <a:t>- устойчивого управления лесами и сохранения биологического разнообразия лесных экосистем </a:t>
            </a:r>
          </a:p>
          <a:p>
            <a:pPr marL="6350" indent="347663" algn="just"/>
            <a:r>
              <a:rPr lang="ru-RU" dirty="0" smtClean="0"/>
              <a:t>- сохранения и усиления </a:t>
            </a:r>
            <a:r>
              <a:rPr lang="ru-RU" dirty="0" err="1" smtClean="0"/>
              <a:t>средообразующих</a:t>
            </a:r>
            <a:r>
              <a:rPr lang="ru-RU" dirty="0" smtClean="0"/>
              <a:t>, </a:t>
            </a:r>
            <a:r>
              <a:rPr lang="ru-RU" dirty="0" err="1" smtClean="0"/>
              <a:t>водоохранных</a:t>
            </a:r>
            <a:r>
              <a:rPr lang="ru-RU" dirty="0" smtClean="0"/>
              <a:t>, защитных, санитарно-гигиенических, редакционных и иных функций лесов, повышения их ресурсного потенциала для наиболее полного удовлетворения потребностей общества в </a:t>
            </a:r>
            <a:r>
              <a:rPr lang="ru-RU" dirty="0" err="1" smtClean="0"/>
              <a:t>мнонообразных</a:t>
            </a:r>
            <a:r>
              <a:rPr lang="ru-RU" dirty="0" smtClean="0"/>
              <a:t>  полезностях леса.</a:t>
            </a: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18</a:t>
            </a:fld>
            <a:endParaRPr lang="ru-RU"/>
          </a:p>
        </p:txBody>
      </p:sp>
    </p:spTree>
    <p:extLst>
      <p:ext uri="{BB962C8B-B14F-4D97-AF65-F5344CB8AC3E}">
        <p14:creationId xmlns:p14="http://schemas.microsoft.com/office/powerpoint/2010/main" val="1799576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85000" lnSpcReduction="20000"/>
          </a:bodyPr>
          <a:lstStyle/>
          <a:p>
            <a:pPr marL="273050" indent="449263" algn="just"/>
            <a:r>
              <a:rPr lang="ru-RU" dirty="0" smtClean="0"/>
              <a:t>Лесное законодательство Республики Беларусь – система нормативных правовых актов различного уровня:</a:t>
            </a:r>
          </a:p>
          <a:p>
            <a:pPr marL="273050" indent="449263" algn="just"/>
            <a:r>
              <a:rPr lang="ru-RU" dirty="0" smtClean="0"/>
              <a:t>- законодательных актов (Конституция РБ, Лесной кодекс, указы (в том числе директивы) и декреты Президента Республики Беларусь, иные законы, кодексы), регулирующих отношения в области использования, охраны, защиты и воспроизводства лесов;</a:t>
            </a:r>
          </a:p>
          <a:p>
            <a:pPr marL="273050" indent="449263" algn="just"/>
            <a:r>
              <a:rPr lang="ru-RU" dirty="0" smtClean="0"/>
              <a:t>- иных актов законодательства Республики Беларусь (нормативные п</a:t>
            </a:r>
            <a:r>
              <a:rPr lang="ru-RU" dirty="0"/>
              <a:t>р</a:t>
            </a:r>
            <a:r>
              <a:rPr lang="ru-RU" dirty="0" smtClean="0"/>
              <a:t>авовые акты, принимаемые Советом Министров Республики Беларусь, Министерством лесного хозяйства  Республики Беларусь, иными республиканскими органами государственного управления в пределах их компетенции), регулирующих отношения в области использования, охраны, защиты лесного фонда и воспроизводства лесов.</a:t>
            </a:r>
          </a:p>
          <a:p>
            <a:pPr marL="273050" indent="449263" algn="just"/>
            <a:r>
              <a:rPr lang="ru-RU" dirty="0" smtClean="0"/>
              <a:t>Остовом</a:t>
            </a:r>
            <a:r>
              <a:rPr lang="ru-RU" dirty="0" smtClean="0">
                <a:solidFill>
                  <a:srgbClr val="FF0000"/>
                </a:solidFill>
              </a:rPr>
              <a:t> </a:t>
            </a:r>
            <a:r>
              <a:rPr lang="ru-RU" dirty="0" smtClean="0"/>
              <a:t>всей системы регулирования лесных отношений является Конституция РБ. На основе норм Конституции строится система государственного управления лесами и лесным хозяйством.</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19</a:t>
            </a:fld>
            <a:endParaRPr lang="ru-RU"/>
          </a:p>
        </p:txBody>
      </p:sp>
    </p:spTree>
    <p:extLst>
      <p:ext uri="{BB962C8B-B14F-4D97-AF65-F5344CB8AC3E}">
        <p14:creationId xmlns:p14="http://schemas.microsoft.com/office/powerpoint/2010/main" val="331077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a:bodyPr>
          <a:lstStyle/>
          <a:p>
            <a:pPr algn="ctr"/>
            <a:r>
              <a:rPr lang="ru-RU" dirty="0" smtClean="0"/>
              <a:t>План лекции:</a:t>
            </a:r>
            <a:endParaRPr lang="ru-RU" dirty="0"/>
          </a:p>
        </p:txBody>
      </p:sp>
      <p:sp>
        <p:nvSpPr>
          <p:cNvPr id="3" name="Содержимое 2"/>
          <p:cNvSpPr>
            <a:spLocks noGrp="1"/>
          </p:cNvSpPr>
          <p:nvPr>
            <p:ph idx="1"/>
          </p:nvPr>
        </p:nvSpPr>
        <p:spPr>
          <a:xfrm>
            <a:off x="142844" y="1500174"/>
            <a:ext cx="8786874" cy="5214974"/>
          </a:xfrm>
        </p:spPr>
        <p:txBody>
          <a:bodyPr/>
          <a:lstStyle/>
          <a:p>
            <a:pPr>
              <a:buNone/>
            </a:pPr>
            <a:r>
              <a:rPr lang="ru-RU" sz="2800" b="1" dirty="0" smtClean="0">
                <a:latin typeface="Times New Roman" pitchFamily="18" charset="0"/>
                <a:cs typeface="Times New Roman" pitchFamily="18" charset="0"/>
              </a:rPr>
              <a:t>1. Институциональная теория: общие положения и направления развития.</a:t>
            </a:r>
          </a:p>
          <a:p>
            <a:pPr>
              <a:buNone/>
            </a:pPr>
            <a:r>
              <a:rPr lang="ru-RU" sz="2800" b="1" dirty="0" smtClean="0">
                <a:latin typeface="Times New Roman" pitchFamily="18" charset="0"/>
                <a:cs typeface="Times New Roman" pitchFamily="18" charset="0"/>
              </a:rPr>
              <a:t>2. Правовое регулирование лесных отношений.</a:t>
            </a:r>
          </a:p>
          <a:p>
            <a:pPr>
              <a:buNone/>
            </a:pPr>
            <a:r>
              <a:rPr lang="ru-RU" sz="2800" b="1" dirty="0" smtClean="0">
                <a:latin typeface="Times New Roman" pitchFamily="18" charset="0"/>
                <a:cs typeface="Times New Roman" pitchFamily="18" charset="0"/>
              </a:rPr>
              <a:t>3. Правовое регулирование в </a:t>
            </a:r>
            <a:r>
              <a:rPr lang="ru-RU" sz="2800" b="1" dirty="0" err="1" smtClean="0">
                <a:latin typeface="Times New Roman" pitchFamily="18" charset="0"/>
                <a:cs typeface="Times New Roman" pitchFamily="18" charset="0"/>
              </a:rPr>
              <a:t>природо</a:t>
            </a:r>
            <a:r>
              <a:rPr lang="ru-RU" sz="2800" b="1" dirty="0" smtClean="0">
                <a:latin typeface="Times New Roman" pitchFamily="18" charset="0"/>
                <a:cs typeface="Times New Roman" pitchFamily="18" charset="0"/>
              </a:rPr>
              <a:t>-ресурсной и природоохранной среде.</a:t>
            </a:r>
          </a:p>
          <a:p>
            <a:pPr>
              <a:buNone/>
            </a:pPr>
            <a:r>
              <a:rPr lang="ru-RU" sz="2800" b="1" dirty="0" smtClean="0">
                <a:latin typeface="Times New Roman" pitchFamily="18" charset="0"/>
                <a:cs typeface="Times New Roman" pitchFamily="18" charset="0"/>
              </a:rPr>
              <a:t>4. Институциональные преобразования и модели лесного управления.</a:t>
            </a: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832648"/>
          </a:xfrm>
        </p:spPr>
        <p:txBody>
          <a:bodyPr>
            <a:normAutofit/>
          </a:bodyPr>
          <a:lstStyle/>
          <a:p>
            <a:pPr marL="273050" indent="449263" algn="just"/>
            <a:r>
              <a:rPr lang="ru-RU" dirty="0" smtClean="0"/>
              <a:t>Лесное </a:t>
            </a:r>
            <a:r>
              <a:rPr lang="ru-RU" dirty="0"/>
              <a:t>законодательство Республики Беларусь </a:t>
            </a:r>
            <a:r>
              <a:rPr lang="ru-RU" dirty="0" smtClean="0"/>
              <a:t>регулирует </a:t>
            </a:r>
            <a:r>
              <a:rPr lang="ru-RU" dirty="0"/>
              <a:t>отношения в области использования, охраны, защиты государственного лесного фонда и воспроизводства лесов.</a:t>
            </a:r>
          </a:p>
          <a:p>
            <a:pPr marL="273050" indent="449263" algn="just"/>
            <a:r>
              <a:rPr lang="ru-RU" dirty="0"/>
              <a:t>Отношения в области использования и охраны земель государственного лесного фонда регулируются лесным и земельным законодательством Республики Беларусь.</a:t>
            </a:r>
          </a:p>
          <a:p>
            <a:pPr marL="273050" indent="449263" algn="just"/>
            <a:r>
              <a:rPr lang="ru-RU" dirty="0"/>
              <a:t>Отношения в области охраны и использования атмосферного воздуха, вод, недр, растительного и животного мира, возникающие в процессе лесных отношений, регулируются специальными нормативными правовыми актами Республики Беларусь.</a:t>
            </a:r>
          </a:p>
        </p:txBody>
      </p:sp>
      <p:sp>
        <p:nvSpPr>
          <p:cNvPr id="2" name="Номер слайда 1"/>
          <p:cNvSpPr>
            <a:spLocks noGrp="1"/>
          </p:cNvSpPr>
          <p:nvPr>
            <p:ph type="sldNum" sz="quarter" idx="12"/>
          </p:nvPr>
        </p:nvSpPr>
        <p:spPr/>
        <p:txBody>
          <a:bodyPr/>
          <a:lstStyle/>
          <a:p>
            <a:fld id="{6CDCB6CD-6717-4F89-8459-EA0954223042}" type="slidenum">
              <a:rPr lang="ru-RU" smtClean="0"/>
              <a:pPr/>
              <a:t>20</a:t>
            </a:fld>
            <a:endParaRPr lang="ru-RU"/>
          </a:p>
        </p:txBody>
      </p:sp>
    </p:spTree>
    <p:extLst>
      <p:ext uri="{BB962C8B-B14F-4D97-AF65-F5344CB8AC3E}">
        <p14:creationId xmlns:p14="http://schemas.microsoft.com/office/powerpoint/2010/main" val="4023928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algn="just"/>
            <a:r>
              <a:rPr lang="ru-RU" dirty="0" smtClean="0"/>
              <a:t>В Республике Беларусь леса находятся в исключительной собственности государства с выделением правомочий распоряжения, владения и использования.</a:t>
            </a:r>
          </a:p>
          <a:p>
            <a:pPr algn="just"/>
            <a:r>
              <a:rPr lang="ru-RU" dirty="0"/>
              <a:t>Республика Беларусь, являясь собственником лесов, осуществляет владение, пользование и распоряжение лесами через уполномоченные на то государственные органы, организации в пределах их компетенции с учетом </a:t>
            </a:r>
            <a:r>
              <a:rPr lang="ru-RU" dirty="0" err="1"/>
              <a:t>средообразующих</a:t>
            </a:r>
            <a:r>
              <a:rPr lang="ru-RU" dirty="0"/>
              <a:t>, </a:t>
            </a:r>
            <a:r>
              <a:rPr lang="ru-RU" dirty="0" err="1"/>
              <a:t>водоохранных</a:t>
            </a:r>
            <a:r>
              <a:rPr lang="ru-RU" dirty="0"/>
              <a:t>, защитных, санитарно-гигиенических, рекреационных и иных функций лесов в интересах граждан Республики Беларусь и в общегосударственных интересах.</a:t>
            </a:r>
          </a:p>
        </p:txBody>
      </p:sp>
      <p:sp>
        <p:nvSpPr>
          <p:cNvPr id="2" name="Номер слайда 1"/>
          <p:cNvSpPr>
            <a:spLocks noGrp="1"/>
          </p:cNvSpPr>
          <p:nvPr>
            <p:ph type="sldNum" sz="quarter" idx="12"/>
          </p:nvPr>
        </p:nvSpPr>
        <p:spPr/>
        <p:txBody>
          <a:bodyPr/>
          <a:lstStyle/>
          <a:p>
            <a:fld id="{6CDCB6CD-6717-4F89-8459-EA0954223042}" type="slidenum">
              <a:rPr lang="ru-RU" smtClean="0"/>
              <a:pPr/>
              <a:t>21</a:t>
            </a:fld>
            <a:endParaRPr lang="ru-RU"/>
          </a:p>
        </p:txBody>
      </p:sp>
    </p:spTree>
    <p:extLst>
      <p:ext uri="{BB962C8B-B14F-4D97-AF65-F5344CB8AC3E}">
        <p14:creationId xmlns:p14="http://schemas.microsoft.com/office/powerpoint/2010/main" val="3242916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85000" lnSpcReduction="20000"/>
          </a:bodyPr>
          <a:lstStyle/>
          <a:p>
            <a:r>
              <a:rPr lang="ru-RU" dirty="0"/>
              <a:t>Государственное управление в области использования, охраны, защиты лесного фонда и воспроизводства лесов представляет собой деятельность системы специально уполномоченных государственных органов, организаций, направленную на обеспечение неистощимого, непрерывного пользования лесов в целях удовлетворения многообразных потребностей современного общества в лесных благах.</a:t>
            </a:r>
          </a:p>
          <a:p>
            <a:r>
              <a:rPr lang="ru-RU" dirty="0"/>
              <a:t>В соответствии со статьей 10 Лесного кодекса Республики Беларусь государственное управление в области использования, охраны, защиты лесного фонда и воспроизводства лесов осуществляют:</a:t>
            </a:r>
          </a:p>
          <a:p>
            <a:r>
              <a:rPr lang="ru-RU" dirty="0"/>
              <a:t>Президент Республики Беларусь,</a:t>
            </a:r>
          </a:p>
          <a:p>
            <a:r>
              <a:rPr lang="ru-RU" dirty="0"/>
              <a:t>Правительство Республики Беларусь,</a:t>
            </a:r>
          </a:p>
          <a:p>
            <a:r>
              <a:rPr lang="ru-RU" dirty="0"/>
              <a:t>Министерство лесного хозяйства,</a:t>
            </a:r>
          </a:p>
          <a:p>
            <a:r>
              <a:rPr lang="ru-RU" dirty="0"/>
              <a:t>местные Советы депутатов, исполнительные и распорядительные органы и другие государственные органы в соответствии с законодательными актами Республики Беларусь.</a:t>
            </a:r>
          </a:p>
          <a:p>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22</a:t>
            </a:fld>
            <a:endParaRPr lang="ru-RU"/>
          </a:p>
        </p:txBody>
      </p:sp>
    </p:spTree>
    <p:extLst>
      <p:ext uri="{BB962C8B-B14F-4D97-AF65-F5344CB8AC3E}">
        <p14:creationId xmlns:p14="http://schemas.microsoft.com/office/powerpoint/2010/main" val="2629294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127848"/>
          </a:xfrm>
        </p:spPr>
        <p:txBody>
          <a:bodyPr/>
          <a:lstStyle/>
          <a:p>
            <a:pPr algn="just"/>
            <a:r>
              <a:rPr lang="ru-RU" dirty="0"/>
              <a:t>В правовом поле выделяют </a:t>
            </a:r>
            <a:r>
              <a:rPr lang="ru-RU" b="1" dirty="0"/>
              <a:t>общее и специальное </a:t>
            </a:r>
            <a:r>
              <a:rPr lang="ru-RU" dirty="0"/>
              <a:t>государственное управление в области использования, охраны, защиты </a:t>
            </a:r>
            <a:r>
              <a:rPr lang="ru-RU" dirty="0" smtClean="0"/>
              <a:t>лесного фонда </a:t>
            </a:r>
            <a:r>
              <a:rPr lang="ru-RU" dirty="0"/>
              <a:t>и воспроизводства лесов.</a:t>
            </a:r>
          </a:p>
          <a:p>
            <a:pPr algn="just"/>
            <a:r>
              <a:rPr lang="ru-RU" b="1" dirty="0"/>
              <a:t>Общее осуществляют:</a:t>
            </a:r>
          </a:p>
          <a:p>
            <a:pPr algn="just"/>
            <a:r>
              <a:rPr lang="ru-RU" dirty="0"/>
              <a:t>Президент Республики Беларусь,</a:t>
            </a:r>
          </a:p>
          <a:p>
            <a:pPr algn="just"/>
            <a:r>
              <a:rPr lang="ru-RU" dirty="0"/>
              <a:t>Правительство Республики Беларусь,</a:t>
            </a:r>
          </a:p>
          <a:p>
            <a:pPr algn="just"/>
            <a:r>
              <a:rPr lang="ru-RU" dirty="0"/>
              <a:t>местные Советы депутатов, исполнительные и распорядительные органы Республики Беларусь.</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23</a:t>
            </a:fld>
            <a:endParaRPr lang="ru-RU"/>
          </a:p>
        </p:txBody>
      </p:sp>
    </p:spTree>
    <p:extLst>
      <p:ext uri="{BB962C8B-B14F-4D97-AF65-F5344CB8AC3E}">
        <p14:creationId xmlns:p14="http://schemas.microsoft.com/office/powerpoint/2010/main" val="14067656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62" y="24674"/>
            <a:ext cx="8964488" cy="6048672"/>
          </a:xfrm>
        </p:spPr>
        <p:txBody>
          <a:bodyPr>
            <a:noAutofit/>
          </a:bodyPr>
          <a:lstStyle/>
          <a:p>
            <a:pPr algn="just"/>
            <a:r>
              <a:rPr lang="ru-RU" sz="2000" dirty="0"/>
              <a:t>Президент Республики Беларусь осуществляя общее государственное управление в данной </a:t>
            </a:r>
            <a:r>
              <a:rPr lang="ru-RU" sz="2000" dirty="0" smtClean="0"/>
              <a:t>области, реализуя функции распоряжения:</a:t>
            </a:r>
            <a:endParaRPr lang="ru-RU" sz="2000" i="1" cap="small" dirty="0" smtClean="0"/>
          </a:p>
          <a:p>
            <a:pPr algn="just"/>
            <a:r>
              <a:rPr lang="ru-RU" sz="2000" i="1" cap="small" dirty="0" smtClean="0"/>
              <a:t> </a:t>
            </a:r>
            <a:r>
              <a:rPr lang="ru-RU" sz="2000" dirty="0" smtClean="0"/>
              <a:t>определяет </a:t>
            </a:r>
            <a:r>
              <a:rPr lang="ru-RU" sz="2000" dirty="0"/>
              <a:t>единую государственную </a:t>
            </a:r>
            <a:r>
              <a:rPr lang="ru-RU" sz="2000" dirty="0" smtClean="0"/>
              <a:t>политику </a:t>
            </a:r>
            <a:r>
              <a:rPr lang="ru-RU" sz="2000" dirty="0"/>
              <a:t>в Области использования, охраны, защиты лесного фонда и воспроизводства лесов;</a:t>
            </a:r>
          </a:p>
          <a:p>
            <a:pPr algn="just"/>
            <a:r>
              <a:rPr lang="ru-RU" sz="2000" dirty="0"/>
              <a:t>утверждает государственные программы по рациональному использованию, повышению продуктивности, сохранению и усилению </a:t>
            </a:r>
            <a:r>
              <a:rPr lang="ru-RU" sz="2000" dirty="0" err="1"/>
              <a:t>средообразующих</a:t>
            </a:r>
            <a:r>
              <a:rPr lang="ru-RU" sz="2000" dirty="0"/>
              <a:t>, </a:t>
            </a:r>
            <a:r>
              <a:rPr lang="ru-RU" sz="2000" dirty="0" err="1"/>
              <a:t>водоохранных</a:t>
            </a:r>
            <a:r>
              <a:rPr lang="ru-RU" sz="2000" dirty="0"/>
              <a:t>, защитных, санитарно-гигиенических, рекреационных и иных функций лесов, охране, защите лесного фонда и воспроизводству лесов;</a:t>
            </a:r>
          </a:p>
          <a:p>
            <a:pPr algn="just"/>
            <a:r>
              <a:rPr lang="ru-RU" sz="2000" dirty="0"/>
              <a:t>устанавливает порядок распределения лесов на группы и категории </a:t>
            </a:r>
            <a:r>
              <a:rPr lang="ru-RU" sz="2000" dirty="0" err="1" smtClean="0"/>
              <a:t>защитности</a:t>
            </a:r>
            <a:r>
              <a:rPr lang="ru-RU" sz="2000" dirty="0" smtClean="0"/>
              <a:t>, </a:t>
            </a:r>
            <a:r>
              <a:rPr lang="ru-RU" sz="2000" dirty="0"/>
              <a:t>перевода лесов из одной группы или категории </a:t>
            </a:r>
            <a:r>
              <a:rPr lang="ru-RU" sz="2000" dirty="0" err="1"/>
              <a:t>защитности</a:t>
            </a:r>
            <a:r>
              <a:rPr lang="ru-RU" sz="2000" dirty="0"/>
              <a:t> в другую, а также выделения особо защитных участков леса;</a:t>
            </a:r>
          </a:p>
          <a:p>
            <a:pPr algn="just"/>
            <a:r>
              <a:rPr lang="ru-RU" sz="2000" dirty="0"/>
              <a:t>принимает решения об ограничении или приостановлении права пользования участками лесного фонда;</a:t>
            </a:r>
          </a:p>
          <a:p>
            <a:pPr algn="just"/>
            <a:r>
              <a:rPr lang="ru-RU" sz="2000" dirty="0"/>
              <a:t>устанавливает порядок создания государственной лесной охраны Республики Беларусь;</a:t>
            </a:r>
          </a:p>
          <a:p>
            <a:pPr algn="just"/>
            <a:r>
              <a:rPr lang="ru-RU" sz="2000" dirty="0"/>
              <a:t>определяет перечень видов огнестрельного оружия и боеприпасов к нему для использования должностными лицами государственной лесной охраны</a:t>
            </a:r>
            <a:r>
              <a:rPr lang="ru-RU" sz="2000" dirty="0" smtClean="0"/>
              <a:t>;</a:t>
            </a:r>
          </a:p>
          <a:p>
            <a:pPr algn="just"/>
            <a:r>
              <a:rPr lang="ru-RU" sz="2000" dirty="0"/>
              <a:t>осуществляет иные полномочия, возложенные на него Конституцией Республики Беларусь и законодательными актами Республики Беларусь.</a:t>
            </a:r>
          </a:p>
          <a:p>
            <a:pPr algn="just"/>
            <a:endParaRPr lang="ru-RU" sz="2000" dirty="0"/>
          </a:p>
          <a:p>
            <a:pPr algn="just"/>
            <a:endParaRPr lang="ru-RU" sz="2000" dirty="0"/>
          </a:p>
          <a:p>
            <a:pPr algn="just"/>
            <a:endParaRPr lang="ru-RU" sz="2000"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24</a:t>
            </a:fld>
            <a:endParaRPr lang="ru-RU"/>
          </a:p>
        </p:txBody>
      </p:sp>
    </p:spTree>
    <p:extLst>
      <p:ext uri="{BB962C8B-B14F-4D97-AF65-F5344CB8AC3E}">
        <p14:creationId xmlns:p14="http://schemas.microsoft.com/office/powerpoint/2010/main" val="4223651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77500" lnSpcReduction="20000"/>
          </a:bodyPr>
          <a:lstStyle/>
          <a:p>
            <a:pPr algn="just"/>
            <a:r>
              <a:rPr lang="ru-RU" u="sng" dirty="0"/>
              <a:t>Совет</a:t>
            </a:r>
            <a:r>
              <a:rPr lang="ru-RU" dirty="0"/>
              <a:t> Министров Республики Беларусь в области использования, охраны, защиты лесного фонда и воспроизводства лесов:</a:t>
            </a:r>
          </a:p>
          <a:p>
            <a:pPr algn="just"/>
            <a:r>
              <a:rPr lang="ru-RU" dirty="0"/>
              <a:t>обесп</a:t>
            </a:r>
            <a:r>
              <a:rPr lang="ru-RU" u="sng" dirty="0"/>
              <a:t>ечивает реализацию</a:t>
            </a:r>
            <a:r>
              <a:rPr lang="ru-RU" dirty="0"/>
              <a:t> государственной политики в области использования, охраны, защиты лесного фонда и воспроизводства лесов;</a:t>
            </a:r>
          </a:p>
          <a:p>
            <a:pPr algn="just"/>
            <a:r>
              <a:rPr lang="ru-RU" dirty="0"/>
              <a:t>реализует государственные программы по рациональному использованию, повышению продуктивности, сохранению и усилению </a:t>
            </a:r>
            <a:r>
              <a:rPr lang="ru-RU" dirty="0" err="1"/>
              <a:t>средообразующих</a:t>
            </a:r>
            <a:r>
              <a:rPr lang="ru-RU" dirty="0"/>
              <a:t>, </a:t>
            </a:r>
            <a:r>
              <a:rPr lang="ru-RU" dirty="0" err="1"/>
              <a:t>водоохранных</a:t>
            </a:r>
            <a:r>
              <a:rPr lang="ru-RU" dirty="0"/>
              <a:t>, защитных, санитарно-гигиенических, рекреационных и иных функций лесов, охране, защите лесного фонда и воспроизводству лесов, утвержденные Президентом Республики Беларусь;</a:t>
            </a:r>
          </a:p>
          <a:p>
            <a:pPr algn="just"/>
            <a:r>
              <a:rPr lang="ru-RU" dirty="0"/>
              <a:t>принимает в случаях, установленных законодательством Республики Беларусь, решения о передаче участков лесного фонда юридическим лицам для ведения лесного хозяйства и об их изъятии;</a:t>
            </a:r>
          </a:p>
          <a:p>
            <a:pPr algn="just"/>
            <a:r>
              <a:rPr lang="ru-RU" dirty="0"/>
              <a:t>принимает в порядке, установленном Президентом Республики Беларусь, решения о распределении лесов на группы и категории </a:t>
            </a:r>
            <a:r>
              <a:rPr lang="ru-RU" dirty="0" err="1"/>
              <a:t>защнтности</a:t>
            </a:r>
            <a:r>
              <a:rPr lang="ru-RU" dirty="0"/>
              <a:t>, переводе лесов из одной группы или категории </a:t>
            </a:r>
            <a:r>
              <a:rPr lang="ru-RU" dirty="0" err="1"/>
              <a:t>защитности</a:t>
            </a:r>
            <a:r>
              <a:rPr lang="ru-RU" dirty="0"/>
              <a:t> в другую, а также о выделении особо защитных участков леса;</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25</a:t>
            </a:fld>
            <a:endParaRPr lang="ru-RU"/>
          </a:p>
        </p:txBody>
      </p:sp>
    </p:spTree>
    <p:extLst>
      <p:ext uri="{BB962C8B-B14F-4D97-AF65-F5344CB8AC3E}">
        <p14:creationId xmlns:p14="http://schemas.microsoft.com/office/powerpoint/2010/main" val="2684828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77500" lnSpcReduction="20000"/>
          </a:bodyPr>
          <a:lstStyle/>
          <a:p>
            <a:pPr algn="just"/>
            <a:r>
              <a:rPr lang="ru-RU" dirty="0"/>
              <a:t>принимает решения о предоставлении участков лесного фонда для нужд обороны, науки, образования и иных целей; утверждает возраст рубок леса и Правила отпуска древесины на корню в лесах Республики Беларусь;</a:t>
            </a:r>
          </a:p>
          <a:p>
            <a:pPr algn="just"/>
            <a:r>
              <a:rPr lang="ru-RU" dirty="0"/>
              <a:t>утверждает формы лесорубочного билета, ордера и лесного билета, порядок их учета, хранения, заполнения и выдачи, если иное не установлено Президентом Республики Беларусь;</a:t>
            </a:r>
          </a:p>
          <a:p>
            <a:pPr algn="just"/>
            <a:r>
              <a:rPr lang="ru-RU" dirty="0"/>
              <a:t>определяет таксы на древесину на корню и живицу, а также размер минимальных ставок платы за аренду охотничьих угодий;</a:t>
            </a:r>
          </a:p>
          <a:p>
            <a:pPr algn="just"/>
            <a:r>
              <a:rPr lang="ru-RU" dirty="0"/>
              <a:t>определяет порядок ведения лесоустройства, государственного учета лесов, государственного лесного кадастра и мониторинга лесов;</a:t>
            </a:r>
          </a:p>
          <a:p>
            <a:pPr algn="just"/>
            <a:r>
              <a:rPr lang="ru-RU" dirty="0"/>
              <a:t>устанавливает порядок осуществления государственного контроля за состоянием, использованием, охраной, защитой лесного фонда и воспроизводством лесов;</a:t>
            </a:r>
          </a:p>
          <a:p>
            <a:pPr algn="just"/>
            <a:r>
              <a:rPr lang="ru-RU" dirty="0"/>
              <a:t>осуществляет иные полномочия в области использования, охраны, защиты лесного фонда и воспроизводства лесов в соответствии с нормативными правовыми актами Республики Беларусь.</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26</a:t>
            </a:fld>
            <a:endParaRPr lang="ru-RU"/>
          </a:p>
        </p:txBody>
      </p:sp>
    </p:spTree>
    <p:extLst>
      <p:ext uri="{BB962C8B-B14F-4D97-AF65-F5344CB8AC3E}">
        <p14:creationId xmlns:p14="http://schemas.microsoft.com/office/powerpoint/2010/main" val="2770742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343872"/>
          </a:xfrm>
        </p:spPr>
        <p:txBody>
          <a:bodyPr>
            <a:normAutofit fontScale="85000" lnSpcReduction="20000"/>
          </a:bodyPr>
          <a:lstStyle/>
          <a:p>
            <a:pPr algn="just"/>
            <a:r>
              <a:rPr lang="ru-RU" b="1" dirty="0"/>
              <a:t>Местные Советы депутатов, их исполнительные и распорядительные органы</a:t>
            </a:r>
          </a:p>
          <a:p>
            <a:pPr algn="just"/>
            <a:r>
              <a:rPr lang="ru-RU" b="1" dirty="0"/>
              <a:t>Местные Советы депутатов:</a:t>
            </a:r>
          </a:p>
          <a:p>
            <a:pPr algn="just"/>
            <a:r>
              <a:rPr lang="ru-RU" dirty="0"/>
              <a:t>утверждают местные программы и мероприятия по рациональному использованию, охране, защите лесного фонда и воспроизводству лесов;</a:t>
            </a:r>
          </a:p>
          <a:p>
            <a:pPr algn="just"/>
            <a:r>
              <a:rPr lang="ru-RU" dirty="0"/>
              <a:t>принимают решения об отмене решений местных исполнительных и распорядительных органов о передаче участков лесного фонда в пользование, в том числе в аренду, переводе лесов из одной категории </a:t>
            </a:r>
            <a:r>
              <a:rPr lang="ru-RU" dirty="0" err="1"/>
              <a:t>защитности</a:t>
            </a:r>
            <a:r>
              <a:rPr lang="ru-RU" dirty="0"/>
              <a:t> в другую в случаях их несоответствия требованиям законодательных актов Республики Беларусь; осуществляют контроль за использованием лесного фонда;</a:t>
            </a:r>
          </a:p>
          <a:p>
            <a:pPr algn="just"/>
            <a:r>
              <a:rPr lang="ru-RU" dirty="0"/>
              <a:t>осуществляют иные полномочия в области использования, охраны, защиты лесного фонда и воспроизводства лесов в соответствии с нормативными правовыми актами Республики Беларусь.</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27</a:t>
            </a:fld>
            <a:endParaRPr lang="ru-RU"/>
          </a:p>
        </p:txBody>
      </p:sp>
    </p:spTree>
    <p:extLst>
      <p:ext uri="{BB962C8B-B14F-4D97-AF65-F5344CB8AC3E}">
        <p14:creationId xmlns:p14="http://schemas.microsoft.com/office/powerpoint/2010/main" val="504602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77500" lnSpcReduction="20000"/>
          </a:bodyPr>
          <a:lstStyle/>
          <a:p>
            <a:pPr algn="just"/>
            <a:r>
              <a:rPr lang="ru-RU" b="1" dirty="0"/>
              <a:t>Местные исполнительные и распорядительные органы:</a:t>
            </a:r>
          </a:p>
          <a:p>
            <a:pPr algn="just"/>
            <a:r>
              <a:rPr lang="ru-RU" dirty="0"/>
              <a:t>организуют разработку и реализацию местных программ и мероприятий по рациональному использованию, охране, защите лесного фонда и воспроизводству лесов;</a:t>
            </a:r>
          </a:p>
          <a:p>
            <a:pPr algn="just"/>
            <a:r>
              <a:rPr lang="ru-RU" dirty="0"/>
              <a:t>утверждают таксы за </a:t>
            </a:r>
            <a:r>
              <a:rPr lang="ru-RU" dirty="0" smtClean="0"/>
              <a:t>побочные </a:t>
            </a:r>
            <a:r>
              <a:rPr lang="ru-RU" dirty="0"/>
              <a:t>лесные пользования и заготовку второстепенных лесных ресурсов, а также за пользование участками лесного фонда в </a:t>
            </a:r>
            <a:r>
              <a:rPr lang="ru-RU" dirty="0" err="1"/>
              <a:t>культурно­оздоровительных</a:t>
            </a:r>
            <a:r>
              <a:rPr lang="ru-RU" dirty="0"/>
              <a:t>, туристических, иных рекреационных и (или) спортивных целях;</a:t>
            </a:r>
          </a:p>
          <a:p>
            <a:pPr algn="just"/>
            <a:r>
              <a:rPr lang="ru-RU" dirty="0"/>
              <a:t>принимают по согласованию с Министерством лесного хозяйства и Министерством природных ресурсов и охраны окружающей среды Республики Беларусь решения о передаче в аренду участков лесного фонда;</a:t>
            </a:r>
          </a:p>
          <a:p>
            <a:pPr algn="just"/>
            <a:r>
              <a:rPr lang="ru-RU" dirty="0"/>
              <a:t>принимают в порядке, установленном Президентом Республики Беларусь, решения о переводе лесов из одной категории </a:t>
            </a:r>
            <a:r>
              <a:rPr lang="ru-RU" dirty="0" err="1"/>
              <a:t>защитности</a:t>
            </a:r>
            <a:r>
              <a:rPr lang="ru-RU" dirty="0"/>
              <a:t> в другую;</a:t>
            </a:r>
          </a:p>
          <a:p>
            <a:pPr algn="just"/>
            <a:r>
              <a:rPr lang="ru-RU" dirty="0"/>
              <a:t>утверждают перечень особо защитных участков лесного фонда;</a:t>
            </a:r>
          </a:p>
          <a:p>
            <a:pPr algn="just"/>
            <a:r>
              <a:rPr lang="ru-RU" dirty="0"/>
              <a:t>принимают решения об изъятии и предоставлении земельных участков, относящихся к землям лесного фонда;</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28</a:t>
            </a:fld>
            <a:endParaRPr lang="ru-RU"/>
          </a:p>
        </p:txBody>
      </p:sp>
    </p:spTree>
    <p:extLst>
      <p:ext uri="{BB962C8B-B14F-4D97-AF65-F5344CB8AC3E}">
        <p14:creationId xmlns:p14="http://schemas.microsoft.com/office/powerpoint/2010/main" val="2643320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77500" lnSpcReduction="20000"/>
          </a:bodyPr>
          <a:lstStyle/>
          <a:p>
            <a:pPr algn="just"/>
            <a:r>
              <a:rPr lang="ru-RU" dirty="0"/>
              <a:t>совместно с юридическими лицами, ведущими лесное хозяйство, организуют проведение аукционов на осуществление лесопользования;</a:t>
            </a:r>
          </a:p>
          <a:p>
            <a:pPr algn="just"/>
            <a:r>
              <a:rPr lang="ru-RU" dirty="0"/>
              <a:t>принимают решения об ограничении, приостановлении или прекращении лесопользования юридическими и физическими лицами;</a:t>
            </a:r>
          </a:p>
          <a:p>
            <a:pPr algn="just"/>
            <a:r>
              <a:rPr lang="ru-RU" dirty="0"/>
              <a:t>принимают решения об ограничении посещения лесов гражданами при высокой пожарной опасности, а также при стихийных бедствиях в лесах;</a:t>
            </a:r>
          </a:p>
          <a:p>
            <a:pPr algn="just"/>
            <a:r>
              <a:rPr lang="ru-RU" dirty="0"/>
              <a:t>организуют работы по благоустройству, охране и защите городских лесов и зеленых</a:t>
            </a:r>
          </a:p>
          <a:p>
            <a:pPr algn="just"/>
            <a:r>
              <a:rPr lang="ru-RU" dirty="0"/>
              <a:t>зон;</a:t>
            </a:r>
          </a:p>
          <a:p>
            <a:pPr algn="just"/>
            <a:r>
              <a:rPr lang="ru-RU" dirty="0"/>
              <a:t>информируют граждан об изъятии и предоставлении земельных участков, относящихся к землям лесного фонда для размещения объектов, деятельность которых затрагивает их интересы;</a:t>
            </a:r>
          </a:p>
          <a:p>
            <a:pPr algn="just"/>
            <a:r>
              <a:rPr lang="ru-RU" dirty="0"/>
              <a:t>осуществляют контроль за использованием лесного фонда;</a:t>
            </a:r>
          </a:p>
          <a:p>
            <a:pPr algn="just"/>
            <a:r>
              <a:rPr lang="ru-RU" dirty="0"/>
              <a:t>принимают решения о полном или частичном приостановлении до устранения выявленного нарушения хозяйственной и иной деятельности юридических и (или) физических лиц, оказывающей вредное воздействие на лесной фонд;</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29</a:t>
            </a:fld>
            <a:endParaRPr lang="ru-RU"/>
          </a:p>
        </p:txBody>
      </p:sp>
    </p:spTree>
    <p:extLst>
      <p:ext uri="{BB962C8B-B14F-4D97-AF65-F5344CB8AC3E}">
        <p14:creationId xmlns:p14="http://schemas.microsoft.com/office/powerpoint/2010/main" val="120078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9144000" cy="928694"/>
          </a:xfrm>
        </p:spPr>
        <p:txBody>
          <a:bodyPr>
            <a:noAutofit/>
          </a:bodyPr>
          <a:lstStyle/>
          <a:p>
            <a:pPr algn="ctr"/>
            <a:r>
              <a:rPr lang="ru-RU" sz="3600" b="1" dirty="0" smtClean="0">
                <a:solidFill>
                  <a:schemeClr val="tx1"/>
                </a:solidFill>
                <a:latin typeface="Times New Roman" pitchFamily="18" charset="0"/>
                <a:cs typeface="Times New Roman" pitchFamily="18" charset="0"/>
              </a:rPr>
              <a:t>1.Институциональная </a:t>
            </a:r>
            <a:r>
              <a:rPr lang="ru-RU" sz="3600" b="1" dirty="0">
                <a:solidFill>
                  <a:schemeClr val="tx1"/>
                </a:solidFill>
                <a:latin typeface="Times New Roman" pitchFamily="18" charset="0"/>
                <a:cs typeface="Times New Roman" pitchFamily="18" charset="0"/>
              </a:rPr>
              <a:t>теория: общие положения и направления развития</a:t>
            </a:r>
            <a:endParaRPr lang="ru-RU" sz="4000" dirty="0">
              <a:solidFill>
                <a:schemeClr val="tx1"/>
              </a:solidFill>
            </a:endParaRPr>
          </a:p>
        </p:txBody>
      </p:sp>
      <p:sp>
        <p:nvSpPr>
          <p:cNvPr id="3" name="Содержимое 2"/>
          <p:cNvSpPr>
            <a:spLocks noGrp="1"/>
          </p:cNvSpPr>
          <p:nvPr>
            <p:ph idx="1"/>
          </p:nvPr>
        </p:nvSpPr>
        <p:spPr>
          <a:xfrm>
            <a:off x="0" y="1285860"/>
            <a:ext cx="9144000" cy="5572140"/>
          </a:xfrm>
        </p:spPr>
        <p:txBody>
          <a:bodyPr>
            <a:noAutofit/>
          </a:bodyPr>
          <a:lstStyle/>
          <a:p>
            <a:pPr algn="just"/>
            <a:r>
              <a:rPr lang="ru-RU" dirty="0" smtClean="0">
                <a:latin typeface="Times New Roman" pitchFamily="18" charset="0"/>
                <a:cs typeface="Times New Roman" pitchFamily="18" charset="0"/>
              </a:rPr>
              <a:t>Понятие «</a:t>
            </a:r>
            <a:r>
              <a:rPr lang="ru-RU" dirty="0" err="1" smtClean="0">
                <a:latin typeface="Times New Roman" pitchFamily="18" charset="0"/>
                <a:cs typeface="Times New Roman" pitchFamily="18" charset="0"/>
              </a:rPr>
              <a:t>институционализм</a:t>
            </a:r>
            <a:r>
              <a:rPr lang="ru-RU" dirty="0" smtClean="0">
                <a:latin typeface="Times New Roman" pitchFamily="18" charset="0"/>
                <a:cs typeface="Times New Roman" pitchFamily="18" charset="0"/>
              </a:rPr>
              <a:t>» включает два аспекта. Во-первых, это обычаи, традиции, нормы поведения, принятые в обществе, - «институции». Во-вторых, это закрепление норм и обычаев в виде законов, организаций, учреждений, т.е. «институтов». </a:t>
            </a:r>
          </a:p>
          <a:p>
            <a:pPr algn="just"/>
            <a:r>
              <a:rPr lang="ru-RU" dirty="0" err="1" smtClean="0">
                <a:latin typeface="Times New Roman" pitchFamily="18" charset="0"/>
                <a:cs typeface="Times New Roman" pitchFamily="18" charset="0"/>
              </a:rPr>
              <a:t>Институционалисты</a:t>
            </a:r>
            <a:r>
              <a:rPr lang="ru-RU" dirty="0" smtClean="0">
                <a:latin typeface="Times New Roman" pitchFamily="18" charset="0"/>
                <a:cs typeface="Times New Roman" pitchFamily="18" charset="0"/>
              </a:rPr>
              <a:t> стремятся анализировать не только сугубо экономические, но и социальные силы, движущие процесс развития. Сам по себе прогресс развития, рост материального благополучия бессмысленны. Любое действие должно рассматриваться с точки зрения соответствия его истинно человеческому достоинству, процессу </a:t>
            </a:r>
            <a:r>
              <a:rPr lang="ru-RU" dirty="0" err="1" smtClean="0">
                <a:latin typeface="Times New Roman" pitchFamily="18" charset="0"/>
                <a:cs typeface="Times New Roman" pitchFamily="18" charset="0"/>
              </a:rPr>
              <a:t>гуманизации</a:t>
            </a:r>
            <a:r>
              <a:rPr lang="ru-RU" dirty="0" smtClean="0">
                <a:latin typeface="Times New Roman" pitchFamily="18" charset="0"/>
                <a:cs typeface="Times New Roman" pitchFamily="18" charset="0"/>
              </a:rPr>
              <a:t> человека и его отношений с окружающим миром.</a:t>
            </a:r>
          </a:p>
          <a:p>
            <a:pPr algn="just">
              <a:buNone/>
            </a:pP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10000"/>
          </a:bodyPr>
          <a:lstStyle/>
          <a:p>
            <a:pPr algn="just"/>
            <a:r>
              <a:rPr lang="ru-RU" dirty="0"/>
              <a:t>предъявляют претензии юридическим и (или) физическим лицам, причинившим вред лесному фонду, и иски в суд о возмещении вреда, причиненного лесному фонду;</a:t>
            </a:r>
          </a:p>
          <a:p>
            <a:pPr algn="just"/>
            <a:r>
              <a:rPr lang="ru-RU" dirty="0"/>
              <a:t>предъявляют иски в суд о прекращении юридическими и (или) физическими лицами хозяйственной и иной деятельности, оказывающей вредное воздействие на лесной фонд, в случае нарушения лесного законодательства Республики Беларусь, а также в случаях, предусмотренных законодательством Республики Беларусь об охране окружающей среды;</a:t>
            </a:r>
          </a:p>
          <a:p>
            <a:pPr algn="just"/>
            <a:r>
              <a:rPr lang="ru-RU" dirty="0"/>
              <a:t>осуществляют иные полномочия в области использования, охраны, защиты лесного фонда и воспроизводства лесов в соответствии с нормативными правовыми актами Республики Беларусь.</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30</a:t>
            </a:fld>
            <a:endParaRPr lang="ru-RU"/>
          </a:p>
        </p:txBody>
      </p:sp>
    </p:spTree>
    <p:extLst>
      <p:ext uri="{BB962C8B-B14F-4D97-AF65-F5344CB8AC3E}">
        <p14:creationId xmlns:p14="http://schemas.microsoft.com/office/powerpoint/2010/main" val="676938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92500" lnSpcReduction="20000"/>
          </a:bodyPr>
          <a:lstStyle/>
          <a:p>
            <a:pPr algn="just"/>
            <a:r>
              <a:rPr lang="ru-RU" b="1" dirty="0"/>
              <a:t>Специальное государственное управление </a:t>
            </a:r>
            <a:r>
              <a:rPr lang="ru-RU" dirty="0"/>
              <a:t>в области использования, охраны, защиты лесного фонда и воспроизводства лесов осуществляют Министерство лесного хозяйства (85,5% лесного фонда), Минобороны, Министерства по чрезвычайным ситуациям (далее - МЧС) (2,3%), Мино­бразования, ОАО «</a:t>
            </a:r>
            <a:r>
              <a:rPr lang="ru-RU" dirty="0" err="1"/>
              <a:t>Витебскдрев</a:t>
            </a:r>
            <a:r>
              <a:rPr lang="ru-RU" dirty="0"/>
              <a:t>», а также Управлению делами Президента Республики Беларусь (8% лесного фонда), НАН Беларуси, организациям, подчиненным городским (городов областного подчинения и города Минска) исполнительным и распорядительным органам, в компетенцию которых входит ведение лесопаркового хозяйства. Указанные органы, организации осуществляют управление в области использования, охраны, защиты лесного фонда и воспроизводства лесов на закрепленных за ними территориях.</a:t>
            </a:r>
          </a:p>
        </p:txBody>
      </p:sp>
      <p:sp>
        <p:nvSpPr>
          <p:cNvPr id="2" name="Номер слайда 1"/>
          <p:cNvSpPr>
            <a:spLocks noGrp="1"/>
          </p:cNvSpPr>
          <p:nvPr>
            <p:ph type="sldNum" sz="quarter" idx="12"/>
          </p:nvPr>
        </p:nvSpPr>
        <p:spPr/>
        <p:txBody>
          <a:bodyPr/>
          <a:lstStyle/>
          <a:p>
            <a:fld id="{6CDCB6CD-6717-4F89-8459-EA0954223042}" type="slidenum">
              <a:rPr lang="ru-RU" smtClean="0"/>
              <a:pPr/>
              <a:t>31</a:t>
            </a:fld>
            <a:endParaRPr lang="ru-RU"/>
          </a:p>
        </p:txBody>
      </p:sp>
    </p:spTree>
    <p:extLst>
      <p:ext uri="{BB962C8B-B14F-4D97-AF65-F5344CB8AC3E}">
        <p14:creationId xmlns:p14="http://schemas.microsoft.com/office/powerpoint/2010/main" val="2573828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214446"/>
          </a:xfrm>
        </p:spPr>
        <p:txBody>
          <a:bodyPr>
            <a:noAutofit/>
          </a:bodyPr>
          <a:lstStyle/>
          <a:p>
            <a:pPr algn="ctr"/>
            <a:r>
              <a:rPr lang="ru-RU" sz="3200" dirty="0">
                <a:solidFill>
                  <a:schemeClr val="tx1"/>
                </a:solidFill>
              </a:rPr>
              <a:t>3. Правовое регулирование и юридическая ответственность в </a:t>
            </a:r>
            <a:r>
              <a:rPr lang="ru-RU" sz="3200" dirty="0" smtClean="0">
                <a:solidFill>
                  <a:schemeClr val="tx1"/>
                </a:solidFill>
              </a:rPr>
              <a:t>области природопользования</a:t>
            </a:r>
            <a:endParaRPr lang="ru-RU" sz="3200" b="1" dirty="0"/>
          </a:p>
        </p:txBody>
      </p:sp>
      <p:sp>
        <p:nvSpPr>
          <p:cNvPr id="3" name="Содержимое 2"/>
          <p:cNvSpPr>
            <a:spLocks noGrp="1"/>
          </p:cNvSpPr>
          <p:nvPr>
            <p:ph idx="1"/>
          </p:nvPr>
        </p:nvSpPr>
        <p:spPr>
          <a:xfrm>
            <a:off x="467544" y="1916832"/>
            <a:ext cx="8229600" cy="4752988"/>
          </a:xfrm>
        </p:spPr>
        <p:txBody>
          <a:bodyPr>
            <a:normAutofit fontScale="92500" lnSpcReduction="20000"/>
          </a:bodyPr>
          <a:lstStyle/>
          <a:p>
            <a:pPr marL="88900" indent="354013" algn="just">
              <a:buNone/>
            </a:pPr>
            <a:r>
              <a:rPr lang="ru-RU" sz="2800" b="1" dirty="0" smtClean="0"/>
              <a:t>3.1 Правовое </a:t>
            </a:r>
            <a:r>
              <a:rPr lang="ru-RU" sz="2800" b="1" dirty="0"/>
              <a:t>регулирование в </a:t>
            </a:r>
            <a:r>
              <a:rPr lang="ru-RU" sz="2800" b="1" dirty="0" err="1"/>
              <a:t>природоресурсной</a:t>
            </a:r>
            <a:r>
              <a:rPr lang="ru-RU" sz="2800" b="1" dirty="0"/>
              <a:t> сфере</a:t>
            </a:r>
            <a:endParaRPr lang="ru-RU" dirty="0" smtClean="0"/>
          </a:p>
          <a:p>
            <a:pPr marL="88900" indent="354013" algn="just">
              <a:buNone/>
            </a:pPr>
            <a:r>
              <a:rPr lang="ru-RU" dirty="0" smtClean="0"/>
              <a:t>Правовое регулирование в </a:t>
            </a:r>
            <a:r>
              <a:rPr lang="ru-RU" dirty="0" err="1" smtClean="0"/>
              <a:t>природоресурсной</a:t>
            </a:r>
            <a:r>
              <a:rPr lang="ru-RU" dirty="0" smtClean="0"/>
              <a:t> сфере заключается в регламентации нормами права отношений по рациональному, комплексному использованию земель, лесов, вод, недр и других природных ресурсов, охватываемых категорией право природопользования, которому присущи определенные формы, виды и основания.</a:t>
            </a:r>
          </a:p>
          <a:p>
            <a:pPr marL="88900" indent="354013" algn="just">
              <a:buNone/>
            </a:pPr>
            <a:r>
              <a:rPr lang="ru-RU" dirty="0" smtClean="0"/>
              <a:t>Право природопользования понимается в значениях института экологического права (объективное право) и института  прав и обязанностей </a:t>
            </a:r>
            <a:r>
              <a:rPr lang="ru-RU" dirty="0"/>
              <a:t>природопользователей (субъективного </a:t>
            </a:r>
            <a:r>
              <a:rPr lang="ru-RU" dirty="0" smtClean="0"/>
              <a:t>права), содержание которого определяется соответствующими полномочиями.</a:t>
            </a:r>
          </a:p>
          <a:p>
            <a:pPr>
              <a:buNone/>
            </a:pP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143668"/>
          </a:xfrm>
        </p:spPr>
        <p:txBody>
          <a:bodyPr>
            <a:normAutofit fontScale="92500" lnSpcReduction="20000"/>
          </a:bodyPr>
          <a:lstStyle/>
          <a:p>
            <a:pPr marL="88900" indent="354013" algn="just">
              <a:buNone/>
            </a:pPr>
            <a:r>
              <a:rPr lang="ru-RU" sz="2800" i="1" dirty="0" smtClean="0"/>
              <a:t>Право природопользования</a:t>
            </a:r>
            <a:r>
              <a:rPr lang="ru-RU" sz="2800" dirty="0" smtClean="0"/>
              <a:t> как институт экологического права представляет собой совокупность общих правовых норм, определяющих единые условия и правила использования природных ресурсов, природных объектов и природных </a:t>
            </a:r>
            <a:r>
              <a:rPr lang="ru-RU" sz="2800" dirty="0" err="1" smtClean="0"/>
              <a:t>коплексов</a:t>
            </a:r>
            <a:r>
              <a:rPr lang="ru-RU" sz="2800" dirty="0" smtClean="0"/>
              <a:t>, а также специальных норм, регулирующих отношения в связи с осуществлением многоцелевого, рационального пользования землей, водами, лесами, недрами, атмосферным пространством, растительным миром, территориями национальных парков, заказников, другими природными ресурсами, объектами или комплексами. Указанные нормы содержатся соответственно в конституционном законодательстве, в Земельном, Водном, Лесном кодексах и Кодексе о недрах, в законах о животном мире, иных </a:t>
            </a:r>
            <a:r>
              <a:rPr lang="ru-RU" sz="2800" dirty="0" err="1" smtClean="0"/>
              <a:t>природоресурсных</a:t>
            </a:r>
            <a:r>
              <a:rPr lang="ru-RU" sz="2800" dirty="0" smtClean="0"/>
              <a:t> нормативных правовых актах. Право природопользования может быть специальным и общим.</a:t>
            </a:r>
          </a:p>
          <a:p>
            <a:pPr marL="88900" indent="354013">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967434"/>
          </a:xfrm>
        </p:spPr>
        <p:txBody>
          <a:bodyPr>
            <a:normAutofit lnSpcReduction="10000"/>
          </a:bodyPr>
          <a:lstStyle/>
          <a:p>
            <a:pPr marL="88900" indent="441325" algn="just">
              <a:buNone/>
            </a:pPr>
            <a:r>
              <a:rPr lang="ru-RU" i="1" dirty="0" smtClean="0"/>
              <a:t>Право специального природопользования </a:t>
            </a:r>
            <a:r>
              <a:rPr lang="ru-RU" dirty="0" smtClean="0"/>
              <a:t>возникает только по воле собственника природных ресурсов, природных объектов и природных комплексов путем предоставления их на основании правовых норм решениями органов государства или по договорам аренды в обособленное пользование и владение конкретным юридическим и физическим лицам для определенных целей за плату и осуществляется с применением специальных технических сооружений, устройств и технологий. Пользование природными ресурсами, природными объектами и природными комплексами, не обладающее такими признаками, относится к </a:t>
            </a:r>
            <a:r>
              <a:rPr lang="ru-RU" i="1" dirty="0" smtClean="0"/>
              <a:t>праву общего природопользования</a:t>
            </a:r>
            <a:r>
              <a:rPr lang="ru-RU" dirty="0" smtClean="0"/>
              <a:t>, которое возникает из предписаний отдельных норм </a:t>
            </a:r>
            <a:r>
              <a:rPr lang="ru-RU" dirty="0" err="1" smtClean="0"/>
              <a:t>природоресурсных</a:t>
            </a:r>
            <a:r>
              <a:rPr lang="ru-RU" dirty="0" smtClean="0"/>
              <a:t> кодексов, законов и подзаконных актов.</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34</a:t>
            </a:fld>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501122" cy="6072230"/>
          </a:xfrm>
        </p:spPr>
        <p:txBody>
          <a:bodyPr>
            <a:normAutofit fontScale="25000" lnSpcReduction="20000"/>
          </a:bodyPr>
          <a:lstStyle/>
          <a:p>
            <a:pPr marL="88900" indent="354013" algn="just">
              <a:buNone/>
            </a:pPr>
            <a:r>
              <a:rPr lang="ru-RU" sz="8800" dirty="0" smtClean="0"/>
              <a:t>По формам организации и осуществления </a:t>
            </a:r>
            <a:r>
              <a:rPr lang="ru-RU" sz="8800" i="1" dirty="0" smtClean="0"/>
              <a:t>право природопользования </a:t>
            </a:r>
            <a:r>
              <a:rPr lang="ru-RU" sz="8800" dirty="0" smtClean="0"/>
              <a:t>подразделяется на </a:t>
            </a:r>
            <a:r>
              <a:rPr lang="ru-RU" sz="8800" i="1" dirty="0" smtClean="0"/>
              <a:t>бездоговорное</a:t>
            </a:r>
            <a:r>
              <a:rPr lang="ru-RU" sz="8800" dirty="0" smtClean="0"/>
              <a:t> и </a:t>
            </a:r>
            <a:r>
              <a:rPr lang="ru-RU" sz="8800" i="1" dirty="0" smtClean="0"/>
              <a:t>договорное</a:t>
            </a:r>
            <a:r>
              <a:rPr lang="ru-RU" sz="8800" dirty="0" smtClean="0"/>
              <a:t>, </a:t>
            </a:r>
            <a:r>
              <a:rPr lang="ru-RU" sz="8800" i="1" dirty="0" smtClean="0"/>
              <a:t>обособленное</a:t>
            </a:r>
            <a:r>
              <a:rPr lang="ru-RU" sz="8800" dirty="0" smtClean="0"/>
              <a:t> и </a:t>
            </a:r>
            <a:r>
              <a:rPr lang="ru-RU" sz="8800" i="1" dirty="0" smtClean="0"/>
              <a:t>совместное</a:t>
            </a:r>
            <a:r>
              <a:rPr lang="ru-RU" sz="8800" dirty="0" smtClean="0"/>
              <a:t>, </a:t>
            </a:r>
            <a:r>
              <a:rPr lang="ru-RU" sz="8800" i="1" dirty="0" smtClean="0"/>
              <a:t>первичное</a:t>
            </a:r>
            <a:r>
              <a:rPr lang="ru-RU" sz="8800" dirty="0" smtClean="0"/>
              <a:t> и </a:t>
            </a:r>
            <a:r>
              <a:rPr lang="ru-RU" sz="8800" i="1" dirty="0" smtClean="0"/>
              <a:t>вторичное</a:t>
            </a:r>
            <a:r>
              <a:rPr lang="ru-RU" sz="8800" dirty="0" smtClean="0"/>
              <a:t>, </a:t>
            </a:r>
            <a:r>
              <a:rPr lang="ru-RU" sz="8800" i="1" dirty="0" smtClean="0"/>
              <a:t>постоянное</a:t>
            </a:r>
            <a:r>
              <a:rPr lang="ru-RU" sz="8800" dirty="0" smtClean="0"/>
              <a:t> и </a:t>
            </a:r>
            <a:r>
              <a:rPr lang="ru-RU" sz="8800" i="1" dirty="0" smtClean="0"/>
              <a:t>временное</a:t>
            </a:r>
            <a:r>
              <a:rPr lang="ru-RU" sz="8800" dirty="0" smtClean="0"/>
              <a:t>. Бездоговорное возникает и производится на основании норм законодательства или решений государственных органов, а основаниями договорного выступают арендный или концессионный договоры. Обособленное природопользование связано с пользованием индивидуализированными участками природных ресурсов, природными объектами или природными комплексами конкретными юридическими или физическими лицами, в то время как при совместном пользователями могут быть несколько таких лиц. Право природопользования, предоставленное </a:t>
            </a:r>
            <a:r>
              <a:rPr lang="ru-RU" sz="8800" dirty="0" err="1" smtClean="0"/>
              <a:t>природопользователям</a:t>
            </a:r>
            <a:r>
              <a:rPr lang="ru-RU" sz="8800" dirty="0" smtClean="0"/>
              <a:t> собственником природных ресурсов, природных объектов и природных комплексов, является первичным; право пользования некоторыми видами таких ресурсов и объектов, полученное от первичных </a:t>
            </a:r>
            <a:r>
              <a:rPr lang="ru-RU" sz="8800" dirty="0" err="1" smtClean="0"/>
              <a:t>природопользователей</a:t>
            </a:r>
            <a:r>
              <a:rPr lang="ru-RU" sz="8800" dirty="0" smtClean="0"/>
              <a:t>, именуется вторичным. Постоянным признается право природопользования без заранее установленного срока, а сроки временного пользования природными ресурсами, природными объектами и природными </a:t>
            </a:r>
            <a:r>
              <a:rPr lang="ru-RU" sz="8800" dirty="0" err="1" smtClean="0"/>
              <a:t>коплексами</a:t>
            </a:r>
            <a:r>
              <a:rPr lang="ru-RU" sz="8800" dirty="0" smtClean="0"/>
              <a:t> определяются законодательством или договорами.</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35</a:t>
            </a:fld>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normAutofit fontScale="92500"/>
          </a:bodyPr>
          <a:lstStyle/>
          <a:p>
            <a:pPr marL="88900" indent="441325" algn="just">
              <a:buNone/>
            </a:pPr>
            <a:r>
              <a:rPr lang="ru-RU" sz="3000" dirty="0" smtClean="0"/>
              <a:t>Основное назначение правового регулирования в </a:t>
            </a:r>
            <a:r>
              <a:rPr lang="ru-RU" sz="3000" dirty="0" err="1" smtClean="0"/>
              <a:t>природоресурсной</a:t>
            </a:r>
            <a:r>
              <a:rPr lang="ru-RU" sz="3000" dirty="0" smtClean="0"/>
              <a:t> сфере заключается в закреплении в законодательстве  </a:t>
            </a:r>
            <a:r>
              <a:rPr lang="ru-RU" sz="3000" i="1" dirty="0" smtClean="0"/>
              <a:t>права природопользования</a:t>
            </a:r>
            <a:r>
              <a:rPr lang="ru-RU" sz="3000" dirty="0" smtClean="0"/>
              <a:t>, определении его содержания. </a:t>
            </a:r>
          </a:p>
          <a:p>
            <a:pPr marL="88900" indent="441325" algn="just">
              <a:buNone/>
            </a:pPr>
            <a:r>
              <a:rPr lang="ru-RU" sz="3000" dirty="0" smtClean="0"/>
              <a:t>Содержание права природопользования образуют объекты, субъекты, правомочия и обязанности субъектов землепользования, водопользования, лесопользования, </a:t>
            </a:r>
            <a:r>
              <a:rPr lang="ru-RU" sz="3000" dirty="0" err="1" smtClean="0"/>
              <a:t>недропользования</a:t>
            </a:r>
            <a:r>
              <a:rPr lang="ru-RU" sz="3000" dirty="0" smtClean="0"/>
              <a:t>, других видов пользования природными ресурсами, природными объектами, природными комплексами.</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36</a:t>
            </a:fld>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214446"/>
          </a:xfrm>
        </p:spPr>
        <p:txBody>
          <a:bodyPr>
            <a:normAutofit fontScale="90000"/>
          </a:bodyPr>
          <a:lstStyle/>
          <a:p>
            <a:pPr algn="ctr"/>
            <a:r>
              <a:rPr lang="ru-RU" b="1" dirty="0" smtClean="0">
                <a:solidFill>
                  <a:schemeClr val="tx1"/>
                </a:solidFill>
              </a:rPr>
              <a:t>3.2  Правовое регулирование в природоохранной сфере</a:t>
            </a:r>
            <a:endParaRPr lang="ru-RU" dirty="0">
              <a:solidFill>
                <a:schemeClr val="tx1"/>
              </a:solidFill>
            </a:endParaRPr>
          </a:p>
        </p:txBody>
      </p:sp>
      <p:sp>
        <p:nvSpPr>
          <p:cNvPr id="3" name="Содержимое 2"/>
          <p:cNvSpPr>
            <a:spLocks noGrp="1"/>
          </p:cNvSpPr>
          <p:nvPr>
            <p:ph idx="1"/>
          </p:nvPr>
        </p:nvSpPr>
        <p:spPr>
          <a:xfrm>
            <a:off x="285720" y="1643050"/>
            <a:ext cx="8501122" cy="4681550"/>
          </a:xfrm>
        </p:spPr>
        <p:txBody>
          <a:bodyPr>
            <a:normAutofit fontScale="92500"/>
          </a:bodyPr>
          <a:lstStyle/>
          <a:p>
            <a:pPr marL="88900" indent="354013" algn="just">
              <a:buNone/>
            </a:pPr>
            <a:r>
              <a:rPr lang="ru-RU" dirty="0" smtClean="0"/>
              <a:t>Правовое регулирование в природоохранной сфере, определяет права и обязанностей участников природоохранной деятельности.</a:t>
            </a:r>
          </a:p>
          <a:p>
            <a:pPr marL="88900" indent="354013" algn="just">
              <a:buNone/>
            </a:pPr>
            <a:r>
              <a:rPr lang="ru-RU" dirty="0" smtClean="0"/>
              <a:t>Необходимость правовой охраны окружающей среды в качестве относительно самостоятельного социально-правового явления обусловлена тем, что в процессе осуществления рационального и комплексного использования земель, недр, лесов, атмосферного пространства, растительного, животного мира, регулируемого природопользования в национальных парках и заказниках практически всегда имеют место противоречия экономических и экологических интересов. </a:t>
            </a: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37</a:t>
            </a:fld>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429684" cy="6143668"/>
          </a:xfrm>
        </p:spPr>
        <p:txBody>
          <a:bodyPr>
            <a:normAutofit fontScale="92500" lnSpcReduction="10000"/>
          </a:bodyPr>
          <a:lstStyle/>
          <a:p>
            <a:pPr marL="88900" indent="441325" algn="just">
              <a:buNone/>
            </a:pPr>
            <a:r>
              <a:rPr lang="ru-RU" dirty="0" smtClean="0"/>
              <a:t>Как институт экологического права правовая охрана окружающей среды представляет собой совокупность общих правовых норм, определяющих единые условия и требования природоохранной деятельности, а также специальных норм, регулирующих отношения природного </a:t>
            </a:r>
            <a:r>
              <a:rPr lang="ru-RU" dirty="0" err="1" smtClean="0"/>
              <a:t>заповедания</a:t>
            </a:r>
            <a:r>
              <a:rPr lang="ru-RU" dirty="0" smtClean="0"/>
              <a:t>, по охране земель, вод, недр, других природных ресурсов, природных объектов и природных комплексов, обеспечению экологической безопасности в сферах несельскохозяйственного производства, сельскохозяйственного производства, в населенных пунктах, лечебно-оздоровительных, рекреационных и других территориях или зонах антропогенного воздействия. </a:t>
            </a:r>
          </a:p>
          <a:p>
            <a:pPr marL="88900" indent="441325" algn="just">
              <a:buNone/>
            </a:pPr>
            <a:r>
              <a:rPr lang="ru-RU" dirty="0" smtClean="0"/>
              <a:t>Эти нормы содержатся соответственно в Конституции Республики Беларусь и некоторых конституционных законах, природоохранительном законодательстве, </a:t>
            </a:r>
            <a:r>
              <a:rPr lang="ru-RU" dirty="0" err="1" smtClean="0"/>
              <a:t>природоресурсовых</a:t>
            </a:r>
            <a:r>
              <a:rPr lang="ru-RU" dirty="0" smtClean="0"/>
              <a:t> кодексах и законах, хозяйственном, уголовном, административном и ином законодательстве.</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38</a:t>
            </a:fld>
            <a:endParaRPr lang="ru-R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329642" cy="6143668"/>
          </a:xfrm>
        </p:spPr>
        <p:txBody>
          <a:bodyPr>
            <a:normAutofit fontScale="92500"/>
          </a:bodyPr>
          <a:lstStyle/>
          <a:p>
            <a:pPr marL="88900" indent="354013" algn="just">
              <a:buNone/>
            </a:pPr>
            <a:r>
              <a:rPr lang="ru-RU" sz="3200" dirty="0" smtClean="0"/>
              <a:t>Правовая охрана земель, недр, вод, заповедных территорий, других природных ресурсов, природных объектов и природных комплексов включает систему закрепленных правом организационных, технических, экономических, других мероприятий, направленных на рациональное, комплексное использование и предотвращение необоснованных изъятий этих ресурсов, объектов и комплексов, их улучшение, восстановление, воспроизводство и защиту от вредных естественных или антропогенных воздействий.</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39</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632666"/>
          </a:xfrm>
        </p:spPr>
        <p:txBody>
          <a:bodyPr>
            <a:normAutofit fontScale="90000"/>
          </a:bodyPr>
          <a:lstStyle/>
          <a:p>
            <a:pPr algn="just"/>
            <a:r>
              <a:rPr lang="ru-RU" dirty="0" smtClean="0"/>
              <a:t>Институты</a:t>
            </a:r>
            <a:endParaRPr lang="ru-RU" dirty="0"/>
          </a:p>
        </p:txBody>
      </p:sp>
      <p:sp>
        <p:nvSpPr>
          <p:cNvPr id="3" name="Содержимое 2"/>
          <p:cNvSpPr>
            <a:spLocks noGrp="1"/>
          </p:cNvSpPr>
          <p:nvPr>
            <p:ph idx="1"/>
          </p:nvPr>
        </p:nvSpPr>
        <p:spPr>
          <a:xfrm>
            <a:off x="457200" y="857232"/>
            <a:ext cx="8229600" cy="5467368"/>
          </a:xfrm>
        </p:spPr>
        <p:txBody>
          <a:bodyPr>
            <a:normAutofit/>
          </a:bodyPr>
          <a:lstStyle/>
          <a:p>
            <a:pPr algn="just"/>
            <a:r>
              <a:rPr lang="ru-RU" dirty="0" smtClean="0"/>
              <a:t>В прикладном аспекте, </a:t>
            </a:r>
            <a:r>
              <a:rPr lang="ru-RU" b="1" dirty="0" smtClean="0"/>
              <a:t>институты</a:t>
            </a:r>
            <a:r>
              <a:rPr lang="ru-RU" dirty="0" smtClean="0"/>
              <a:t> – это </a:t>
            </a:r>
          </a:p>
          <a:p>
            <a:pPr algn="just"/>
            <a:r>
              <a:rPr lang="ru-RU" i="1" dirty="0" smtClean="0"/>
              <a:t>формализованные</a:t>
            </a:r>
            <a:r>
              <a:rPr lang="ru-RU" dirty="0" smtClean="0"/>
              <a:t> (законы, конституция) и </a:t>
            </a:r>
          </a:p>
          <a:p>
            <a:pPr algn="just"/>
            <a:r>
              <a:rPr lang="ru-RU" i="1" dirty="0" smtClean="0"/>
              <a:t>неформализованные</a:t>
            </a:r>
            <a:r>
              <a:rPr lang="ru-RU" dirty="0" smtClean="0"/>
              <a:t> (добровольно принятые кодексы поведения) ограничения и факторы принуждения, обеспечивающие структурированное взаимодействие людей, образуя  побудительную (мотивационную структуру общества и экономики). </a:t>
            </a:r>
            <a:r>
              <a:rPr lang="ru-RU" i="1" dirty="0" smtClean="0"/>
              <a:t>Функциональная взаимосвязь между институтами и организациями</a:t>
            </a:r>
            <a:r>
              <a:rPr lang="ru-RU" dirty="0" smtClean="0"/>
              <a:t>: первые определяют «правила игры» («правила поведения»), вторые являются «игроками». </a:t>
            </a:r>
          </a:p>
          <a:p>
            <a:pPr algn="just"/>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4</a:t>
            </a:fld>
            <a:endParaRPr lang="ru-RU"/>
          </a:p>
        </p:txBody>
      </p:sp>
    </p:spTree>
    <p:extLst>
      <p:ext uri="{BB962C8B-B14F-4D97-AF65-F5344CB8AC3E}">
        <p14:creationId xmlns:p14="http://schemas.microsoft.com/office/powerpoint/2010/main" val="34124754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472518" cy="1143008"/>
          </a:xfrm>
        </p:spPr>
        <p:txBody>
          <a:bodyPr>
            <a:normAutofit fontScale="90000"/>
          </a:bodyPr>
          <a:lstStyle/>
          <a:p>
            <a:pPr algn="ctr"/>
            <a:r>
              <a:rPr lang="ru-RU" i="1" dirty="0" smtClean="0">
                <a:solidFill>
                  <a:schemeClr val="tx1"/>
                </a:solidFill>
              </a:rPr>
              <a:t/>
            </a:r>
            <a:br>
              <a:rPr lang="ru-RU" i="1" dirty="0" smtClean="0">
                <a:solidFill>
                  <a:schemeClr val="tx1"/>
                </a:solidFill>
              </a:rPr>
            </a:br>
            <a:r>
              <a:rPr lang="ru-RU" i="1" dirty="0" smtClean="0">
                <a:solidFill>
                  <a:schemeClr val="tx1"/>
                </a:solidFill>
              </a:rPr>
              <a:t>3.3 </a:t>
            </a:r>
            <a:r>
              <a:rPr lang="ru-RU" sz="5400" dirty="0" smtClean="0">
                <a:solidFill>
                  <a:schemeClr val="tx1"/>
                </a:solidFill>
              </a:rPr>
              <a:t>Правовая охрана среды жизнедеятельности человека</a:t>
            </a:r>
            <a:endParaRPr lang="ru-RU" dirty="0">
              <a:solidFill>
                <a:schemeClr val="tx1"/>
              </a:solidFill>
            </a:endParaRPr>
          </a:p>
        </p:txBody>
      </p:sp>
      <p:sp>
        <p:nvSpPr>
          <p:cNvPr id="3" name="Содержимое 2"/>
          <p:cNvSpPr>
            <a:spLocks noGrp="1"/>
          </p:cNvSpPr>
          <p:nvPr>
            <p:ph idx="1"/>
          </p:nvPr>
        </p:nvSpPr>
        <p:spPr>
          <a:xfrm>
            <a:off x="457200" y="1643050"/>
            <a:ext cx="8229600" cy="4681550"/>
          </a:xfrm>
        </p:spPr>
        <p:txBody>
          <a:bodyPr>
            <a:normAutofit fontScale="85000" lnSpcReduction="20000"/>
          </a:bodyPr>
          <a:lstStyle/>
          <a:p>
            <a:pPr marL="88900" indent="441325" algn="just">
              <a:buNone/>
            </a:pPr>
            <a:r>
              <a:rPr lang="ru-RU" sz="3000" dirty="0" smtClean="0"/>
              <a:t>Правовая охрана среды жизнедеятельности человека, в отличие от правовой охраны природы, представляет собой правовое регулирование природоохранных отношений по обеспечению экологической безопасности в промышленности, энергетике, сельском и коммунально-бытовом хозяйстве, городах и других населенных пунктах, на транспорте, в научной, оборонной, санаторно-курортной и иных нехозяйственных сферах, оказывающих отрицательное воздействие на экосистемы, а также по ликвидации неблагоприятных экологических послед­ствий техногенных катастроф и аварий или стихийных бедствий.</a:t>
            </a:r>
          </a:p>
          <a:p>
            <a:pPr>
              <a:buNone/>
            </a:pP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40</a:t>
            </a:fld>
            <a:endParaRPr lang="ru-R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186766" cy="1143008"/>
          </a:xfrm>
        </p:spPr>
        <p:txBody>
          <a:bodyPr>
            <a:normAutofit fontScale="90000"/>
          </a:bodyPr>
          <a:lstStyle/>
          <a:p>
            <a:pPr algn="ctr"/>
            <a:r>
              <a:rPr lang="ru-RU" dirty="0" smtClean="0">
                <a:solidFill>
                  <a:schemeClr val="tx1"/>
                </a:solidFill>
              </a:rPr>
              <a:t/>
            </a:r>
            <a:br>
              <a:rPr lang="ru-RU" dirty="0" smtClean="0">
                <a:solidFill>
                  <a:schemeClr val="tx1"/>
                </a:solidFill>
              </a:rPr>
            </a:br>
            <a:r>
              <a:rPr lang="ru-RU" dirty="0" smtClean="0">
                <a:solidFill>
                  <a:schemeClr val="tx1"/>
                </a:solidFill>
              </a:rPr>
              <a:t>3.4 </a:t>
            </a:r>
            <a:r>
              <a:rPr lang="ru-RU" sz="4000" b="1" dirty="0" smtClean="0">
                <a:solidFill>
                  <a:schemeClr val="tx1"/>
                </a:solidFill>
              </a:rPr>
              <a:t>Юридическая ответственность в области природопользования</a:t>
            </a:r>
            <a:endParaRPr lang="ru-RU" sz="4000" dirty="0">
              <a:solidFill>
                <a:schemeClr val="tx1"/>
              </a:solidFill>
            </a:endParaRPr>
          </a:p>
        </p:txBody>
      </p:sp>
      <p:sp>
        <p:nvSpPr>
          <p:cNvPr id="3" name="Содержимое 2"/>
          <p:cNvSpPr>
            <a:spLocks noGrp="1"/>
          </p:cNvSpPr>
          <p:nvPr>
            <p:ph idx="1"/>
          </p:nvPr>
        </p:nvSpPr>
        <p:spPr>
          <a:xfrm>
            <a:off x="457200" y="1500174"/>
            <a:ext cx="8229600" cy="4824426"/>
          </a:xfrm>
        </p:spPr>
        <p:txBody>
          <a:bodyPr>
            <a:normAutofit fontScale="85000" lnSpcReduction="20000"/>
          </a:bodyPr>
          <a:lstStyle/>
          <a:p>
            <a:pPr marL="88900" indent="354013" algn="just">
              <a:buNone/>
            </a:pPr>
            <a:r>
              <a:rPr lang="ru-RU" dirty="0" smtClean="0"/>
              <a:t>Ответственность за нарушения правил и требований природопользования, которые обобщенно именуются экологическими правонарушениями, возможна, если последние предусмотрены законом и за их совершение законодательными актами установлены санкции в виде определенных неблагоприятных для нарушителей личностных или экономических последствий.</a:t>
            </a:r>
          </a:p>
          <a:p>
            <a:pPr marL="88900" indent="354013" algn="just">
              <a:buNone/>
            </a:pPr>
            <a:r>
              <a:rPr lang="ru-RU" dirty="0" smtClean="0"/>
              <a:t>Обобщенно к этим нарушениям следует отнести: сделки по поводу природных ресурсов, природных объектов или природных комплексов, их самовольный захват, нецелевое, нерациональное или бесхозяйственное использование, порчу, загрязнение или уничтожение; невыполнение правовых предпи­са­ний по своевременному возврату, учету, улучшению, восстановлению и воспроизводству указанных ресурсов, объектов и комплексов, проведению природоохранных мероприятий и др.</a:t>
            </a:r>
          </a:p>
          <a:p>
            <a:pPr>
              <a:buNone/>
            </a:pPr>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41</a:t>
            </a:fld>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967434"/>
          </a:xfrm>
        </p:spPr>
        <p:txBody>
          <a:bodyPr>
            <a:normAutofit fontScale="92500" lnSpcReduction="10000"/>
          </a:bodyPr>
          <a:lstStyle/>
          <a:p>
            <a:pPr marL="88900" indent="354013" algn="just">
              <a:buNone/>
            </a:pPr>
            <a:r>
              <a:rPr lang="ru-RU" dirty="0" smtClean="0"/>
              <a:t>Ответственность за указанные и другие нарушения может наступить только при условии, если они полностью воспроизведены в уголовном, административном, ином специальном отраслевом законодательстве, нормы которого устанавливают конкретные меры воздействия на правонарушителей. В этих случаях в обязательном порядке должно иметь место определенное экологическое правонарушение с присущим ему составом.</a:t>
            </a:r>
          </a:p>
          <a:p>
            <a:pPr marL="88900" indent="354013" algn="just">
              <a:buNone/>
            </a:pPr>
            <a:r>
              <a:rPr lang="ru-RU" dirty="0" smtClean="0"/>
              <a:t>Экологическое правонарушение представляет собой противоправное, наказуемое, виновное деяние (действие или бездействие) юридического либо физического лица, которое противоречит требованиям </a:t>
            </a:r>
            <a:r>
              <a:rPr lang="ru-RU" dirty="0" err="1" smtClean="0"/>
              <a:t>природоресурсного</a:t>
            </a:r>
            <a:r>
              <a:rPr lang="ru-RU" dirty="0" smtClean="0"/>
              <a:t> или природоохранного законодательства и посягает на установленный порядок природопользования и охраны окружающей среды.</a:t>
            </a:r>
          </a:p>
          <a:p>
            <a:pPr>
              <a:buNone/>
            </a:pP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42</a:t>
            </a:fld>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628800"/>
            <a:ext cx="8229600" cy="1143000"/>
          </a:xfrm>
        </p:spPr>
        <p:txBody>
          <a:bodyPr>
            <a:noAutofit/>
          </a:bodyPr>
          <a:lstStyle/>
          <a:p>
            <a:pPr algn="ctr"/>
            <a:r>
              <a:rPr lang="ru-RU" sz="4000" b="1" dirty="0" smtClean="0">
                <a:solidFill>
                  <a:schemeClr val="tx1"/>
                </a:solidFill>
              </a:rPr>
              <a:t>4. Институциональные преобразования и модели управления</a:t>
            </a:r>
            <a:endParaRPr lang="ru-RU" sz="4000" b="1" dirty="0">
              <a:solidFill>
                <a:schemeClr val="tx1"/>
              </a:solidFill>
            </a:endParaRPr>
          </a:p>
        </p:txBody>
      </p:sp>
      <p:sp>
        <p:nvSpPr>
          <p:cNvPr id="3" name="Объект 2"/>
          <p:cNvSpPr>
            <a:spLocks noGrp="1"/>
          </p:cNvSpPr>
          <p:nvPr>
            <p:ph idx="1"/>
          </p:nvPr>
        </p:nvSpPr>
        <p:spPr>
          <a:xfrm>
            <a:off x="467544" y="3140968"/>
            <a:ext cx="8229600" cy="3293720"/>
          </a:xfrm>
        </p:spPr>
        <p:txBody>
          <a:bodyPr/>
          <a:lstStyle/>
          <a:p>
            <a:pPr marL="273050" indent="449263" algn="just"/>
            <a:r>
              <a:rPr lang="ru-RU" dirty="0" smtClean="0"/>
              <a:t>В системе лесного управления весьма важна политическая составляющая и механизмы (инструменты) ее реализации. В стране отсутствует закон о лесной политике. Концепция его построения должна учитывать историю и культуру народа, роль и место государства в системе управления лесами.</a:t>
            </a:r>
          </a:p>
        </p:txBody>
      </p:sp>
      <p:sp>
        <p:nvSpPr>
          <p:cNvPr id="4" name="Номер слайда 3"/>
          <p:cNvSpPr>
            <a:spLocks noGrp="1"/>
          </p:cNvSpPr>
          <p:nvPr>
            <p:ph type="sldNum" sz="quarter" idx="12"/>
          </p:nvPr>
        </p:nvSpPr>
        <p:spPr/>
        <p:txBody>
          <a:bodyPr/>
          <a:lstStyle/>
          <a:p>
            <a:fld id="{6CDCB6CD-6717-4F89-8459-EA0954223042}" type="slidenum">
              <a:rPr lang="ru-RU" smtClean="0"/>
              <a:pPr/>
              <a:t>43</a:t>
            </a:fld>
            <a:endParaRPr lang="ru-RU"/>
          </a:p>
        </p:txBody>
      </p:sp>
    </p:spTree>
    <p:extLst>
      <p:ext uri="{BB962C8B-B14F-4D97-AF65-F5344CB8AC3E}">
        <p14:creationId xmlns:p14="http://schemas.microsoft.com/office/powerpoint/2010/main" val="37032757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lstStyle/>
          <a:p>
            <a:pPr algn="just"/>
            <a:r>
              <a:rPr lang="ru-RU" dirty="0"/>
              <a:t>Мировой опыт выдвигает следующие руководящие принципы лесного управления</a:t>
            </a:r>
            <a:r>
              <a:rPr lang="ru-RU" dirty="0" smtClean="0"/>
              <a:t>:</a:t>
            </a:r>
          </a:p>
          <a:p>
            <a:pPr algn="just"/>
            <a:r>
              <a:rPr lang="ru-RU" dirty="0" smtClean="0"/>
              <a:t>1. участие всех заинтересованных сторон в разработке политики и стратегии;</a:t>
            </a:r>
          </a:p>
          <a:p>
            <a:pPr algn="just"/>
            <a:r>
              <a:rPr lang="ru-RU" dirty="0" smtClean="0"/>
              <a:t>2. разделение функций управления лесами и хозяйственной деятельности в лесу;</a:t>
            </a:r>
          </a:p>
          <a:p>
            <a:pPr algn="just"/>
            <a:r>
              <a:rPr lang="ru-RU" dirty="0" smtClean="0"/>
              <a:t>3. независимость функций надзора (контроля);</a:t>
            </a:r>
          </a:p>
          <a:p>
            <a:pPr algn="just"/>
            <a:r>
              <a:rPr lang="ru-RU" dirty="0" smtClean="0"/>
              <a:t>4. дифференциация и реализация целей управления;</a:t>
            </a:r>
          </a:p>
          <a:p>
            <a:pPr algn="just"/>
            <a:r>
              <a:rPr lang="ru-RU" dirty="0" smtClean="0"/>
              <a:t>5. использование позитивного, в </a:t>
            </a:r>
            <a:r>
              <a:rPr lang="ru-RU" dirty="0" err="1" smtClean="0"/>
              <a:t>т.ч</a:t>
            </a:r>
            <a:r>
              <a:rPr lang="ru-RU" dirty="0" smtClean="0"/>
              <a:t>. собственного опыта.</a:t>
            </a:r>
            <a:endParaRPr lang="ru-RU" dirty="0"/>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44</a:t>
            </a:fld>
            <a:endParaRPr lang="ru-RU"/>
          </a:p>
        </p:txBody>
      </p:sp>
    </p:spTree>
    <p:extLst>
      <p:ext uri="{BB962C8B-B14F-4D97-AF65-F5344CB8AC3E}">
        <p14:creationId xmlns:p14="http://schemas.microsoft.com/office/powerpoint/2010/main" val="40706225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908720"/>
            <a:ext cx="8784976" cy="5949280"/>
          </a:xfrm>
        </p:spPr>
        <p:txBody>
          <a:bodyPr>
            <a:normAutofit fontScale="85000" lnSpcReduction="10000"/>
          </a:bodyPr>
          <a:lstStyle/>
          <a:p>
            <a:pPr marL="273050" indent="257175" algn="just"/>
            <a:r>
              <a:rPr lang="ru-RU" dirty="0" smtClean="0"/>
              <a:t>В мировой практике выделяют три основные организационно-политические модели развития лесного хозяйства.</a:t>
            </a:r>
          </a:p>
          <a:p>
            <a:pPr marL="273050" indent="257175" algn="just"/>
            <a:r>
              <a:rPr lang="ru-RU" i="1" u="sng" dirty="0" smtClean="0"/>
              <a:t>Первая модель (Швеция).</a:t>
            </a:r>
            <a:r>
              <a:rPr lang="ru-RU" i="1" dirty="0" smtClean="0"/>
              <a:t> </a:t>
            </a:r>
            <a:r>
              <a:rPr lang="ru-RU" dirty="0" smtClean="0"/>
              <a:t>Организационную структуру определяет:</a:t>
            </a:r>
          </a:p>
          <a:p>
            <a:pPr marL="273050" indent="257175" algn="just"/>
            <a:r>
              <a:rPr lang="ru-RU" dirty="0" smtClean="0"/>
              <a:t>1) лесная государственная служба (законодательно-нормотворческая инициатива, функция надзора и контроля;</a:t>
            </a:r>
          </a:p>
          <a:p>
            <a:pPr marL="273050" indent="257175" algn="just"/>
            <a:r>
              <a:rPr lang="ru-RU" dirty="0" smtClean="0"/>
              <a:t>2) лесная компания, в которой 60% акций принадлежит государственным организациям. Государство передает данной компании право лесопользования (эксплуатации). Организации и компании выплачивают налоги за пользование природными ресурсами, могут иметь поддержку из бюджета, если занимаются природоохранной деятельностью, выполняют весь перечень лесохозяйственных  и лесозаготовительных работ  на основах самофинансирования. </a:t>
            </a:r>
            <a:endParaRPr lang="ru-RU" dirty="0"/>
          </a:p>
          <a:p>
            <a:pPr marL="273050" indent="257175" algn="just"/>
            <a:r>
              <a:rPr lang="ru-RU" dirty="0" smtClean="0"/>
              <a:t>Данная модель предполагает умеренное политическое влияние государства на организационно-экономические процессы развития лесного хозяйства.</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45</a:t>
            </a:fld>
            <a:endParaRPr lang="ru-RU"/>
          </a:p>
        </p:txBody>
      </p:sp>
    </p:spTree>
    <p:extLst>
      <p:ext uri="{BB962C8B-B14F-4D97-AF65-F5344CB8AC3E}">
        <p14:creationId xmlns:p14="http://schemas.microsoft.com/office/powerpoint/2010/main" val="14555668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91264" cy="5616624"/>
          </a:xfrm>
        </p:spPr>
        <p:txBody>
          <a:bodyPr/>
          <a:lstStyle/>
          <a:p>
            <a:pPr algn="just"/>
            <a:r>
              <a:rPr lang="ru-RU" i="1" u="sng" dirty="0" smtClean="0"/>
              <a:t>Вторая модель (Финляндия</a:t>
            </a:r>
            <a:r>
              <a:rPr lang="ru-RU" dirty="0" smtClean="0"/>
              <a:t>). Организационная структура представлена:</a:t>
            </a:r>
          </a:p>
          <a:p>
            <a:pPr algn="just"/>
            <a:r>
              <a:rPr lang="ru-RU" dirty="0" smtClean="0"/>
              <a:t>1) лесной государственной службой;</a:t>
            </a:r>
          </a:p>
          <a:p>
            <a:pPr algn="just"/>
            <a:r>
              <a:rPr lang="ru-RU" dirty="0" smtClean="0"/>
              <a:t>2) лесной государственной компанией, функционирование которой основано на принципе самофинансирования и </a:t>
            </a:r>
            <a:r>
              <a:rPr lang="ru-RU" dirty="0" smtClean="0">
                <a:solidFill>
                  <a:srgbClr val="FF0000"/>
                </a:solidFill>
              </a:rPr>
              <a:t>………</a:t>
            </a:r>
            <a:r>
              <a:rPr lang="ru-RU" dirty="0" smtClean="0"/>
              <a:t>расходов по лесохозяйственному производству может иметь место поддержка из бюджета. Присутствует сильное политическое влияние государства. Экономическая свобода компаний ограничена.  </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46</a:t>
            </a:fld>
            <a:endParaRPr lang="ru-RU"/>
          </a:p>
        </p:txBody>
      </p:sp>
    </p:spTree>
    <p:extLst>
      <p:ext uri="{BB962C8B-B14F-4D97-AF65-F5344CB8AC3E}">
        <p14:creationId xmlns:p14="http://schemas.microsoft.com/office/powerpoint/2010/main" val="6676214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363272" cy="5688632"/>
          </a:xfrm>
        </p:spPr>
        <p:txBody>
          <a:bodyPr>
            <a:normAutofit fontScale="92500" lnSpcReduction="10000"/>
          </a:bodyPr>
          <a:lstStyle/>
          <a:p>
            <a:pPr marL="273050" indent="257175" algn="just"/>
            <a:r>
              <a:rPr lang="ru-RU" u="sng" dirty="0" smtClean="0"/>
              <a:t>Третья модель (Беларусь). </a:t>
            </a:r>
            <a:r>
              <a:rPr lang="ru-RU" dirty="0" smtClean="0"/>
              <a:t>Управление лесами и лесным хозяйством занимается одно учреждение. Система управления испытывает самое сильное политическое влияние государства. Лесохозяйственные организации, введу субъективных и объективных причин, финансируются в том числе из бюджета. В рамках одной организации (лесхоза) совмещаются функции управления лесами (функции планирования, контроля, надзора) и функции хозяйствования в лесу (лесозаготовки, лесохозяйственные работы, деревообработки).</a:t>
            </a:r>
          </a:p>
          <a:p>
            <a:pPr marL="273050" indent="257175" algn="just"/>
            <a:r>
              <a:rPr lang="ru-RU" dirty="0" smtClean="0"/>
              <a:t>Актуальным для данной модели яв</a:t>
            </a:r>
            <a:r>
              <a:rPr lang="ru-RU" dirty="0"/>
              <a:t>л</a:t>
            </a:r>
            <a:r>
              <a:rPr lang="ru-RU" dirty="0" smtClean="0"/>
              <a:t>яется приватизация лесохозяйственных и лесозаготовительных работ, а также организационное  разде</a:t>
            </a:r>
            <a:r>
              <a:rPr lang="ru-RU" dirty="0"/>
              <a:t>л</a:t>
            </a:r>
            <a:r>
              <a:rPr lang="ru-RU" dirty="0" smtClean="0"/>
              <a:t>ение функций управления лесами и функций хозяйствования в лесу.</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47</a:t>
            </a:fld>
            <a:endParaRPr lang="ru-RU"/>
          </a:p>
        </p:txBody>
      </p:sp>
    </p:spTree>
    <p:extLst>
      <p:ext uri="{BB962C8B-B14F-4D97-AF65-F5344CB8AC3E}">
        <p14:creationId xmlns:p14="http://schemas.microsoft.com/office/powerpoint/2010/main" val="5556844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257175" algn="just"/>
            <a:r>
              <a:rPr lang="ru-RU" dirty="0" smtClean="0"/>
              <a:t>Украинские ученые обобщили мировой опыт и выделили для реформирования своего лесного хозяйства шесть сценариев развития (американский, немецкий, польский, финский и два украинских). Анализу подверглись основные структурные элементы экономической системы функционирования лесного хозяйства: налогообложение, финансирование, организация управления (табл.             )</a:t>
            </a:r>
          </a:p>
          <a:p>
            <a:pPr marL="273050" indent="257175" algn="just"/>
            <a:r>
              <a:rPr lang="ru-RU" dirty="0" smtClean="0"/>
              <a:t>При исследовании системы налогообложения выделялись: виды лесных налогов, объекты налогообложения, методика определения сумм налоговых платежей.    </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48</a:t>
            </a:fld>
            <a:endParaRPr lang="ru-RU"/>
          </a:p>
        </p:txBody>
      </p:sp>
    </p:spTree>
    <p:extLst>
      <p:ext uri="{BB962C8B-B14F-4D97-AF65-F5344CB8AC3E}">
        <p14:creationId xmlns:p14="http://schemas.microsoft.com/office/powerpoint/2010/main" val="39231546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92500"/>
          </a:bodyPr>
          <a:lstStyle/>
          <a:p>
            <a:pPr marL="273050" indent="360363" algn="just"/>
            <a:r>
              <a:rPr lang="ru-RU" dirty="0" smtClean="0"/>
              <a:t>Видами лесных налогов, в зависимости от страны, выступают: налог на древесину, проданную на корню (США), земельный налог (Германия), лесной налог (Польша), налог на лесной доход (Польша). Объектами налогообложения являются: сумма корневой платы за древесину на корню (США), лесные земли (Германия), условная площадь лесов (Польша), лесной доход (Финляндия). Методику определения сумм налоговых платежей выражает: доля коренных платежей (США), условная площадь лесов, умноженная на погектарную ставку налога (Польша), доля лесного дохода (Финляндия). Украинские варианты реформирования во многом опирались на финский опыт налогообложения.</a:t>
            </a:r>
          </a:p>
          <a:p>
            <a:pPr marL="273050" indent="360363"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49</a:t>
            </a:fld>
            <a:endParaRPr lang="ru-RU"/>
          </a:p>
        </p:txBody>
      </p:sp>
    </p:spTree>
    <p:extLst>
      <p:ext uri="{BB962C8B-B14F-4D97-AF65-F5344CB8AC3E}">
        <p14:creationId xmlns:p14="http://schemas.microsoft.com/office/powerpoint/2010/main" val="170102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8858312" cy="5544616"/>
          </a:xfrm>
        </p:spPr>
        <p:txBody>
          <a:bodyPr>
            <a:normAutofit/>
          </a:bodyPr>
          <a:lstStyle/>
          <a:p>
            <a:pPr algn="just"/>
            <a:r>
              <a:rPr lang="ru-RU" dirty="0" smtClean="0"/>
              <a:t>Институциональные основы построения менеджмента обусловлены системой рыночных отношений. Рынок – сложное социально-экономическое явление. С  «институциональной» точки зрения он представляет собой структурное образование, включающее различные институты: законы, правила игры (кодексы поведения участников рыночных отношений), типы экономических (социально-экономических) отношений и связей. В данном контексте, институты – это набор правил, процедур и соответствий, моральное (этическое) поведение субъектов хозяйствования (индивидуумов) в интересах максимизации своих доходов. </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5</a:t>
            </a:fld>
            <a:endParaRPr lang="ru-RU"/>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lstStyle/>
          <a:p>
            <a:pPr marL="273050" indent="257175" algn="just"/>
            <a:r>
              <a:rPr lang="ru-RU" dirty="0" smtClean="0"/>
              <a:t>Существующие в странах системы финансирования лесного хозяйства определяются формами собственности на леса: государственные леса – </a:t>
            </a:r>
            <a:r>
              <a:rPr lang="ru-RU" dirty="0" err="1" smtClean="0"/>
              <a:t>госбюжет</a:t>
            </a:r>
            <a:r>
              <a:rPr lang="ru-RU" dirty="0" smtClean="0"/>
              <a:t>, государственные предприятия (Германия, Польша, Финляндия, предложения украинских ученых); коммунальные леса – коммунальные предприятия, местные бюджеты (Германия, Польша, Финляндия, предложения украинских ученых); частные леса – частные </a:t>
            </a:r>
            <a:r>
              <a:rPr lang="ru-RU" dirty="0" err="1" smtClean="0"/>
              <a:t>лесовладельцы</a:t>
            </a:r>
            <a:r>
              <a:rPr lang="ru-RU" dirty="0" smtClean="0"/>
              <a:t> (все страны).</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50</a:t>
            </a:fld>
            <a:endParaRPr lang="ru-RU"/>
          </a:p>
        </p:txBody>
      </p:sp>
    </p:spTree>
    <p:extLst>
      <p:ext uri="{BB962C8B-B14F-4D97-AF65-F5344CB8AC3E}">
        <p14:creationId xmlns:p14="http://schemas.microsoft.com/office/powerpoint/2010/main" val="20139550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lstStyle/>
          <a:p>
            <a:pPr marL="273050" indent="257175" algn="just"/>
            <a:r>
              <a:rPr lang="ru-RU" dirty="0" smtClean="0"/>
              <a:t>Учитывая принцип разде</a:t>
            </a:r>
            <a:r>
              <a:rPr lang="ru-RU" dirty="0"/>
              <a:t>л</a:t>
            </a:r>
            <a:r>
              <a:rPr lang="ru-RU" dirty="0" smtClean="0"/>
              <a:t>ения функций управления лесами и хозяйствования в лесу организацию управления лесным хозяйством во многих странах (Финляндия, Германия, Польша) определяют следующие структуры:</a:t>
            </a:r>
          </a:p>
          <a:p>
            <a:pPr marL="273050" indent="257175" algn="just"/>
            <a:r>
              <a:rPr lang="ru-RU" dirty="0" smtClean="0"/>
              <a:t>- государственная лесная охрана (охрана и контроль)</a:t>
            </a:r>
          </a:p>
          <a:p>
            <a:pPr marL="273050" indent="257175" algn="just"/>
            <a:r>
              <a:rPr lang="ru-RU" dirty="0" smtClean="0"/>
              <a:t>- частные и государственные лесохозяйственные предприятия (воспроизводство лесных ресурсов, лесозаготовки);</a:t>
            </a:r>
          </a:p>
          <a:p>
            <a:pPr marL="273050" indent="257175" algn="just"/>
            <a:r>
              <a:rPr lang="ru-RU" dirty="0" smtClean="0"/>
              <a:t>- частные лесные и частные лесохозяйственные компании (переработка древесины).</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51</a:t>
            </a:fld>
            <a:endParaRPr lang="ru-RU"/>
          </a:p>
        </p:txBody>
      </p:sp>
    </p:spTree>
    <p:extLst>
      <p:ext uri="{BB962C8B-B14F-4D97-AF65-F5344CB8AC3E}">
        <p14:creationId xmlns:p14="http://schemas.microsoft.com/office/powerpoint/2010/main" val="8586077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92500"/>
          </a:bodyPr>
          <a:lstStyle/>
          <a:p>
            <a:pPr marL="273050" indent="360363" algn="just"/>
            <a:r>
              <a:rPr lang="ru-RU" dirty="0" smtClean="0"/>
              <a:t>С позиции выбора пути институциональных преобразований лесного хозяйства интересными являются оценки сценариев реформирования лесного хозяйства Украины экспертами-теоретиками и экспертами-практиками по лесной политике.</a:t>
            </a:r>
          </a:p>
          <a:p>
            <a:pPr marL="273050" indent="360363" algn="just"/>
            <a:r>
              <a:rPr lang="ru-RU" dirty="0" smtClean="0"/>
              <a:t>Как видно из приведенных таблиц (табл. ……), и эксперты-теоретики и эксперты-практики приоритет отдали славянским сценариям развития, правда, с некоторым расхождением в акцентах: эксперты-теоретики отдали предпочтение украинскому варианту (разработка Национального лесотехнического университета (Г. Львов), а эксперты-практики – польскому варианту. </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52</a:t>
            </a:fld>
            <a:endParaRPr lang="ru-RU"/>
          </a:p>
        </p:txBody>
      </p:sp>
    </p:spTree>
    <p:extLst>
      <p:ext uri="{BB962C8B-B14F-4D97-AF65-F5344CB8AC3E}">
        <p14:creationId xmlns:p14="http://schemas.microsoft.com/office/powerpoint/2010/main" val="16206465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257175" algn="just"/>
            <a:r>
              <a:rPr lang="ru-RU" dirty="0" smtClean="0"/>
              <a:t>Меньше всего привлек к себе внимание американский опыт, особенно в части вероятности законодательного обеспечения и соответствия концепции устойчивого развития лесного хозяйства, необходимости усиления экологических и социальных функций лесов.</a:t>
            </a:r>
          </a:p>
          <a:p>
            <a:pPr marL="273050" indent="257175" algn="just"/>
            <a:r>
              <a:rPr lang="ru-RU" dirty="0" smtClean="0"/>
              <a:t>Польский опыт ведения лесного хозяйства являлся и яв</a:t>
            </a:r>
            <a:r>
              <a:rPr lang="ru-RU" dirty="0"/>
              <a:t>л</a:t>
            </a:r>
            <a:r>
              <a:rPr lang="ru-RU" dirty="0" smtClean="0"/>
              <a:t>яется объектом глубокого изучения белорусскими специалистами (А.Д. </a:t>
            </a:r>
            <a:r>
              <a:rPr lang="ru-RU" dirty="0" err="1" smtClean="0"/>
              <a:t>Янушко</a:t>
            </a:r>
            <a:r>
              <a:rPr lang="ru-RU" dirty="0" smtClean="0"/>
              <a:t>, М.В. Кузьменков, В.В. Валетко, Н.Г. Синяк).</a:t>
            </a:r>
          </a:p>
          <a:p>
            <a:pPr marL="273050" indent="257175" algn="just"/>
            <a:r>
              <a:rPr lang="ru-RU" dirty="0" smtClean="0"/>
              <a:t>Остановимся на нем более подробно.</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z="2000" smtClean="0"/>
              <a:pPr/>
              <a:t>53</a:t>
            </a:fld>
            <a:endParaRPr lang="ru-RU" dirty="0"/>
          </a:p>
        </p:txBody>
      </p:sp>
    </p:spTree>
    <p:extLst>
      <p:ext uri="{BB962C8B-B14F-4D97-AF65-F5344CB8AC3E}">
        <p14:creationId xmlns:p14="http://schemas.microsoft.com/office/powerpoint/2010/main" val="41555834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84976" cy="936104"/>
          </a:xfrm>
        </p:spPr>
        <p:txBody>
          <a:bodyPr>
            <a:noAutofit/>
          </a:bodyPr>
          <a:lstStyle/>
          <a:p>
            <a:r>
              <a:rPr lang="ru-RU" sz="2000" b="1" dirty="0" smtClean="0">
                <a:solidFill>
                  <a:schemeClr val="tx1"/>
                </a:solidFill>
                <a:latin typeface="Times New Roman" pitchFamily="18" charset="0"/>
                <a:cs typeface="Times New Roman" pitchFamily="18" charset="0"/>
              </a:rPr>
              <a:t>Таблица 1.</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Налогообложение </a:t>
            </a:r>
            <a:r>
              <a:rPr lang="ru-RU" sz="2000" b="1" dirty="0">
                <a:solidFill>
                  <a:schemeClr val="tx1"/>
                </a:solidFill>
                <a:latin typeface="Times New Roman" pitchFamily="18" charset="0"/>
                <a:cs typeface="Times New Roman" pitchFamily="18" charset="0"/>
              </a:rPr>
              <a:t>лесного хозяйства по разным сценариям экономической реформы</a:t>
            </a:r>
          </a:p>
        </p:txBody>
      </p:sp>
      <p:pic>
        <p:nvPicPr>
          <p:cNvPr id="8" name="Объект 7"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124744"/>
            <a:ext cx="8856984" cy="5733257"/>
          </a:xfrm>
        </p:spPr>
      </p:pic>
      <p:sp>
        <p:nvSpPr>
          <p:cNvPr id="3" name="Номер слайда 2"/>
          <p:cNvSpPr>
            <a:spLocks noGrp="1"/>
          </p:cNvSpPr>
          <p:nvPr>
            <p:ph type="sldNum" sz="quarter" idx="12"/>
          </p:nvPr>
        </p:nvSpPr>
        <p:spPr/>
        <p:txBody>
          <a:bodyPr/>
          <a:lstStyle/>
          <a:p>
            <a:fld id="{6CDCB6CD-6717-4F89-8459-EA0954223042}" type="slidenum">
              <a:rPr lang="ru-RU" smtClean="0"/>
              <a:pPr/>
              <a:t>54</a:t>
            </a:fld>
            <a:endParaRPr lang="ru-RU"/>
          </a:p>
        </p:txBody>
      </p:sp>
    </p:spTree>
    <p:extLst>
      <p:ext uri="{BB962C8B-B14F-4D97-AF65-F5344CB8AC3E}">
        <p14:creationId xmlns:p14="http://schemas.microsoft.com/office/powerpoint/2010/main" val="12066507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68952" cy="1143000"/>
          </a:xfrm>
        </p:spPr>
        <p:txBody>
          <a:bodyPr>
            <a:noAutofit/>
          </a:bodyPr>
          <a:lstStyle/>
          <a:p>
            <a:r>
              <a:rPr lang="ru-RU" sz="2800" dirty="0" smtClean="0">
                <a:solidFill>
                  <a:schemeClr val="tx1"/>
                </a:solidFill>
              </a:rPr>
              <a:t>Таблица 2</a:t>
            </a:r>
            <a:br>
              <a:rPr lang="ru-RU" sz="2800" dirty="0" smtClean="0">
                <a:solidFill>
                  <a:schemeClr val="tx1"/>
                </a:solidFill>
              </a:rPr>
            </a:br>
            <a:r>
              <a:rPr lang="ru-RU" sz="2800" dirty="0" smtClean="0">
                <a:solidFill>
                  <a:schemeClr val="tx1"/>
                </a:solidFill>
              </a:rPr>
              <a:t>Финансирование </a:t>
            </a:r>
            <a:r>
              <a:rPr lang="ru-RU" sz="2800" dirty="0">
                <a:solidFill>
                  <a:schemeClr val="tx1"/>
                </a:solidFill>
              </a:rPr>
              <a:t>лесного хозяйства по разным сценариям экономической реформы</a:t>
            </a:r>
          </a:p>
        </p:txBody>
      </p:sp>
      <p:pic>
        <p:nvPicPr>
          <p:cNvPr id="6" name="Объект 5"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1" y="1484784"/>
            <a:ext cx="8640960" cy="3600400"/>
          </a:xfrm>
        </p:spPr>
      </p:pic>
      <p:sp>
        <p:nvSpPr>
          <p:cNvPr id="3" name="Номер слайда 2"/>
          <p:cNvSpPr>
            <a:spLocks noGrp="1"/>
          </p:cNvSpPr>
          <p:nvPr>
            <p:ph type="sldNum" sz="quarter" idx="12"/>
          </p:nvPr>
        </p:nvSpPr>
        <p:spPr/>
        <p:txBody>
          <a:bodyPr/>
          <a:lstStyle/>
          <a:p>
            <a:fld id="{6CDCB6CD-6717-4F89-8459-EA0954223042}" type="slidenum">
              <a:rPr lang="ru-RU" smtClean="0"/>
              <a:pPr/>
              <a:t>55</a:t>
            </a:fld>
            <a:endParaRPr lang="ru-RU"/>
          </a:p>
        </p:txBody>
      </p:sp>
    </p:spTree>
    <p:extLst>
      <p:ext uri="{BB962C8B-B14F-4D97-AF65-F5344CB8AC3E}">
        <p14:creationId xmlns:p14="http://schemas.microsoft.com/office/powerpoint/2010/main" val="35525612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6004"/>
            <a:ext cx="8784976" cy="1143000"/>
          </a:xfrm>
        </p:spPr>
        <p:txBody>
          <a:bodyPr>
            <a:noAutofit/>
          </a:bodyPr>
          <a:lstStyle/>
          <a:p>
            <a:r>
              <a:rPr lang="ru-RU" sz="2800" dirty="0" smtClean="0">
                <a:solidFill>
                  <a:schemeClr val="tx1"/>
                </a:solidFill>
              </a:rPr>
              <a:t>Таблица 3</a:t>
            </a:r>
            <a:br>
              <a:rPr lang="ru-RU" sz="2800" dirty="0" smtClean="0">
                <a:solidFill>
                  <a:schemeClr val="tx1"/>
                </a:solidFill>
              </a:rPr>
            </a:br>
            <a:r>
              <a:rPr lang="ru-RU" sz="2800" dirty="0" smtClean="0">
                <a:solidFill>
                  <a:schemeClr val="tx1"/>
                </a:solidFill>
              </a:rPr>
              <a:t>Организация лесного хозяйства в государственных делах</a:t>
            </a:r>
            <a:endParaRPr lang="ru-RU" sz="2800"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79464161"/>
              </p:ext>
            </p:extLst>
          </p:nvPr>
        </p:nvGraphicFramePr>
        <p:xfrm>
          <a:off x="179514" y="1340768"/>
          <a:ext cx="8712965" cy="5088632"/>
        </p:xfrm>
        <a:graphic>
          <a:graphicData uri="http://schemas.openxmlformats.org/drawingml/2006/table">
            <a:tbl>
              <a:tblPr firstRow="1" bandRow="1">
                <a:tableStyleId>{5C22544A-7EE6-4342-B048-85BDC9FD1C3A}</a:tableStyleId>
              </a:tblPr>
              <a:tblGrid>
                <a:gridCol w="1584174"/>
                <a:gridCol w="1901012"/>
                <a:gridCol w="1742593"/>
                <a:gridCol w="1742593"/>
                <a:gridCol w="1742593"/>
              </a:tblGrid>
              <a:tr h="288032">
                <a:tc rowSpan="2">
                  <a:txBody>
                    <a:bodyPr/>
                    <a:lstStyle/>
                    <a:p>
                      <a:pPr algn="ctr">
                        <a:lnSpc>
                          <a:spcPts val="1370"/>
                        </a:lnSpc>
                        <a:spcAft>
                          <a:spcPts val="0"/>
                        </a:spcAft>
                      </a:pPr>
                      <a:r>
                        <a:rPr lang="ru-RU" sz="1400" b="1" spc="0" dirty="0">
                          <a:solidFill>
                            <a:srgbClr val="000000"/>
                          </a:solidFill>
                          <a:effectLst/>
                          <a:latin typeface="Times New Roman"/>
                          <a:ea typeface="Times New Roman"/>
                          <a:cs typeface="Times New Roman"/>
                        </a:rPr>
                        <a:t>Сценарии реформирования лесного хозяйства</a:t>
                      </a:r>
                      <a:endParaRPr lang="ru-RU" sz="1100" dirty="0">
                        <a:effectLst/>
                        <a:latin typeface="Times New Roman"/>
                        <a:ea typeface="Times New Roman"/>
                      </a:endParaRPr>
                    </a:p>
                  </a:txBody>
                  <a:tcPr marL="6350" marR="6350" marT="0" marB="0"/>
                </a:tc>
                <a:tc gridSpan="4">
                  <a:txBody>
                    <a:bodyPr/>
                    <a:lstStyle/>
                    <a:p>
                      <a:pPr algn="ctr">
                        <a:lnSpc>
                          <a:spcPts val="1150"/>
                        </a:lnSpc>
                        <a:spcAft>
                          <a:spcPts val="0"/>
                        </a:spcAft>
                      </a:pPr>
                      <a:r>
                        <a:rPr lang="ru-RU" sz="1600" b="1" spc="0" dirty="0">
                          <a:solidFill>
                            <a:srgbClr val="000000"/>
                          </a:solidFill>
                          <a:effectLst/>
                          <a:latin typeface="Times New Roman"/>
                          <a:ea typeface="Times New Roman"/>
                          <a:cs typeface="Times New Roman"/>
                        </a:rPr>
                        <a:t>Компании, предприятия, службы, которые осуществляют</a:t>
                      </a:r>
                      <a:endParaRPr lang="ru-RU" sz="1200" dirty="0">
                        <a:effectLst/>
                        <a:latin typeface="Times New Roman"/>
                        <a:ea typeface="Times New Roman"/>
                      </a:endParaRPr>
                    </a:p>
                  </a:txBody>
                  <a:tcPr marL="6350" marR="6350" marT="0" marB="0"/>
                </a:tc>
                <a:tc hMerge="1">
                  <a:txBody>
                    <a:bodyPr/>
                    <a:lstStyle/>
                    <a:p>
                      <a:endParaRPr lang="ru-RU"/>
                    </a:p>
                  </a:txBody>
                  <a:tcPr/>
                </a:tc>
                <a:tc hMerge="1">
                  <a:txBody>
                    <a:bodyPr/>
                    <a:lstStyle/>
                    <a:p>
                      <a:endParaRPr lang="ru-RU"/>
                    </a:p>
                  </a:txBody>
                  <a:tcPr/>
                </a:tc>
                <a:tc hMerge="1">
                  <a:txBody>
                    <a:bodyPr/>
                    <a:lstStyle/>
                    <a:p>
                      <a:endParaRPr lang="ru-RU"/>
                    </a:p>
                  </a:txBody>
                  <a:tcPr/>
                </a:tc>
              </a:tr>
              <a:tr h="288032">
                <a:tc vMerge="1">
                  <a:txBody>
                    <a:bodyPr/>
                    <a:lstStyle/>
                    <a:p>
                      <a:endParaRPr lang="ru-RU"/>
                    </a:p>
                  </a:txBody>
                  <a:tcPr/>
                </a:tc>
                <a:tc>
                  <a:txBody>
                    <a:bodyPr/>
                    <a:lstStyle/>
                    <a:p>
                      <a:pPr algn="ctr">
                        <a:lnSpc>
                          <a:spcPts val="1150"/>
                        </a:lnSpc>
                        <a:spcAft>
                          <a:spcPts val="0"/>
                        </a:spcAft>
                      </a:pPr>
                      <a:r>
                        <a:rPr lang="ru-RU" sz="1400" b="1" spc="0" dirty="0">
                          <a:solidFill>
                            <a:srgbClr val="000000"/>
                          </a:solidFill>
                          <a:effectLst/>
                          <a:latin typeface="Times New Roman"/>
                          <a:ea typeface="Times New Roman"/>
                          <a:cs typeface="Times New Roman"/>
                        </a:rPr>
                        <a:t>Охрану лесов</a:t>
                      </a:r>
                      <a:endParaRPr lang="ru-RU" sz="1100" dirty="0">
                        <a:effectLst/>
                        <a:latin typeface="Times New Roman"/>
                        <a:ea typeface="Times New Roman"/>
                      </a:endParaRPr>
                    </a:p>
                  </a:txBody>
                  <a:tcPr marL="6350" marR="6350" marT="0" marB="0"/>
                </a:tc>
                <a:tc>
                  <a:txBody>
                    <a:bodyPr/>
                    <a:lstStyle/>
                    <a:p>
                      <a:pPr algn="ctr">
                        <a:lnSpc>
                          <a:spcPts val="1390"/>
                        </a:lnSpc>
                        <a:spcAft>
                          <a:spcPts val="0"/>
                        </a:spcAft>
                      </a:pPr>
                      <a:r>
                        <a:rPr lang="ru-RU" sz="1400" b="1" spc="0" dirty="0">
                          <a:solidFill>
                            <a:srgbClr val="000000"/>
                          </a:solidFill>
                          <a:effectLst/>
                          <a:latin typeface="Times New Roman"/>
                          <a:ea typeface="Times New Roman"/>
                          <a:cs typeface="Times New Roman"/>
                        </a:rPr>
                        <a:t>Воспроизводство лесных ресурсов</a:t>
                      </a:r>
                      <a:endParaRPr lang="ru-RU" sz="1100" dirty="0">
                        <a:effectLst/>
                        <a:latin typeface="Times New Roman"/>
                        <a:ea typeface="Times New Roman"/>
                      </a:endParaRPr>
                    </a:p>
                  </a:txBody>
                  <a:tcPr marL="6350" marR="6350" marT="0" marB="0"/>
                </a:tc>
                <a:tc>
                  <a:txBody>
                    <a:bodyPr/>
                    <a:lstStyle/>
                    <a:p>
                      <a:pPr algn="ctr">
                        <a:lnSpc>
                          <a:spcPts val="1150"/>
                        </a:lnSpc>
                        <a:spcAft>
                          <a:spcPts val="0"/>
                        </a:spcAft>
                      </a:pPr>
                      <a:r>
                        <a:rPr lang="ru-RU" sz="1400" b="1" spc="0" dirty="0">
                          <a:solidFill>
                            <a:srgbClr val="000000"/>
                          </a:solidFill>
                          <a:effectLst/>
                          <a:latin typeface="Times New Roman"/>
                          <a:ea typeface="Times New Roman"/>
                          <a:cs typeface="Times New Roman"/>
                        </a:rPr>
                        <a:t>Лесозаготовку</a:t>
                      </a:r>
                      <a:endParaRPr lang="ru-RU" sz="1100" dirty="0">
                        <a:effectLst/>
                        <a:latin typeface="Times New Roman"/>
                        <a:ea typeface="Times New Roman"/>
                      </a:endParaRPr>
                    </a:p>
                  </a:txBody>
                  <a:tcPr marL="6350" marR="6350" marT="0" marB="0"/>
                </a:tc>
                <a:tc>
                  <a:txBody>
                    <a:bodyPr/>
                    <a:lstStyle/>
                    <a:p>
                      <a:pPr algn="ctr">
                        <a:lnSpc>
                          <a:spcPts val="1150"/>
                        </a:lnSpc>
                        <a:spcAft>
                          <a:spcPts val="0"/>
                        </a:spcAft>
                      </a:pPr>
                      <a:r>
                        <a:rPr lang="ru-RU" sz="1400" b="1" spc="0" dirty="0">
                          <a:solidFill>
                            <a:srgbClr val="000000"/>
                          </a:solidFill>
                          <a:effectLst/>
                          <a:latin typeface="Times New Roman"/>
                          <a:ea typeface="Times New Roman"/>
                          <a:cs typeface="Times New Roman"/>
                        </a:rPr>
                        <a:t>Переработку древесины</a:t>
                      </a:r>
                      <a:endParaRPr lang="ru-RU" sz="1100" dirty="0">
                        <a:effectLst/>
                        <a:latin typeface="Times New Roman"/>
                        <a:ea typeface="Times New Roman"/>
                      </a:endParaRPr>
                    </a:p>
                  </a:txBody>
                  <a:tcPr marL="6350" marR="6350" marT="0" marB="0"/>
                </a:tc>
              </a:tr>
              <a:tr h="576064">
                <a:tc>
                  <a:txBody>
                    <a:bodyPr/>
                    <a:lstStyle/>
                    <a:p>
                      <a:pPr algn="ctr">
                        <a:lnSpc>
                          <a:spcPts val="1200"/>
                        </a:lnSpc>
                        <a:spcAft>
                          <a:spcPts val="0"/>
                        </a:spcAft>
                      </a:pPr>
                      <a:r>
                        <a:rPr lang="ru-RU" sz="1400" spc="0" dirty="0">
                          <a:solidFill>
                            <a:srgbClr val="000000"/>
                          </a:solidFill>
                          <a:effectLst/>
                          <a:latin typeface="Times New Roman"/>
                          <a:ea typeface="Times New Roman"/>
                          <a:cs typeface="Times New Roman"/>
                        </a:rPr>
                        <a:t>1. Американский</a:t>
                      </a:r>
                      <a:endParaRPr lang="ru-RU" sz="1050" dirty="0">
                        <a:effectLst/>
                        <a:latin typeface="Times New Roman"/>
                        <a:ea typeface="Times New Roman"/>
                      </a:endParaRPr>
                    </a:p>
                  </a:txBody>
                  <a:tcPr marL="6350" marR="6350" marT="0" marB="0"/>
                </a:tc>
                <a:tc>
                  <a:txBody>
                    <a:bodyPr/>
                    <a:lstStyle/>
                    <a:p>
                      <a:pPr marL="3175" lvl="0" indent="11113" algn="just">
                        <a:lnSpc>
                          <a:spcPts val="1370"/>
                        </a:lnSpc>
                        <a:spcAft>
                          <a:spcPts val="0"/>
                        </a:spcAft>
                        <a:buClr>
                          <a:srgbClr val="000000"/>
                        </a:buClr>
                        <a:buSzPts val="1200"/>
                        <a:buFont typeface="+mj-lt"/>
                        <a:buAutoNum type="arabicPeriod"/>
                        <a:tabLst>
                          <a:tab pos="88900" algn="l"/>
                        </a:tabLst>
                      </a:pPr>
                      <a:r>
                        <a:rPr lang="ru-RU" sz="1400" u="none" strike="noStrike" spc="0" dirty="0">
                          <a:solidFill>
                            <a:srgbClr val="000000"/>
                          </a:solidFill>
                          <a:effectLst/>
                          <a:latin typeface="Times New Roman"/>
                          <a:ea typeface="Times New Roman"/>
                          <a:cs typeface="Times New Roman"/>
                        </a:rPr>
                        <a:t>Государственная лесная охрана лесничеств</a:t>
                      </a:r>
                      <a:endParaRPr lang="ru-RU" sz="1050" u="none" strike="noStrike" spc="0" dirty="0">
                        <a:effectLst/>
                        <a:latin typeface="Times New Roman"/>
                        <a:ea typeface="Times New Roman"/>
                        <a:cs typeface="Times New Roman"/>
                      </a:endParaRPr>
                    </a:p>
                    <a:p>
                      <a:pPr marL="3175" lvl="0" indent="11113" algn="just">
                        <a:lnSpc>
                          <a:spcPts val="1370"/>
                        </a:lnSpc>
                        <a:spcAft>
                          <a:spcPts val="0"/>
                        </a:spcAft>
                        <a:buClr>
                          <a:srgbClr val="000000"/>
                        </a:buClr>
                        <a:buSzPts val="1200"/>
                        <a:buFont typeface="+mj-lt"/>
                        <a:buAutoNum type="arabicPeriod"/>
                        <a:tabLst>
                          <a:tab pos="88900" algn="l"/>
                        </a:tabLst>
                      </a:pPr>
                      <a:r>
                        <a:rPr lang="ru-RU" sz="1400" u="none" strike="noStrike" spc="0" dirty="0">
                          <a:solidFill>
                            <a:srgbClr val="000000"/>
                          </a:solidFill>
                          <a:effectLst/>
                          <a:latin typeface="Times New Roman"/>
                          <a:ea typeface="Times New Roman"/>
                          <a:cs typeface="Times New Roman"/>
                        </a:rPr>
                        <a:t>Лесная охрана </a:t>
                      </a:r>
                      <a:r>
                        <a:rPr lang="ru-RU" sz="1400" u="none" strike="noStrike" spc="0" dirty="0" err="1">
                          <a:solidFill>
                            <a:srgbClr val="000000"/>
                          </a:solidFill>
                          <a:effectLst/>
                          <a:latin typeface="Times New Roman"/>
                          <a:ea typeface="Times New Roman"/>
                          <a:cs typeface="Times New Roman"/>
                        </a:rPr>
                        <a:t>лесопользователей</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55905" algn="l"/>
                        </a:tabLst>
                      </a:pPr>
                      <a:r>
                        <a:rPr lang="ru-RU" sz="1400" u="none" strike="noStrike" spc="0" dirty="0">
                          <a:solidFill>
                            <a:srgbClr val="000000"/>
                          </a:solidFill>
                          <a:effectLst/>
                          <a:latin typeface="Times New Roman"/>
                          <a:ea typeface="Times New Roman"/>
                          <a:cs typeface="Times New Roman"/>
                        </a:rPr>
                        <a:t>Частные</a:t>
                      </a:r>
                      <a:endParaRPr lang="ru-RU" sz="1050" u="none" strike="noStrike" spc="0" dirty="0">
                        <a:effectLst/>
                        <a:latin typeface="Times New Roman"/>
                        <a:ea typeface="Times New Roman"/>
                        <a:cs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лесохозяйственные компании</a:t>
                      </a:r>
                      <a:endParaRPr lang="ru-RU" sz="1050" dirty="0">
                        <a:effectLst/>
                        <a:latin typeface="Times New Roman"/>
                        <a:ea typeface="Times New Roman"/>
                      </a:endParaRPr>
                    </a:p>
                    <a:p>
                      <a:pPr marL="342900" lvl="0" indent="-342900" algn="just">
                        <a:lnSpc>
                          <a:spcPts val="1370"/>
                        </a:lnSpc>
                        <a:spcAft>
                          <a:spcPts val="0"/>
                        </a:spcAft>
                        <a:buClr>
                          <a:srgbClr val="000000"/>
                        </a:buClr>
                        <a:buSzPts val="1200"/>
                        <a:buFont typeface="+mj-lt"/>
                        <a:buAutoNum type="arabicPeriod"/>
                        <a:tabLst>
                          <a:tab pos="252730" algn="l"/>
                        </a:tabLst>
                      </a:pPr>
                      <a:r>
                        <a:rPr lang="ru-RU" sz="1400" u="none" strike="noStrike" spc="0" dirty="0">
                          <a:solidFill>
                            <a:srgbClr val="000000"/>
                          </a:solidFill>
                          <a:effectLst/>
                          <a:latin typeface="Times New Roman"/>
                          <a:ea typeface="Times New Roman"/>
                          <a:cs typeface="Times New Roman"/>
                        </a:rPr>
                        <a:t>Частные лесные компании</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45"/>
                        </a:lnSpc>
                        <a:spcAft>
                          <a:spcPts val="0"/>
                        </a:spcAft>
                        <a:buClr>
                          <a:srgbClr val="000000"/>
                        </a:buClr>
                        <a:buSzPts val="1200"/>
                        <a:buFont typeface="+mj-lt"/>
                        <a:buAutoNum type="arabicPeriod"/>
                        <a:tabLst>
                          <a:tab pos="250190" algn="l"/>
                        </a:tabLst>
                      </a:pPr>
                      <a:r>
                        <a:rPr lang="ru-RU" sz="1400" u="none" strike="noStrike" spc="0" dirty="0">
                          <a:solidFill>
                            <a:srgbClr val="000000"/>
                          </a:solidFill>
                          <a:effectLst/>
                          <a:latin typeface="Times New Roman"/>
                          <a:ea typeface="Times New Roman"/>
                          <a:cs typeface="Times New Roman"/>
                        </a:rPr>
                        <a:t>Частные лесные компании</a:t>
                      </a:r>
                      <a:endParaRPr lang="ru-RU" sz="1050" u="none" strike="noStrike" spc="0" dirty="0">
                        <a:effectLst/>
                        <a:latin typeface="Times New Roman"/>
                        <a:ea typeface="Times New Roman"/>
                        <a:cs typeface="Times New Roman"/>
                      </a:endParaRPr>
                    </a:p>
                    <a:p>
                      <a:pPr marL="342900" lvl="0" indent="-342900">
                        <a:lnSpc>
                          <a:spcPts val="1345"/>
                        </a:lnSpc>
                        <a:spcAft>
                          <a:spcPts val="0"/>
                        </a:spcAft>
                        <a:buClr>
                          <a:srgbClr val="000000"/>
                        </a:buClr>
                        <a:buSzPts val="1200"/>
                        <a:buFont typeface="+mj-lt"/>
                        <a:buAutoNum type="arabicPeriod"/>
                        <a:tabLst>
                          <a:tab pos="300355" algn="l"/>
                        </a:tabLst>
                      </a:pPr>
                      <a:r>
                        <a:rPr lang="ru-RU" sz="1400" u="none" strike="noStrike" spc="0" dirty="0">
                          <a:solidFill>
                            <a:srgbClr val="000000"/>
                          </a:solidFill>
                          <a:effectLst/>
                          <a:latin typeface="Times New Roman"/>
                          <a:ea typeface="Times New Roman"/>
                          <a:cs typeface="Times New Roman"/>
                        </a:rPr>
                        <a:t>Частные лесохозяйственные компании</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52730" algn="l"/>
                        </a:tabLst>
                      </a:pPr>
                      <a:r>
                        <a:rPr lang="ru-RU" sz="1400" u="none" strike="noStrike" spc="0" dirty="0">
                          <a:solidFill>
                            <a:srgbClr val="000000"/>
                          </a:solidFill>
                          <a:effectLst/>
                          <a:latin typeface="Times New Roman"/>
                          <a:ea typeface="Times New Roman"/>
                          <a:cs typeface="Times New Roman"/>
                        </a:rPr>
                        <a:t>Частные</a:t>
                      </a:r>
                      <a:endParaRPr lang="ru-RU" sz="1050" u="none" strike="noStrike" spc="0" dirty="0">
                        <a:effectLst/>
                        <a:latin typeface="Times New Roman"/>
                        <a:ea typeface="Times New Roman"/>
                        <a:cs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деревообрабатывающие компании</a:t>
                      </a:r>
                      <a:endParaRPr lang="ru-RU" sz="1050" dirty="0">
                        <a:effectLst/>
                        <a:latin typeface="Times New Roman"/>
                        <a:ea typeface="Times New Roman"/>
                      </a:endParaRPr>
                    </a:p>
                    <a:p>
                      <a:pPr marL="342900" lvl="0" indent="-342900" algn="just">
                        <a:lnSpc>
                          <a:spcPts val="1370"/>
                        </a:lnSpc>
                        <a:spcAft>
                          <a:spcPts val="0"/>
                        </a:spcAft>
                        <a:buClr>
                          <a:srgbClr val="000000"/>
                        </a:buClr>
                        <a:buSzPts val="1200"/>
                        <a:buFont typeface="+mj-lt"/>
                        <a:buAutoNum type="arabicPeriod"/>
                        <a:tabLst>
                          <a:tab pos="250190" algn="l"/>
                        </a:tabLst>
                      </a:pPr>
                      <a:r>
                        <a:rPr lang="ru-RU" sz="1400" u="none" strike="noStrike" spc="0" dirty="0">
                          <a:solidFill>
                            <a:srgbClr val="000000"/>
                          </a:solidFill>
                          <a:effectLst/>
                          <a:latin typeface="Times New Roman"/>
                          <a:ea typeface="Times New Roman"/>
                          <a:cs typeface="Times New Roman"/>
                        </a:rPr>
                        <a:t>Частные лесные компании</a:t>
                      </a:r>
                      <a:endParaRPr lang="ru-RU" sz="1050" u="none" strike="noStrike" spc="0" dirty="0">
                        <a:effectLst/>
                        <a:latin typeface="Times New Roman"/>
                        <a:ea typeface="Times New Roman"/>
                        <a:cs typeface="Times New Roman"/>
                      </a:endParaRPr>
                    </a:p>
                    <a:p>
                      <a:pPr marL="342900" lvl="0" indent="-342900" algn="just">
                        <a:lnSpc>
                          <a:spcPts val="1370"/>
                        </a:lnSpc>
                        <a:spcAft>
                          <a:spcPts val="0"/>
                        </a:spcAft>
                        <a:buClr>
                          <a:srgbClr val="000000"/>
                        </a:buClr>
                        <a:buSzPts val="1200"/>
                        <a:buFont typeface="+mj-lt"/>
                        <a:buAutoNum type="arabicPeriod"/>
                        <a:tabLst>
                          <a:tab pos="353695" algn="l"/>
                        </a:tabLst>
                      </a:pPr>
                      <a:r>
                        <a:rPr lang="ru-RU" sz="1400" u="none" strike="noStrike" spc="0" dirty="0">
                          <a:solidFill>
                            <a:srgbClr val="000000"/>
                          </a:solidFill>
                          <a:effectLst/>
                          <a:latin typeface="Times New Roman"/>
                          <a:ea typeface="Times New Roman"/>
                          <a:cs typeface="Times New Roman"/>
                        </a:rPr>
                        <a:t>Частные лесохозяйственные компании</a:t>
                      </a:r>
                      <a:endParaRPr lang="ru-RU" sz="1050" u="none" strike="noStrike" spc="0" dirty="0">
                        <a:effectLst/>
                        <a:latin typeface="Times New Roman"/>
                        <a:ea typeface="Times New Roman"/>
                        <a:cs typeface="Times New Roman"/>
                      </a:endParaRPr>
                    </a:p>
                  </a:txBody>
                  <a:tcPr marL="6350" marR="6350" marT="0" marB="0"/>
                </a:tc>
              </a:tr>
              <a:tr h="576064">
                <a:tc>
                  <a:txBody>
                    <a:bodyPr/>
                    <a:lstStyle/>
                    <a:p>
                      <a:pPr marL="38100">
                        <a:lnSpc>
                          <a:spcPts val="1200"/>
                        </a:lnSpc>
                        <a:spcAft>
                          <a:spcPts val="0"/>
                        </a:spcAft>
                      </a:pPr>
                      <a:r>
                        <a:rPr lang="ru-RU" sz="1400" spc="0" dirty="0">
                          <a:solidFill>
                            <a:srgbClr val="000000"/>
                          </a:solidFill>
                          <a:effectLst/>
                          <a:latin typeface="Times New Roman"/>
                          <a:ea typeface="Times New Roman"/>
                          <a:cs typeface="Times New Roman"/>
                        </a:rPr>
                        <a:t>2. Немецкий</a:t>
                      </a:r>
                      <a:endParaRPr lang="ru-RU" sz="1050" dirty="0">
                        <a:effectLst/>
                        <a:latin typeface="Times New Roman"/>
                        <a:ea typeface="Times New Roman"/>
                      </a:endParaRPr>
                    </a:p>
                  </a:txBody>
                  <a:tcPr marL="6350" marR="6350" marT="0" marB="0"/>
                </a:tc>
                <a:tc>
                  <a:txBody>
                    <a:bodyPr/>
                    <a:lstStyle/>
                    <a:p>
                      <a:pPr algn="ctr">
                        <a:lnSpc>
                          <a:spcPts val="1370"/>
                        </a:lnSpc>
                        <a:spcAft>
                          <a:spcPts val="0"/>
                        </a:spcAft>
                      </a:pPr>
                      <a:r>
                        <a:rPr lang="ru-RU" sz="1400" spc="0" dirty="0">
                          <a:solidFill>
                            <a:srgbClr val="000000"/>
                          </a:solidFill>
                          <a:effectLst/>
                          <a:latin typeface="Times New Roman"/>
                          <a:ea typeface="Times New Roman"/>
                          <a:cs typeface="Times New Roman"/>
                        </a:rPr>
                        <a:t>2.1. Государственная</a:t>
                      </a:r>
                      <a:endParaRPr lang="ru-RU" sz="1050" dirty="0">
                        <a:effectLst/>
                        <a:latin typeface="Times New Roman"/>
                        <a:ea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лесная охрана</a:t>
                      </a:r>
                      <a:endParaRPr lang="ru-RU" sz="1050" dirty="0">
                        <a:effectLst/>
                        <a:latin typeface="Times New Roman"/>
                        <a:ea typeface="Times New Roman"/>
                      </a:endParaRPr>
                    </a:p>
                    <a:p>
                      <a:pPr algn="just">
                        <a:lnSpc>
                          <a:spcPts val="1370"/>
                        </a:lnSpc>
                        <a:spcAft>
                          <a:spcPts val="0"/>
                        </a:spcAft>
                      </a:pPr>
                      <a:r>
                        <a:rPr lang="ru-RU" sz="1400" spc="0" dirty="0">
                          <a:solidFill>
                            <a:srgbClr val="000000"/>
                          </a:solidFill>
                          <a:effectLst/>
                          <a:latin typeface="Times New Roman"/>
                          <a:ea typeface="Times New Roman"/>
                          <a:cs typeface="Times New Roman"/>
                        </a:rPr>
                        <a:t>лесничеств</a:t>
                      </a:r>
                      <a:endParaRPr lang="ru-RU" sz="1050" dirty="0">
                        <a:effectLst/>
                        <a:latin typeface="Times New Roman"/>
                        <a:ea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государственных</a:t>
                      </a:r>
                      <a:endParaRPr lang="ru-RU" sz="1050" dirty="0">
                        <a:effectLst/>
                        <a:latin typeface="Times New Roman"/>
                        <a:ea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лесохозяйственных</a:t>
                      </a:r>
                      <a:endParaRPr lang="ru-RU" sz="1050" dirty="0">
                        <a:effectLst/>
                        <a:latin typeface="Times New Roman"/>
                        <a:ea typeface="Times New Roman"/>
                      </a:endParaRPr>
                    </a:p>
                    <a:p>
                      <a:pPr algn="just">
                        <a:lnSpc>
                          <a:spcPts val="1370"/>
                        </a:lnSpc>
                        <a:spcAft>
                          <a:spcPts val="0"/>
                        </a:spcAft>
                      </a:pPr>
                      <a:r>
                        <a:rPr lang="ru-RU" sz="1400" spc="0" dirty="0">
                          <a:solidFill>
                            <a:srgbClr val="000000"/>
                          </a:solidFill>
                          <a:effectLst/>
                          <a:latin typeface="Times New Roman"/>
                          <a:ea typeface="Times New Roman"/>
                          <a:cs typeface="Times New Roman"/>
                        </a:rPr>
                        <a:t>предприятий</a:t>
                      </a:r>
                      <a:endParaRPr lang="ru-RU" sz="1050" dirty="0">
                        <a:effectLst/>
                        <a:latin typeface="Times New Roman"/>
                        <a:ea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65430" algn="l"/>
                        </a:tabLst>
                      </a:pPr>
                      <a:r>
                        <a:rPr lang="ru-RU" sz="1400" u="none" strike="noStrike" spc="0" dirty="0">
                          <a:solidFill>
                            <a:srgbClr val="000000"/>
                          </a:solidFill>
                          <a:effectLst/>
                          <a:latin typeface="Times New Roman"/>
                          <a:ea typeface="Times New Roman"/>
                          <a:cs typeface="Times New Roman"/>
                        </a:rPr>
                        <a:t>Частные</a:t>
                      </a:r>
                      <a:endParaRPr lang="ru-RU" sz="1050" u="none" strike="noStrike" spc="0" dirty="0">
                        <a:effectLst/>
                        <a:latin typeface="Times New Roman"/>
                        <a:ea typeface="Times New Roman"/>
                        <a:cs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лесохозяйственные компании</a:t>
                      </a:r>
                      <a:endParaRPr lang="ru-RU" sz="1050" dirty="0">
                        <a:effectLst/>
                        <a:latin typeface="Times New Roman"/>
                        <a:ea typeface="Times New Roman"/>
                      </a:endParaRPr>
                    </a:p>
                    <a:p>
                      <a:pPr marL="3175" lvl="0" indent="11113" algn="just">
                        <a:lnSpc>
                          <a:spcPts val="1370"/>
                        </a:lnSpc>
                        <a:spcAft>
                          <a:spcPts val="0"/>
                        </a:spcAft>
                        <a:buClr>
                          <a:srgbClr val="000000"/>
                        </a:buClr>
                        <a:buSzPts val="1200"/>
                        <a:buFont typeface="+mj-lt"/>
                        <a:buAutoNum type="arabicPeriod"/>
                        <a:tabLst>
                          <a:tab pos="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предприятия</a:t>
                      </a:r>
                      <a:endParaRPr lang="ru-RU" sz="1050" u="none" strike="noStrike" spc="0" dirty="0">
                        <a:effectLst/>
                        <a:latin typeface="Times New Roman"/>
                        <a:ea typeface="Times New Roman"/>
                        <a:cs typeface="Times New Roman"/>
                      </a:endParaRPr>
                    </a:p>
                  </a:txBody>
                  <a:tcPr marL="6350" marR="6350" marT="0" marB="0"/>
                </a:tc>
                <a:tc>
                  <a:txBody>
                    <a:bodyPr/>
                    <a:lstStyle/>
                    <a:p>
                      <a:pPr marL="25400">
                        <a:lnSpc>
                          <a:spcPts val="1370"/>
                        </a:lnSpc>
                        <a:spcAft>
                          <a:spcPts val="0"/>
                        </a:spcAft>
                      </a:pPr>
                      <a:r>
                        <a:rPr lang="ru-RU" sz="1400" spc="0" dirty="0">
                          <a:solidFill>
                            <a:srgbClr val="000000"/>
                          </a:solidFill>
                          <a:effectLst/>
                          <a:latin typeface="Times New Roman"/>
                          <a:ea typeface="Times New Roman"/>
                          <a:cs typeface="Times New Roman"/>
                        </a:rPr>
                        <a:t>2.1. Частные лесные компании 2.2 Государственные лесохозяйственные предприятия</a:t>
                      </a:r>
                      <a:endParaRPr lang="ru-RU" sz="1050" dirty="0">
                        <a:effectLst/>
                        <a:latin typeface="Times New Roman"/>
                        <a:ea typeface="Times New Roman"/>
                      </a:endParaRPr>
                    </a:p>
                  </a:txBody>
                  <a:tcPr marL="6350" marR="6350" marT="0" marB="0"/>
                </a:tc>
                <a:tc>
                  <a:txBody>
                    <a:bodyPr/>
                    <a:lstStyle/>
                    <a:p>
                      <a:pPr algn="just">
                        <a:lnSpc>
                          <a:spcPts val="1200"/>
                        </a:lnSpc>
                        <a:spcAft>
                          <a:spcPts val="300"/>
                        </a:spcAft>
                      </a:pPr>
                      <a:r>
                        <a:rPr lang="ru-RU" sz="1400" spc="0">
                          <a:solidFill>
                            <a:srgbClr val="000000"/>
                          </a:solidFill>
                          <a:effectLst/>
                          <a:latin typeface="Times New Roman"/>
                          <a:ea typeface="Times New Roman"/>
                          <a:cs typeface="Times New Roman"/>
                        </a:rPr>
                        <a:t>2.1. Частные</a:t>
                      </a:r>
                      <a:endParaRPr lang="ru-RU" sz="1050">
                        <a:effectLst/>
                        <a:latin typeface="Times New Roman"/>
                        <a:ea typeface="Times New Roman"/>
                      </a:endParaRPr>
                    </a:p>
                    <a:p>
                      <a:pPr algn="ctr">
                        <a:lnSpc>
                          <a:spcPts val="1200"/>
                        </a:lnSpc>
                        <a:spcBef>
                          <a:spcPts val="300"/>
                        </a:spcBef>
                        <a:spcAft>
                          <a:spcPts val="0"/>
                        </a:spcAft>
                      </a:pPr>
                      <a:r>
                        <a:rPr lang="ru-RU" sz="1400" spc="0">
                          <a:solidFill>
                            <a:srgbClr val="000000"/>
                          </a:solidFill>
                          <a:effectLst/>
                          <a:latin typeface="Times New Roman"/>
                          <a:ea typeface="Times New Roman"/>
                          <a:cs typeface="Times New Roman"/>
                        </a:rPr>
                        <a:t>деревообрабатывающие компании</a:t>
                      </a:r>
                      <a:endParaRPr lang="ru-RU" sz="1050">
                        <a:effectLst/>
                        <a:latin typeface="Times New Roman"/>
                        <a:ea typeface="Times New Roman"/>
                      </a:endParaRPr>
                    </a:p>
                  </a:txBody>
                  <a:tcPr marL="6350" marR="6350" marT="0" marB="0"/>
                </a:tc>
              </a:tr>
              <a:tr h="576064">
                <a:tc>
                  <a:txBody>
                    <a:bodyPr/>
                    <a:lstStyle/>
                    <a:p>
                      <a:pPr marL="38100">
                        <a:lnSpc>
                          <a:spcPts val="1200"/>
                        </a:lnSpc>
                        <a:spcAft>
                          <a:spcPts val="0"/>
                        </a:spcAft>
                      </a:pPr>
                      <a:r>
                        <a:rPr lang="ru-RU" sz="1400" spc="0">
                          <a:solidFill>
                            <a:srgbClr val="000000"/>
                          </a:solidFill>
                          <a:effectLst/>
                          <a:latin typeface="Times New Roman"/>
                          <a:ea typeface="Times New Roman"/>
                          <a:cs typeface="Times New Roman"/>
                        </a:rPr>
                        <a:t>3. Финский</a:t>
                      </a:r>
                      <a:endParaRPr lang="ru-RU" sz="1050">
                        <a:effectLst/>
                        <a:latin typeface="Times New Roman"/>
                        <a:ea typeface="Times New Roman"/>
                      </a:endParaRPr>
                    </a:p>
                  </a:txBody>
                  <a:tcPr marL="6350" marR="6350" marT="0" marB="0"/>
                </a:tc>
                <a:tc>
                  <a:txBody>
                    <a:bodyPr/>
                    <a:lstStyle/>
                    <a:p>
                      <a:pPr algn="just">
                        <a:lnSpc>
                          <a:spcPts val="1390"/>
                        </a:lnSpc>
                        <a:spcAft>
                          <a:spcPts val="0"/>
                        </a:spcAft>
                      </a:pPr>
                      <a:r>
                        <a:rPr lang="ru-RU" sz="1400" spc="0">
                          <a:solidFill>
                            <a:srgbClr val="000000"/>
                          </a:solidFill>
                          <a:effectLst/>
                          <a:latin typeface="Times New Roman"/>
                          <a:ea typeface="Times New Roman"/>
                          <a:cs typeface="Times New Roman"/>
                        </a:rPr>
                        <a:t>3.1. Государственная лесная охрана</a:t>
                      </a:r>
                      <a:endParaRPr lang="ru-RU" sz="1050">
                        <a:effectLst/>
                        <a:latin typeface="Times New Roman"/>
                        <a:ea typeface="Times New Roman"/>
                      </a:endParaRPr>
                    </a:p>
                  </a:txBody>
                  <a:tcPr marL="6350" marR="6350" marT="0" marB="0"/>
                </a:tc>
                <a:tc>
                  <a:txBody>
                    <a:bodyPr/>
                    <a:lstStyle/>
                    <a:p>
                      <a:pPr marL="25400">
                        <a:lnSpc>
                          <a:spcPts val="1370"/>
                        </a:lnSpc>
                        <a:spcAft>
                          <a:spcPts val="0"/>
                        </a:spcAft>
                        <a:tabLst>
                          <a:tab pos="296545" algn="l"/>
                        </a:tabLst>
                      </a:pPr>
                      <a:r>
                        <a:rPr lang="ru-RU" sz="1400" spc="0" dirty="0">
                          <a:solidFill>
                            <a:srgbClr val="000000"/>
                          </a:solidFill>
                          <a:effectLst/>
                          <a:latin typeface="Times New Roman"/>
                          <a:ea typeface="Times New Roman"/>
                          <a:cs typeface="Times New Roman"/>
                        </a:rPr>
                        <a:t>Государственные лесохозяйственные компании (финансируются только за счет государственного бюджета)</a:t>
                      </a:r>
                      <a:endParaRPr lang="ru-RU" sz="1050" dirty="0">
                        <a:effectLst/>
                        <a:latin typeface="Times New Roman"/>
                        <a:ea typeface="Times New Roman"/>
                      </a:endParaRPr>
                    </a:p>
                    <a:p>
                      <a:pPr algn="just">
                        <a:lnSpc>
                          <a:spcPts val="1370"/>
                        </a:lnSpc>
                        <a:spcAft>
                          <a:spcPts val="0"/>
                        </a:spcAft>
                        <a:tabLst>
                          <a:tab pos="267970" algn="l"/>
                        </a:tabLst>
                      </a:pPr>
                      <a:r>
                        <a:rPr lang="ru-RU" sz="1400" spc="0" dirty="0">
                          <a:solidFill>
                            <a:srgbClr val="000000"/>
                          </a:solidFill>
                          <a:effectLst/>
                          <a:latin typeface="Times New Roman"/>
                          <a:ea typeface="Times New Roman"/>
                          <a:cs typeface="Times New Roman"/>
                        </a:rPr>
                        <a:t>Государственные коммерческие</a:t>
                      </a:r>
                      <a:endParaRPr lang="ru-RU" sz="1050" dirty="0">
                        <a:effectLst/>
                        <a:latin typeface="Times New Roman"/>
                        <a:ea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лесохозяйственные компании</a:t>
                      </a:r>
                      <a:endParaRPr lang="ru-RU" sz="1050" dirty="0">
                        <a:effectLst/>
                        <a:latin typeface="Times New Roman"/>
                        <a:ea typeface="Times New Roman"/>
                      </a:endParaRPr>
                    </a:p>
                  </a:txBody>
                  <a:tcPr marL="6350" marR="6350" marT="0" marB="0"/>
                </a:tc>
                <a:tc>
                  <a:txBody>
                    <a:bodyPr/>
                    <a:lstStyle/>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компании (финансируются только за счет государственного бюджета)</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0830" algn="l"/>
                        </a:tabLst>
                      </a:pPr>
                      <a:r>
                        <a:rPr lang="ru-RU" sz="1400" u="none" strike="noStrike" spc="0" dirty="0">
                          <a:solidFill>
                            <a:srgbClr val="000000"/>
                          </a:solidFill>
                          <a:effectLst/>
                          <a:latin typeface="Times New Roman"/>
                          <a:ea typeface="Times New Roman"/>
                          <a:cs typeface="Times New Roman"/>
                        </a:rPr>
                        <a:t>Государственные коммерческие</a:t>
                      </a:r>
                      <a:endParaRPr lang="ru-RU" sz="1050" u="none" strike="noStrike" spc="0" dirty="0">
                        <a:effectLst/>
                        <a:latin typeface="Times New Roman"/>
                        <a:ea typeface="Times New Roman"/>
                        <a:cs typeface="Times New Roman"/>
                      </a:endParaRPr>
                    </a:p>
                    <a:p>
                      <a:pPr algn="ctr">
                        <a:lnSpc>
                          <a:spcPts val="1370"/>
                        </a:lnSpc>
                        <a:spcAft>
                          <a:spcPts val="0"/>
                        </a:spcAft>
                      </a:pPr>
                      <a:r>
                        <a:rPr lang="ru-RU" sz="1400" spc="0" dirty="0">
                          <a:solidFill>
                            <a:srgbClr val="000000"/>
                          </a:solidFill>
                          <a:effectLst/>
                          <a:latin typeface="Times New Roman"/>
                          <a:ea typeface="Times New Roman"/>
                          <a:cs typeface="Times New Roman"/>
                        </a:rPr>
                        <a:t>лесохозяйственные компании</a:t>
                      </a:r>
                      <a:endParaRPr lang="ru-RU" sz="1050" dirty="0">
                        <a:effectLst/>
                        <a:latin typeface="Times New Roman"/>
                        <a:ea typeface="Times New Roman"/>
                      </a:endParaRPr>
                    </a:p>
                  </a:txBody>
                  <a:tcPr marL="6350" marR="6350" marT="0" marB="0"/>
                </a:tc>
                <a:tc>
                  <a:txBody>
                    <a:bodyPr/>
                    <a:lstStyle/>
                    <a:p>
                      <a:pPr algn="just">
                        <a:lnSpc>
                          <a:spcPts val="1200"/>
                        </a:lnSpc>
                        <a:spcAft>
                          <a:spcPts val="300"/>
                        </a:spcAft>
                      </a:pPr>
                      <a:r>
                        <a:rPr lang="ru-RU" sz="1400" spc="0" dirty="0">
                          <a:solidFill>
                            <a:srgbClr val="000000"/>
                          </a:solidFill>
                          <a:effectLst/>
                          <a:latin typeface="Times New Roman"/>
                          <a:ea typeface="Times New Roman"/>
                          <a:cs typeface="Times New Roman"/>
                        </a:rPr>
                        <a:t>3.1. Частные</a:t>
                      </a:r>
                      <a:endParaRPr lang="ru-RU" sz="1050" dirty="0">
                        <a:effectLst/>
                        <a:latin typeface="Times New Roman"/>
                        <a:ea typeface="Times New Roman"/>
                      </a:endParaRPr>
                    </a:p>
                    <a:p>
                      <a:pPr algn="ctr">
                        <a:lnSpc>
                          <a:spcPts val="1200"/>
                        </a:lnSpc>
                        <a:spcBef>
                          <a:spcPts val="300"/>
                        </a:spcBef>
                        <a:spcAft>
                          <a:spcPts val="0"/>
                        </a:spcAft>
                      </a:pPr>
                      <a:r>
                        <a:rPr lang="ru-RU" sz="1400" spc="0" dirty="0">
                          <a:solidFill>
                            <a:srgbClr val="000000"/>
                          </a:solidFill>
                          <a:effectLst/>
                          <a:latin typeface="Times New Roman"/>
                          <a:ea typeface="Times New Roman"/>
                          <a:cs typeface="Times New Roman"/>
                        </a:rPr>
                        <a:t>деревообрабатывающие компании</a:t>
                      </a:r>
                      <a:endParaRPr lang="ru-RU" sz="1050" dirty="0">
                        <a:effectLst/>
                        <a:latin typeface="Times New Roman"/>
                        <a:ea typeface="Times New Roman"/>
                      </a:endParaRPr>
                    </a:p>
                  </a:txBody>
                  <a:tcPr marL="6350" marR="6350" marT="0" marB="0"/>
                </a:tc>
              </a:tr>
            </a:tbl>
          </a:graphicData>
        </a:graphic>
      </p:graphicFrame>
      <p:sp>
        <p:nvSpPr>
          <p:cNvPr id="3" name="Номер слайда 2"/>
          <p:cNvSpPr>
            <a:spLocks noGrp="1"/>
          </p:cNvSpPr>
          <p:nvPr>
            <p:ph type="sldNum" sz="quarter" idx="12"/>
          </p:nvPr>
        </p:nvSpPr>
        <p:spPr/>
        <p:txBody>
          <a:bodyPr/>
          <a:lstStyle/>
          <a:p>
            <a:fld id="{6CDCB6CD-6717-4F89-8459-EA0954223042}" type="slidenum">
              <a:rPr lang="ru-RU" smtClean="0"/>
              <a:pPr/>
              <a:t>56</a:t>
            </a:fld>
            <a:endParaRPr lang="ru-RU"/>
          </a:p>
        </p:txBody>
      </p:sp>
    </p:spTree>
    <p:extLst>
      <p:ext uri="{BB962C8B-B14F-4D97-AF65-F5344CB8AC3E}">
        <p14:creationId xmlns:p14="http://schemas.microsoft.com/office/powerpoint/2010/main" val="32463898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92088"/>
          </a:xfrm>
        </p:spPr>
        <p:txBody>
          <a:bodyPr>
            <a:normAutofit/>
          </a:bodyPr>
          <a:lstStyle/>
          <a:p>
            <a:r>
              <a:rPr lang="ru-RU" sz="2800" dirty="0" smtClean="0">
                <a:solidFill>
                  <a:schemeClr val="tx1"/>
                </a:solidFill>
              </a:rPr>
              <a:t>Продолжение таблицы </a:t>
            </a:r>
            <a:r>
              <a:rPr lang="ru-RU" sz="2800" dirty="0">
                <a:solidFill>
                  <a:schemeClr val="tx1"/>
                </a:solidFill>
              </a:rPr>
              <a:t>3</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797616503"/>
              </p:ext>
            </p:extLst>
          </p:nvPr>
        </p:nvGraphicFramePr>
        <p:xfrm>
          <a:off x="179510" y="1052513"/>
          <a:ext cx="8784980" cy="4993640"/>
        </p:xfrm>
        <a:graphic>
          <a:graphicData uri="http://schemas.openxmlformats.org/drawingml/2006/table">
            <a:tbl>
              <a:tblPr firstRow="1" bandRow="1">
                <a:tableStyleId>{5C22544A-7EE6-4342-B048-85BDC9FD1C3A}</a:tableStyleId>
              </a:tblPr>
              <a:tblGrid>
                <a:gridCol w="1368154"/>
                <a:gridCol w="1656184"/>
                <a:gridCol w="1872208"/>
                <a:gridCol w="1944216"/>
                <a:gridCol w="1944218"/>
              </a:tblGrid>
              <a:tr h="370840">
                <a:tc>
                  <a:txBody>
                    <a:bodyPr/>
                    <a:lstStyle/>
                    <a:p>
                      <a:pPr marL="38100" algn="ctr">
                        <a:lnSpc>
                          <a:spcPts val="1200"/>
                        </a:lnSpc>
                        <a:spcAft>
                          <a:spcPts val="0"/>
                        </a:spcAft>
                      </a:pPr>
                      <a:r>
                        <a:rPr lang="ru-RU" sz="2000" dirty="0" smtClean="0">
                          <a:solidFill>
                            <a:schemeClr val="tx1"/>
                          </a:solidFill>
                          <a:effectLst/>
                          <a:latin typeface="Times New Roman"/>
                          <a:ea typeface="Times New Roman"/>
                        </a:rPr>
                        <a:t>1</a:t>
                      </a:r>
                      <a:endParaRPr lang="ru-RU" sz="2000" dirty="0">
                        <a:solidFill>
                          <a:schemeClr val="tx1"/>
                        </a:solidFill>
                        <a:effectLst/>
                        <a:latin typeface="Times New Roman"/>
                        <a:ea typeface="Times New Roman"/>
                      </a:endParaRPr>
                    </a:p>
                  </a:txBody>
                  <a:tcPr marL="6350" marR="6350" marT="0" marB="0" anchor="ctr"/>
                </a:tc>
                <a:tc>
                  <a:txBody>
                    <a:bodyPr/>
                    <a:lstStyle/>
                    <a:p>
                      <a:pPr algn="ctr">
                        <a:lnSpc>
                          <a:spcPts val="1390"/>
                        </a:lnSpc>
                        <a:spcAft>
                          <a:spcPts val="0"/>
                        </a:spcAft>
                      </a:pPr>
                      <a:r>
                        <a:rPr lang="ru-RU" sz="2000" dirty="0" smtClean="0">
                          <a:solidFill>
                            <a:schemeClr val="tx1"/>
                          </a:solidFill>
                          <a:effectLst/>
                          <a:latin typeface="Times New Roman"/>
                          <a:ea typeface="Times New Roman"/>
                        </a:rPr>
                        <a:t>2</a:t>
                      </a:r>
                      <a:endParaRPr lang="ru-RU" sz="2000" dirty="0">
                        <a:solidFill>
                          <a:schemeClr val="tx1"/>
                        </a:solidFill>
                        <a:effectLst/>
                        <a:latin typeface="Times New Roman"/>
                        <a:ea typeface="Times New Roman"/>
                      </a:endParaRPr>
                    </a:p>
                  </a:txBody>
                  <a:tcPr marL="6350" marR="6350" marT="0" marB="0" anchor="ctr"/>
                </a:tc>
                <a:tc>
                  <a:txBody>
                    <a:bodyPr/>
                    <a:lstStyle/>
                    <a:p>
                      <a:pPr marL="0" lvl="0" indent="0" algn="ctr">
                        <a:lnSpc>
                          <a:spcPts val="1370"/>
                        </a:lnSpc>
                        <a:spcAft>
                          <a:spcPts val="0"/>
                        </a:spcAft>
                        <a:buClr>
                          <a:srgbClr val="000000"/>
                        </a:buClr>
                        <a:buSzPts val="1200"/>
                        <a:buFont typeface="+mj-lt"/>
                        <a:buNone/>
                        <a:tabLst>
                          <a:tab pos="290830" algn="l"/>
                        </a:tabLst>
                      </a:pPr>
                      <a:r>
                        <a:rPr lang="ru-RU" sz="2000" u="none" strike="noStrike" spc="0" dirty="0" smtClean="0">
                          <a:solidFill>
                            <a:schemeClr val="tx1"/>
                          </a:solidFill>
                          <a:effectLst/>
                          <a:latin typeface="Times New Roman"/>
                          <a:ea typeface="Times New Roman"/>
                          <a:cs typeface="Times New Roman"/>
                        </a:rPr>
                        <a:t>3</a:t>
                      </a:r>
                      <a:endParaRPr lang="ru-RU" sz="2000" u="none" strike="noStrike" spc="0" dirty="0">
                        <a:solidFill>
                          <a:schemeClr val="tx1"/>
                        </a:solidFill>
                        <a:effectLst/>
                        <a:latin typeface="Times New Roman"/>
                        <a:ea typeface="Times New Roman"/>
                        <a:cs typeface="Times New Roman"/>
                      </a:endParaRPr>
                    </a:p>
                  </a:txBody>
                  <a:tcPr marL="6350" marR="6350" marT="0" marB="0" anchor="ctr"/>
                </a:tc>
                <a:tc>
                  <a:txBody>
                    <a:bodyPr/>
                    <a:lstStyle/>
                    <a:p>
                      <a:pPr marL="0" lvl="0" indent="0" algn="ctr">
                        <a:lnSpc>
                          <a:spcPts val="1370"/>
                        </a:lnSpc>
                        <a:spcAft>
                          <a:spcPts val="0"/>
                        </a:spcAft>
                        <a:buClr>
                          <a:srgbClr val="000000"/>
                        </a:buClr>
                        <a:buSzPts val="1200"/>
                        <a:buFont typeface="+mj-lt"/>
                        <a:buNone/>
                        <a:tabLst>
                          <a:tab pos="290830" algn="l"/>
                        </a:tabLst>
                      </a:pPr>
                      <a:r>
                        <a:rPr lang="ru-RU" sz="2000" u="none" strike="noStrike" spc="0" dirty="0" smtClean="0">
                          <a:solidFill>
                            <a:schemeClr val="tx1"/>
                          </a:solidFill>
                          <a:effectLst/>
                          <a:latin typeface="Times New Roman"/>
                          <a:ea typeface="Times New Roman"/>
                          <a:cs typeface="Times New Roman"/>
                        </a:rPr>
                        <a:t>4</a:t>
                      </a:r>
                      <a:endParaRPr lang="ru-RU" sz="2000" u="none" strike="noStrike" spc="0" dirty="0">
                        <a:solidFill>
                          <a:schemeClr val="tx1"/>
                        </a:solidFill>
                        <a:effectLst/>
                        <a:latin typeface="Times New Roman"/>
                        <a:ea typeface="Times New Roman"/>
                        <a:cs typeface="Times New Roman"/>
                      </a:endParaRPr>
                    </a:p>
                  </a:txBody>
                  <a:tcPr marL="6350" marR="6350" marT="0" marB="0" anchor="ctr"/>
                </a:tc>
                <a:tc>
                  <a:txBody>
                    <a:bodyPr/>
                    <a:lstStyle/>
                    <a:p>
                      <a:pPr algn="ctr">
                        <a:lnSpc>
                          <a:spcPts val="1200"/>
                        </a:lnSpc>
                        <a:spcBef>
                          <a:spcPts val="300"/>
                        </a:spcBef>
                        <a:spcAft>
                          <a:spcPts val="0"/>
                        </a:spcAft>
                      </a:pPr>
                      <a:r>
                        <a:rPr lang="ru-RU" sz="2000" dirty="0" smtClean="0">
                          <a:solidFill>
                            <a:schemeClr val="tx1"/>
                          </a:solidFill>
                          <a:effectLst/>
                          <a:latin typeface="Times New Roman"/>
                          <a:ea typeface="Times New Roman"/>
                        </a:rPr>
                        <a:t>5</a:t>
                      </a:r>
                      <a:endParaRPr lang="ru-RU" sz="2000" dirty="0">
                        <a:solidFill>
                          <a:schemeClr val="tx1"/>
                        </a:solidFill>
                        <a:effectLst/>
                        <a:latin typeface="Times New Roman"/>
                        <a:ea typeface="Times New Roman"/>
                      </a:endParaRPr>
                    </a:p>
                  </a:txBody>
                  <a:tcPr marL="6350" marR="6350" marT="0" marB="0" anchor="ctr"/>
                </a:tc>
              </a:tr>
              <a:tr h="370840">
                <a:tc>
                  <a:txBody>
                    <a:bodyPr/>
                    <a:lstStyle/>
                    <a:p>
                      <a:pPr marL="38100">
                        <a:lnSpc>
                          <a:spcPts val="1200"/>
                        </a:lnSpc>
                        <a:spcAft>
                          <a:spcPts val="0"/>
                        </a:spcAft>
                      </a:pPr>
                      <a:r>
                        <a:rPr lang="ru-RU" sz="1400" spc="0" dirty="0">
                          <a:solidFill>
                            <a:srgbClr val="000000"/>
                          </a:solidFill>
                          <a:effectLst/>
                          <a:latin typeface="Times New Roman"/>
                          <a:ea typeface="Times New Roman"/>
                          <a:cs typeface="Times New Roman"/>
                        </a:rPr>
                        <a:t>4. Польский</a:t>
                      </a:r>
                      <a:endParaRPr lang="ru-RU" sz="1050" dirty="0">
                        <a:effectLst/>
                        <a:latin typeface="Times New Roman"/>
                        <a:ea typeface="Times New Roman"/>
                      </a:endParaRPr>
                    </a:p>
                  </a:txBody>
                  <a:tcPr marL="6350" marR="6350" marT="0" marB="0"/>
                </a:tc>
                <a:tc>
                  <a:txBody>
                    <a:bodyPr/>
                    <a:lstStyle/>
                    <a:p>
                      <a:pPr algn="just">
                        <a:lnSpc>
                          <a:spcPts val="1390"/>
                        </a:lnSpc>
                        <a:spcAft>
                          <a:spcPts val="0"/>
                        </a:spcAft>
                      </a:pPr>
                      <a:r>
                        <a:rPr lang="ru-RU" sz="1400" spc="0">
                          <a:solidFill>
                            <a:srgbClr val="000000"/>
                          </a:solidFill>
                          <a:effectLst/>
                          <a:latin typeface="Times New Roman"/>
                          <a:ea typeface="Times New Roman"/>
                          <a:cs typeface="Times New Roman"/>
                        </a:rPr>
                        <a:t>4.1. Государственная лесная охрана</a:t>
                      </a:r>
                      <a:endParaRPr lang="ru-RU" sz="1050">
                        <a:effectLst/>
                        <a:latin typeface="Times New Roman"/>
                        <a:ea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67970" algn="l"/>
                        </a:tabLst>
                      </a:pPr>
                      <a:r>
                        <a:rPr lang="ru-RU" sz="1400" u="none" strike="noStrike" spc="0" dirty="0">
                          <a:solidFill>
                            <a:srgbClr val="000000"/>
                          </a:solidFill>
                          <a:effectLst/>
                          <a:latin typeface="Times New Roman"/>
                          <a:ea typeface="Times New Roman"/>
                          <a:cs typeface="Times New Roman"/>
                        </a:rPr>
                        <a:t>Частные </a:t>
                      </a:r>
                      <a:r>
                        <a:rPr lang="ru-RU" sz="1600" b="1" i="1" u="none" strike="noStrike" spc="0" dirty="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лесохозяйственные </a:t>
                      </a:r>
                      <a:r>
                        <a:rPr lang="ru-RU" sz="1600" b="1" u="none" strike="noStrike" spc="0" dirty="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предприятия</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Государственные</a:t>
                      </a:r>
                      <a:r>
                        <a:rPr lang="ru-RU" sz="1600" b="1" i="1" u="none" strike="noStrike" spc="0" dirty="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лесохозяйственные предприятия</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0830" algn="l"/>
                        </a:tabLst>
                      </a:pPr>
                      <a:r>
                        <a:rPr lang="ru-RU" sz="1400" u="none" strike="noStrike" spc="0" dirty="0">
                          <a:solidFill>
                            <a:srgbClr val="000000"/>
                          </a:solidFill>
                          <a:effectLst/>
                          <a:latin typeface="Times New Roman"/>
                          <a:ea typeface="Times New Roman"/>
                          <a:cs typeface="Times New Roman"/>
                        </a:rPr>
                        <a:t>Лесные </a:t>
                      </a:r>
                      <a:r>
                        <a:rPr lang="ru-RU" sz="1400" u="none" strike="noStrike" spc="0" dirty="0" err="1">
                          <a:solidFill>
                            <a:srgbClr val="000000"/>
                          </a:solidFill>
                          <a:effectLst/>
                          <a:latin typeface="Times New Roman"/>
                          <a:ea typeface="Times New Roman"/>
                          <a:cs typeface="Times New Roman"/>
                        </a:rPr>
                        <a:t>опытно­показательные</a:t>
                      </a:r>
                      <a:r>
                        <a:rPr lang="ru-RU" sz="1400" u="none" strike="noStrike" spc="0" dirty="0">
                          <a:solidFill>
                            <a:srgbClr val="000000"/>
                          </a:solidFill>
                          <a:effectLst/>
                          <a:latin typeface="Times New Roman"/>
                          <a:ea typeface="Times New Roman"/>
                          <a:cs typeface="Times New Roman"/>
                        </a:rPr>
                        <a:t> комплексы</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65430" algn="l"/>
                        </a:tabLst>
                      </a:pPr>
                      <a:r>
                        <a:rPr lang="ru-RU" sz="1400" u="none" strike="noStrike" spc="0" dirty="0">
                          <a:solidFill>
                            <a:srgbClr val="000000"/>
                          </a:solidFill>
                          <a:effectLst/>
                          <a:latin typeface="Times New Roman"/>
                          <a:ea typeface="Times New Roman"/>
                          <a:cs typeface="Times New Roman"/>
                        </a:rPr>
                        <a:t>Частные лесные компании</a:t>
                      </a:r>
                      <a:endParaRPr lang="ru-RU" sz="1050" u="none" strike="noStrike" spc="0" dirty="0">
                        <a:effectLst/>
                        <a:latin typeface="Times New Roman"/>
                        <a:ea typeface="Times New Roman"/>
                        <a:cs typeface="Times New Roman"/>
                      </a:endParaRPr>
                    </a:p>
                    <a:p>
                      <a:pPr marL="342900" lvl="0" indent="-342900" algn="just">
                        <a:lnSpc>
                          <a:spcPts val="1370"/>
                        </a:lnSpc>
                        <a:spcAft>
                          <a:spcPts val="0"/>
                        </a:spcAft>
                        <a:buClr>
                          <a:srgbClr val="000000"/>
                        </a:buClr>
                        <a:buSzPts val="1200"/>
                        <a:buFont typeface="+mj-lt"/>
                        <a:buAutoNum type="arabicPeriod"/>
                        <a:tabLst>
                          <a:tab pos="265430" algn="l"/>
                        </a:tabLst>
                      </a:pPr>
                      <a:r>
                        <a:rPr lang="ru-RU" sz="1400" u="none" strike="noStrike" spc="0" dirty="0">
                          <a:solidFill>
                            <a:srgbClr val="000000"/>
                          </a:solidFill>
                          <a:effectLst/>
                          <a:latin typeface="Times New Roman"/>
                          <a:ea typeface="Times New Roman"/>
                          <a:cs typeface="Times New Roman"/>
                        </a:rPr>
                        <a:t>Частные лесохозяйственные предприятия</a:t>
                      </a:r>
                      <a:endParaRPr lang="ru-RU" sz="1050" u="none" strike="noStrike" spc="0" dirty="0">
                        <a:effectLst/>
                        <a:latin typeface="Times New Roman"/>
                        <a:ea typeface="Times New Roman"/>
                        <a:cs typeface="Times New Roman"/>
                      </a:endParaRPr>
                    </a:p>
                    <a:p>
                      <a:pPr marL="342900" lvl="0" indent="-342900" algn="just">
                        <a:lnSpc>
                          <a:spcPts val="1370"/>
                        </a:lnSpc>
                        <a:spcAft>
                          <a:spcPts val="0"/>
                        </a:spcAft>
                        <a:buClr>
                          <a:srgbClr val="000000"/>
                        </a:buClr>
                        <a:buSzPts val="1200"/>
                        <a:buFont typeface="+mj-lt"/>
                        <a:buAutoNum type="arabicPeriod"/>
                        <a:tabLst>
                          <a:tab pos="26797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предприятия</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0830" algn="l"/>
                        </a:tabLst>
                      </a:pPr>
                      <a:r>
                        <a:rPr lang="ru-RU" sz="1400" u="none" strike="noStrike" spc="0" dirty="0">
                          <a:solidFill>
                            <a:srgbClr val="000000"/>
                          </a:solidFill>
                          <a:effectLst/>
                          <a:latin typeface="Times New Roman"/>
                          <a:ea typeface="Times New Roman"/>
                          <a:cs typeface="Times New Roman"/>
                        </a:rPr>
                        <a:t>Лесные </a:t>
                      </a:r>
                      <a:r>
                        <a:rPr lang="ru-RU" sz="1400" u="none" strike="noStrike" spc="0" dirty="0" err="1">
                          <a:solidFill>
                            <a:srgbClr val="000000"/>
                          </a:solidFill>
                          <a:effectLst/>
                          <a:latin typeface="Times New Roman"/>
                          <a:ea typeface="Times New Roman"/>
                          <a:cs typeface="Times New Roman"/>
                        </a:rPr>
                        <a:t>опытно­показательные</a:t>
                      </a:r>
                      <a:r>
                        <a:rPr lang="ru-RU" sz="1400" u="none" strike="noStrike" spc="0" dirty="0">
                          <a:solidFill>
                            <a:srgbClr val="000000"/>
                          </a:solidFill>
                          <a:effectLst/>
                          <a:latin typeface="Times New Roman"/>
                          <a:ea typeface="Times New Roman"/>
                          <a:cs typeface="Times New Roman"/>
                        </a:rPr>
                        <a:t> комплексы</a:t>
                      </a:r>
                      <a:endParaRPr lang="ru-RU" sz="1050" u="none" strike="noStrike" spc="0" dirty="0">
                        <a:effectLst/>
                        <a:latin typeface="Times New Roman"/>
                        <a:ea typeface="Times New Roman"/>
                        <a:cs typeface="Times New Roman"/>
                      </a:endParaRPr>
                    </a:p>
                  </a:txBody>
                  <a:tcPr marL="6350" marR="6350" marT="0" marB="0"/>
                </a:tc>
                <a:tc>
                  <a:txBody>
                    <a:bodyPr/>
                    <a:lstStyle/>
                    <a:p>
                      <a:pPr algn="just">
                        <a:lnSpc>
                          <a:spcPts val="1200"/>
                        </a:lnSpc>
                        <a:spcAft>
                          <a:spcPts val="300"/>
                        </a:spcAft>
                      </a:pPr>
                      <a:r>
                        <a:rPr lang="ru-RU" sz="1400" spc="0" dirty="0">
                          <a:solidFill>
                            <a:srgbClr val="000000"/>
                          </a:solidFill>
                          <a:effectLst/>
                          <a:latin typeface="Times New Roman"/>
                          <a:ea typeface="Times New Roman"/>
                          <a:cs typeface="Times New Roman"/>
                        </a:rPr>
                        <a:t>4.1. Частные</a:t>
                      </a:r>
                      <a:endParaRPr lang="ru-RU" sz="1050" dirty="0">
                        <a:effectLst/>
                        <a:latin typeface="Times New Roman"/>
                        <a:ea typeface="Times New Roman"/>
                      </a:endParaRPr>
                    </a:p>
                    <a:p>
                      <a:pPr algn="ctr">
                        <a:lnSpc>
                          <a:spcPts val="1200"/>
                        </a:lnSpc>
                        <a:spcBef>
                          <a:spcPts val="300"/>
                        </a:spcBef>
                        <a:spcAft>
                          <a:spcPts val="0"/>
                        </a:spcAft>
                      </a:pPr>
                      <a:r>
                        <a:rPr lang="ru-RU" sz="1400" spc="0" dirty="0">
                          <a:solidFill>
                            <a:srgbClr val="000000"/>
                          </a:solidFill>
                          <a:effectLst/>
                          <a:latin typeface="Times New Roman"/>
                          <a:ea typeface="Times New Roman"/>
                          <a:cs typeface="Times New Roman"/>
                        </a:rPr>
                        <a:t>деревообрабатывающие компании</a:t>
                      </a:r>
                      <a:endParaRPr lang="ru-RU" sz="1050" dirty="0">
                        <a:effectLst/>
                        <a:latin typeface="Times New Roman"/>
                        <a:ea typeface="Times New Roman"/>
                      </a:endParaRPr>
                    </a:p>
                  </a:txBody>
                  <a:tcPr marL="6350" marR="6350" marT="0" marB="0"/>
                </a:tc>
              </a:tr>
              <a:tr h="370840">
                <a:tc>
                  <a:txBody>
                    <a:bodyPr/>
                    <a:lstStyle/>
                    <a:p>
                      <a:pPr algn="ctr">
                        <a:lnSpc>
                          <a:spcPts val="1200"/>
                        </a:lnSpc>
                        <a:spcAft>
                          <a:spcPts val="0"/>
                        </a:spcAft>
                      </a:pPr>
                      <a:r>
                        <a:rPr lang="ru-RU" sz="1400" spc="0" dirty="0">
                          <a:solidFill>
                            <a:srgbClr val="000000"/>
                          </a:solidFill>
                          <a:effectLst/>
                          <a:latin typeface="Times New Roman"/>
                          <a:ea typeface="Times New Roman"/>
                          <a:cs typeface="Times New Roman"/>
                        </a:rPr>
                        <a:t>5. Украинский</a:t>
                      </a:r>
                      <a:endParaRPr lang="ru-RU" sz="1050" dirty="0">
                        <a:effectLst/>
                        <a:latin typeface="Times New Roman"/>
                        <a:ea typeface="Times New Roman"/>
                      </a:endParaRPr>
                    </a:p>
                  </a:txBody>
                  <a:tcPr marL="6350" marR="6350" marT="0" marB="0"/>
                </a:tc>
                <a:tc>
                  <a:txBody>
                    <a:bodyPr/>
                    <a:lstStyle/>
                    <a:p>
                      <a:pPr algn="just">
                        <a:lnSpc>
                          <a:spcPts val="1390"/>
                        </a:lnSpc>
                        <a:spcAft>
                          <a:spcPts val="0"/>
                        </a:spcAft>
                      </a:pPr>
                      <a:r>
                        <a:rPr lang="ru-RU" sz="1400" spc="0">
                          <a:solidFill>
                            <a:srgbClr val="000000"/>
                          </a:solidFill>
                          <a:effectLst/>
                          <a:latin typeface="Times New Roman"/>
                          <a:ea typeface="Times New Roman"/>
                          <a:cs typeface="Times New Roman"/>
                        </a:rPr>
                        <a:t>5.1. Государственная лесная охрана</a:t>
                      </a:r>
                      <a:endParaRPr lang="ru-RU" sz="1050">
                        <a:effectLst/>
                        <a:latin typeface="Times New Roman"/>
                        <a:ea typeface="Times New Roman"/>
                      </a:endParaRPr>
                    </a:p>
                  </a:txBody>
                  <a:tcPr marL="6350" marR="6350" marT="0" marB="0"/>
                </a:tc>
                <a:tc>
                  <a:txBody>
                    <a:bodyPr/>
                    <a:lstStyle/>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Государственные </a:t>
                      </a:r>
                      <a:r>
                        <a:rPr lang="ru-RU" sz="1600" b="1" u="none" strike="noStrike" spc="0" dirty="0" smtClean="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лесохозяйственные предприятия у</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Частные лесохозяйственные </a:t>
                      </a:r>
                      <a:r>
                        <a:rPr lang="ru-RU" sz="1600" b="1" i="1" u="none" strike="noStrike" spc="0" dirty="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предприятия </a:t>
                      </a:r>
                      <a:r>
                        <a:rPr lang="en-US" sz="1400" i="1" u="none" strike="noStrike" spc="0" dirty="0">
                          <a:solidFill>
                            <a:srgbClr val="000000"/>
                          </a:solidFill>
                          <a:effectLst/>
                          <a:latin typeface="Constantia"/>
                          <a:ea typeface="Constantia"/>
                          <a:cs typeface="Constantia"/>
                        </a:rPr>
                        <a:t>у</a:t>
                      </a:r>
                      <a:endParaRPr lang="ru-RU" sz="1050" u="none" strike="noStrike" spc="0" dirty="0">
                        <a:effectLst/>
                        <a:latin typeface="Times New Roman"/>
                        <a:ea typeface="Times New Roman"/>
                        <a:cs typeface="Times New Roman"/>
                      </a:endParaRPr>
                    </a:p>
                    <a:p>
                      <a:pPr marR="12700" algn="r">
                        <a:lnSpc>
                          <a:spcPts val="1400"/>
                        </a:lnSpc>
                        <a:spcAft>
                          <a:spcPts val="0"/>
                        </a:spcAft>
                      </a:pPr>
                      <a:r>
                        <a:rPr lang="ru-RU" sz="1050" dirty="0">
                          <a:effectLst/>
                          <a:latin typeface="Times New Roman"/>
                          <a:ea typeface="Times New Roman"/>
                        </a:rPr>
                        <a:t> </a:t>
                      </a:r>
                    </a:p>
                  </a:txBody>
                  <a:tcPr marL="6350" marR="6350" marT="0" marB="0"/>
                </a:tc>
                <a:tc>
                  <a:txBody>
                    <a:bodyPr/>
                    <a:lstStyle/>
                    <a:p>
                      <a:pPr marL="342900" lvl="0" indent="-342900">
                        <a:lnSpc>
                          <a:spcPts val="1370"/>
                        </a:lnSpc>
                        <a:spcAft>
                          <a:spcPts val="0"/>
                        </a:spcAft>
                        <a:buClr>
                          <a:srgbClr val="000000"/>
                        </a:buClr>
                        <a:buSzPts val="1200"/>
                        <a:buFont typeface="+mj-lt"/>
                        <a:buAutoNum type="arabicPeriod"/>
                        <a:tabLst>
                          <a:tab pos="314960" algn="l"/>
                        </a:tabLst>
                      </a:pPr>
                      <a:r>
                        <a:rPr lang="ru-RU" sz="1400" u="none" strike="noStrike" spc="0" dirty="0">
                          <a:solidFill>
                            <a:srgbClr val="000000"/>
                          </a:solidFill>
                          <a:effectLst/>
                          <a:latin typeface="Times New Roman"/>
                          <a:ea typeface="Times New Roman"/>
                          <a:cs typeface="Times New Roman"/>
                        </a:rPr>
                        <a:t>Государственные </a:t>
                      </a:r>
                      <a:r>
                        <a:rPr lang="ru-RU" sz="1400" u="none" strike="noStrike" spc="0" dirty="0" smtClean="0">
                          <a:solidFill>
                            <a:srgbClr val="000000"/>
                          </a:solidFill>
                          <a:effectLst/>
                          <a:latin typeface="Times New Roman"/>
                          <a:ea typeface="Times New Roman"/>
                          <a:cs typeface="Times New Roman"/>
                        </a:rPr>
                        <a:t>лесохозяйственные </a:t>
                      </a:r>
                      <a:r>
                        <a:rPr lang="ru-RU" sz="1400" u="none" strike="noStrike" spc="0" dirty="0">
                          <a:solidFill>
                            <a:srgbClr val="000000"/>
                          </a:solidFill>
                          <a:effectLst/>
                          <a:latin typeface="Times New Roman"/>
                          <a:ea typeface="Times New Roman"/>
                          <a:cs typeface="Times New Roman"/>
                        </a:rPr>
                        <a:t>предприятия</a:t>
                      </a:r>
                      <a:endParaRPr lang="ru-RU" sz="1050" u="none" strike="noStrike" spc="0" dirty="0">
                        <a:effectLst/>
                        <a:latin typeface="Times New Roman"/>
                        <a:ea typeface="Times New Roman"/>
                        <a:cs typeface="Times New Roman"/>
                      </a:endParaRPr>
                    </a:p>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Частные лесохозяйственные предприятия</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62255" algn="l"/>
                        </a:tabLst>
                      </a:pPr>
                      <a:r>
                        <a:rPr lang="ru-RU" sz="1400" u="none" strike="noStrike" spc="0" dirty="0">
                          <a:solidFill>
                            <a:srgbClr val="000000"/>
                          </a:solidFill>
                          <a:effectLst/>
                          <a:latin typeface="Times New Roman"/>
                          <a:ea typeface="Times New Roman"/>
                          <a:cs typeface="Times New Roman"/>
                        </a:rPr>
                        <a:t>Частные</a:t>
                      </a:r>
                      <a:endParaRPr lang="ru-RU" sz="1050" u="none" strike="noStrike" spc="0" dirty="0">
                        <a:effectLst/>
                        <a:latin typeface="Times New Roman"/>
                        <a:ea typeface="Times New Roman"/>
                        <a:cs typeface="Times New Roman"/>
                      </a:endParaRPr>
                    </a:p>
                    <a:p>
                      <a:pPr algn="l">
                        <a:lnSpc>
                          <a:spcPts val="1370"/>
                        </a:lnSpc>
                        <a:spcAft>
                          <a:spcPts val="0"/>
                        </a:spcAft>
                      </a:pPr>
                      <a:r>
                        <a:rPr lang="ru-RU" sz="1400" spc="0" dirty="0">
                          <a:solidFill>
                            <a:srgbClr val="000000"/>
                          </a:solidFill>
                          <a:effectLst/>
                          <a:latin typeface="Times New Roman"/>
                          <a:ea typeface="Times New Roman"/>
                          <a:cs typeface="Times New Roman"/>
                        </a:rPr>
                        <a:t>деревообрабатывающие компании</a:t>
                      </a:r>
                      <a:endParaRPr lang="ru-RU" sz="1050" dirty="0">
                        <a:effectLst/>
                        <a:latin typeface="Times New Roman"/>
                        <a:ea typeface="Times New Roman"/>
                      </a:endParaRPr>
                    </a:p>
                    <a:p>
                      <a:pPr marL="92075" lvl="0" indent="11113">
                        <a:lnSpc>
                          <a:spcPts val="1370"/>
                        </a:lnSpc>
                        <a:spcAft>
                          <a:spcPts val="0"/>
                        </a:spcAft>
                        <a:buClr>
                          <a:srgbClr val="000000"/>
                        </a:buClr>
                        <a:buSzPts val="1200"/>
                        <a:buFont typeface="+mj-lt"/>
                        <a:buAutoNum type="arabicPeriod"/>
                        <a:tabLst>
                          <a:tab pos="8890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предприятия</a:t>
                      </a:r>
                      <a:endParaRPr lang="ru-RU" sz="1050" u="none" strike="noStrike" spc="0" dirty="0">
                        <a:effectLst/>
                        <a:latin typeface="Times New Roman"/>
                        <a:ea typeface="Times New Roman"/>
                        <a:cs typeface="Times New Roman"/>
                      </a:endParaRPr>
                    </a:p>
                    <a:p>
                      <a:pPr marL="92075" lvl="0" indent="-3175">
                        <a:lnSpc>
                          <a:spcPts val="1370"/>
                        </a:lnSpc>
                        <a:spcAft>
                          <a:spcPts val="0"/>
                        </a:spcAft>
                        <a:buClr>
                          <a:srgbClr val="000000"/>
                        </a:buClr>
                        <a:buSzPts val="1200"/>
                        <a:buFont typeface="+mj-lt"/>
                        <a:buAutoNum type="arabicPeriod"/>
                        <a:tabLst>
                          <a:tab pos="0" algn="l"/>
                        </a:tabLst>
                      </a:pPr>
                      <a:r>
                        <a:rPr lang="ru-RU" sz="1400" u="none" strike="noStrike" spc="0" dirty="0">
                          <a:solidFill>
                            <a:srgbClr val="000000"/>
                          </a:solidFill>
                          <a:effectLst/>
                          <a:latin typeface="Times New Roman"/>
                          <a:ea typeface="Times New Roman"/>
                          <a:cs typeface="Times New Roman"/>
                        </a:rPr>
                        <a:t>Государственные деревообрабатывающие предприятия</a:t>
                      </a:r>
                      <a:endParaRPr lang="ru-RU" sz="1050" u="none" strike="noStrike" spc="0" dirty="0">
                        <a:effectLst/>
                        <a:latin typeface="Times New Roman"/>
                        <a:ea typeface="Times New Roman"/>
                        <a:cs typeface="Times New Roman"/>
                      </a:endParaRPr>
                    </a:p>
                  </a:txBody>
                  <a:tcPr marL="6350" marR="6350" marT="0" marB="0"/>
                </a:tc>
              </a:tr>
              <a:tr h="370840">
                <a:tc>
                  <a:txBody>
                    <a:bodyPr/>
                    <a:lstStyle/>
                    <a:p>
                      <a:pPr marL="38100">
                        <a:lnSpc>
                          <a:spcPts val="1390"/>
                        </a:lnSpc>
                        <a:spcAft>
                          <a:spcPts val="0"/>
                        </a:spcAft>
                      </a:pPr>
                      <a:r>
                        <a:rPr lang="ru-RU" sz="1400" spc="0">
                          <a:solidFill>
                            <a:srgbClr val="000000"/>
                          </a:solidFill>
                          <a:effectLst/>
                          <a:latin typeface="Times New Roman"/>
                          <a:ea typeface="Times New Roman"/>
                          <a:cs typeface="Times New Roman"/>
                        </a:rPr>
                        <a:t>6. НЛТУ Украины</a:t>
                      </a:r>
                      <a:endParaRPr lang="ru-RU" sz="1050">
                        <a:effectLst/>
                        <a:latin typeface="Times New Roman"/>
                        <a:ea typeface="Times New Roman"/>
                      </a:endParaRPr>
                    </a:p>
                  </a:txBody>
                  <a:tcPr marL="6350" marR="6350" marT="0" marB="0"/>
                </a:tc>
                <a:tc>
                  <a:txBody>
                    <a:bodyPr/>
                    <a:lstStyle/>
                    <a:p>
                      <a:pPr algn="just">
                        <a:lnSpc>
                          <a:spcPts val="1370"/>
                        </a:lnSpc>
                        <a:spcAft>
                          <a:spcPts val="0"/>
                        </a:spcAft>
                      </a:pPr>
                      <a:r>
                        <a:rPr lang="ru-RU" sz="1400" spc="0">
                          <a:solidFill>
                            <a:srgbClr val="000000"/>
                          </a:solidFill>
                          <a:effectLst/>
                          <a:latin typeface="Times New Roman"/>
                          <a:ea typeface="Times New Roman"/>
                          <a:cs typeface="Times New Roman"/>
                        </a:rPr>
                        <a:t>6.1. Государственная лесная охрана</a:t>
                      </a:r>
                      <a:endParaRPr lang="ru-RU" sz="1050">
                        <a:effectLst/>
                        <a:latin typeface="Times New Roman"/>
                        <a:ea typeface="Times New Roman"/>
                      </a:endParaRPr>
                    </a:p>
                  </a:txBody>
                  <a:tcPr marL="6350" marR="6350" marT="0" marB="0"/>
                </a:tc>
                <a:tc>
                  <a:txBody>
                    <a:bodyPr/>
                    <a:lstStyle/>
                    <a:p>
                      <a:pPr marL="342900" lvl="0" indent="-342900">
                        <a:lnSpc>
                          <a:spcPts val="1370"/>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Государственные </a:t>
                      </a:r>
                      <a:r>
                        <a:rPr lang="ru-RU" sz="1400" i="1" u="none" strike="noStrike" spc="0" dirty="0">
                          <a:solidFill>
                            <a:srgbClr val="000000"/>
                          </a:solidFill>
                          <a:effectLst/>
                          <a:latin typeface="Constantia"/>
                          <a:ea typeface="Constantia"/>
                          <a:cs typeface="Constantia"/>
                        </a:rPr>
                        <a:t> </a:t>
                      </a:r>
                      <a:r>
                        <a:rPr lang="ru-RU" sz="1400" u="none" strike="noStrike" spc="0" dirty="0">
                          <a:solidFill>
                            <a:srgbClr val="000000"/>
                          </a:solidFill>
                          <a:effectLst/>
                          <a:latin typeface="Times New Roman"/>
                          <a:ea typeface="Times New Roman"/>
                          <a:cs typeface="Times New Roman"/>
                        </a:rPr>
                        <a:t>лесохозяйственные предприятия </a:t>
                      </a:r>
                      <a:endParaRPr lang="ru-RU" sz="1050" u="none" strike="noStrike" spc="0" dirty="0">
                        <a:effectLst/>
                        <a:latin typeface="Times New Roman"/>
                        <a:ea typeface="Times New Roman"/>
                        <a:cs typeface="Times New Roman"/>
                      </a:endParaRPr>
                    </a:p>
                    <a:p>
                      <a:pPr marL="342900" lvl="0" indent="-342900" algn="just">
                        <a:lnSpc>
                          <a:spcPts val="1370"/>
                        </a:lnSpc>
                        <a:spcAft>
                          <a:spcPts val="0"/>
                        </a:spcAft>
                        <a:buClr>
                          <a:srgbClr val="000000"/>
                        </a:buClr>
                        <a:buSzPts val="1200"/>
                        <a:buFont typeface="+mj-lt"/>
                        <a:buAutoNum type="arabicPeriod"/>
                        <a:tabLst>
                          <a:tab pos="267970" algn="l"/>
                        </a:tabLst>
                      </a:pPr>
                      <a:r>
                        <a:rPr lang="ru-RU" sz="1400" u="none" strike="noStrike" spc="0" dirty="0">
                          <a:solidFill>
                            <a:srgbClr val="000000"/>
                          </a:solidFill>
                          <a:effectLst/>
                          <a:latin typeface="Times New Roman"/>
                          <a:ea typeface="Times New Roman"/>
                          <a:cs typeface="Times New Roman"/>
                        </a:rPr>
                        <a:t>Частные </a:t>
                      </a:r>
                      <a:r>
                        <a:rPr lang="en-US" sz="1400" b="1" i="1" u="none" strike="noStrike" spc="0" dirty="0" smtClean="0">
                          <a:solidFill>
                            <a:srgbClr val="000000"/>
                          </a:solidFill>
                          <a:effectLst/>
                          <a:latin typeface="Times New Roman"/>
                          <a:ea typeface="Times New Roman"/>
                          <a:cs typeface="Times New Roman"/>
                        </a:rPr>
                        <a:t> </a:t>
                      </a:r>
                      <a:r>
                        <a:rPr lang="ru-RU" sz="1400" u="none" strike="noStrike" spc="0" dirty="0">
                          <a:solidFill>
                            <a:srgbClr val="000000"/>
                          </a:solidFill>
                          <a:effectLst/>
                          <a:latin typeface="Times New Roman"/>
                          <a:ea typeface="Times New Roman"/>
                          <a:cs typeface="Times New Roman"/>
                        </a:rPr>
                        <a:t>лесохозяйственные </a:t>
                      </a:r>
                      <a:r>
                        <a:rPr lang="ru-RU" sz="1400" i="1" u="none" strike="noStrike" spc="0" dirty="0">
                          <a:solidFill>
                            <a:srgbClr val="000000"/>
                          </a:solidFill>
                          <a:effectLst/>
                          <a:latin typeface="Constantia"/>
                          <a:ea typeface="Constantia"/>
                          <a:cs typeface="Constantia"/>
                        </a:rPr>
                        <a:t> </a:t>
                      </a:r>
                      <a:r>
                        <a:rPr lang="ru-RU" sz="1400" u="none" strike="noStrike" spc="0" dirty="0">
                          <a:solidFill>
                            <a:srgbClr val="000000"/>
                          </a:solidFill>
                          <a:effectLst/>
                          <a:latin typeface="Times New Roman"/>
                          <a:ea typeface="Times New Roman"/>
                          <a:cs typeface="Times New Roman"/>
                        </a:rPr>
                        <a:t>предприятия</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nSpc>
                          <a:spcPts val="1345"/>
                        </a:lnSpc>
                        <a:spcAft>
                          <a:spcPts val="0"/>
                        </a:spcAft>
                        <a:buClr>
                          <a:srgbClr val="000000"/>
                        </a:buClr>
                        <a:buSzPts val="1200"/>
                        <a:buFont typeface="+mj-lt"/>
                        <a:buAutoNum type="arabicPeriod"/>
                        <a:tabLst>
                          <a:tab pos="29337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предприятия</a:t>
                      </a:r>
                      <a:endParaRPr lang="ru-RU" sz="1050" u="none" strike="noStrike" spc="0" dirty="0">
                        <a:effectLst/>
                        <a:latin typeface="Times New Roman"/>
                        <a:ea typeface="Times New Roman"/>
                        <a:cs typeface="Times New Roman"/>
                      </a:endParaRPr>
                    </a:p>
                    <a:p>
                      <a:pPr marL="342900" lvl="0" indent="-342900">
                        <a:lnSpc>
                          <a:spcPts val="1345"/>
                        </a:lnSpc>
                        <a:spcAft>
                          <a:spcPts val="0"/>
                        </a:spcAft>
                        <a:buClr>
                          <a:srgbClr val="000000"/>
                        </a:buClr>
                        <a:buSzPts val="1200"/>
                        <a:buFont typeface="+mj-lt"/>
                        <a:buAutoNum type="arabicPeriod"/>
                        <a:tabLst>
                          <a:tab pos="290830" algn="l"/>
                        </a:tabLst>
                      </a:pPr>
                      <a:r>
                        <a:rPr lang="ru-RU" sz="1400" u="none" strike="noStrike" spc="0" dirty="0">
                          <a:solidFill>
                            <a:srgbClr val="000000"/>
                          </a:solidFill>
                          <a:effectLst/>
                          <a:latin typeface="Times New Roman"/>
                          <a:ea typeface="Times New Roman"/>
                          <a:cs typeface="Times New Roman"/>
                        </a:rPr>
                        <a:t>Частные лесохозяйственные предприятия</a:t>
                      </a:r>
                      <a:endParaRPr lang="ru-RU" sz="1050" u="none" strike="noStrike" spc="0" dirty="0">
                        <a:effectLst/>
                        <a:latin typeface="Times New Roman"/>
                        <a:ea typeface="Times New Roman"/>
                        <a:cs typeface="Times New Roman"/>
                      </a:endParaRPr>
                    </a:p>
                  </a:txBody>
                  <a:tcPr marL="6350" marR="6350" marT="0" marB="0"/>
                </a:tc>
                <a:tc>
                  <a:txBody>
                    <a:bodyPr/>
                    <a:lstStyle/>
                    <a:p>
                      <a:pPr marL="342900" lvl="0" indent="-342900" algn="just">
                        <a:lnSpc>
                          <a:spcPts val="1370"/>
                        </a:lnSpc>
                        <a:spcAft>
                          <a:spcPts val="0"/>
                        </a:spcAft>
                        <a:buClr>
                          <a:srgbClr val="000000"/>
                        </a:buClr>
                        <a:buSzPts val="1200"/>
                        <a:buFont typeface="+mj-lt"/>
                        <a:buAutoNum type="arabicPeriod"/>
                        <a:tabLst>
                          <a:tab pos="265430" algn="l"/>
                        </a:tabLst>
                      </a:pPr>
                      <a:r>
                        <a:rPr lang="ru-RU" sz="1400" u="none" strike="noStrike" spc="0" dirty="0">
                          <a:solidFill>
                            <a:srgbClr val="000000"/>
                          </a:solidFill>
                          <a:effectLst/>
                          <a:latin typeface="Times New Roman"/>
                          <a:ea typeface="Times New Roman"/>
                          <a:cs typeface="Times New Roman"/>
                        </a:rPr>
                        <a:t>Частные</a:t>
                      </a:r>
                      <a:endParaRPr lang="ru-RU" sz="1050" u="none" strike="noStrike" spc="0" dirty="0">
                        <a:effectLst/>
                        <a:latin typeface="Times New Roman"/>
                        <a:ea typeface="Times New Roman"/>
                        <a:cs typeface="Times New Roman"/>
                      </a:endParaRPr>
                    </a:p>
                    <a:p>
                      <a:pPr algn="l">
                        <a:lnSpc>
                          <a:spcPts val="1370"/>
                        </a:lnSpc>
                        <a:spcAft>
                          <a:spcPts val="0"/>
                        </a:spcAft>
                      </a:pPr>
                      <a:r>
                        <a:rPr lang="ru-RU" sz="1400" spc="0" dirty="0">
                          <a:solidFill>
                            <a:srgbClr val="000000"/>
                          </a:solidFill>
                          <a:effectLst/>
                          <a:latin typeface="Times New Roman"/>
                          <a:ea typeface="Times New Roman"/>
                          <a:cs typeface="Times New Roman"/>
                        </a:rPr>
                        <a:t>деревообрабатывающие компании</a:t>
                      </a:r>
                      <a:endParaRPr lang="ru-RU" sz="1050" dirty="0">
                        <a:effectLst/>
                        <a:latin typeface="Times New Roman"/>
                        <a:ea typeface="Times New Roman"/>
                      </a:endParaRPr>
                    </a:p>
                    <a:p>
                      <a:pPr marL="92075" lvl="0" indent="11113">
                        <a:lnSpc>
                          <a:spcPts val="1370"/>
                        </a:lnSpc>
                        <a:spcAft>
                          <a:spcPts val="0"/>
                        </a:spcAft>
                        <a:buClr>
                          <a:srgbClr val="000000"/>
                        </a:buClr>
                        <a:buSzPts val="1200"/>
                        <a:buFont typeface="+mj-lt"/>
                        <a:buAutoNum type="arabicPeriod"/>
                        <a:tabLst>
                          <a:tab pos="88900" algn="l"/>
                        </a:tabLst>
                      </a:pPr>
                      <a:r>
                        <a:rPr lang="ru-RU" sz="1400" u="none" strike="noStrike" spc="0" dirty="0">
                          <a:solidFill>
                            <a:srgbClr val="000000"/>
                          </a:solidFill>
                          <a:effectLst/>
                          <a:latin typeface="Times New Roman"/>
                          <a:ea typeface="Times New Roman"/>
                          <a:cs typeface="Times New Roman"/>
                        </a:rPr>
                        <a:t>Государственные лесохозяйственные предприятия</a:t>
                      </a:r>
                      <a:endParaRPr lang="ru-RU" sz="1050" u="none" strike="noStrike" spc="0" dirty="0">
                        <a:effectLst/>
                        <a:latin typeface="Times New Roman"/>
                        <a:ea typeface="Times New Roman"/>
                        <a:cs typeface="Times New Roman"/>
                      </a:endParaRPr>
                    </a:p>
                  </a:txBody>
                  <a:tcPr marL="6350" marR="6350" marT="0" marB="0"/>
                </a:tc>
              </a:tr>
            </a:tbl>
          </a:graphicData>
        </a:graphic>
      </p:graphicFrame>
      <p:sp>
        <p:nvSpPr>
          <p:cNvPr id="3" name="Номер слайда 2"/>
          <p:cNvSpPr>
            <a:spLocks noGrp="1"/>
          </p:cNvSpPr>
          <p:nvPr>
            <p:ph type="sldNum" sz="quarter" idx="12"/>
          </p:nvPr>
        </p:nvSpPr>
        <p:spPr/>
        <p:txBody>
          <a:bodyPr/>
          <a:lstStyle/>
          <a:p>
            <a:fld id="{6CDCB6CD-6717-4F89-8459-EA0954223042}" type="slidenum">
              <a:rPr lang="ru-RU" smtClean="0"/>
              <a:pPr/>
              <a:t>57</a:t>
            </a:fld>
            <a:endParaRPr lang="ru-RU"/>
          </a:p>
        </p:txBody>
      </p:sp>
    </p:spTree>
    <p:extLst>
      <p:ext uri="{BB962C8B-B14F-4D97-AF65-F5344CB8AC3E}">
        <p14:creationId xmlns:p14="http://schemas.microsoft.com/office/powerpoint/2010/main" val="1970838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Autofit/>
          </a:bodyPr>
          <a:lstStyle/>
          <a:p>
            <a:r>
              <a:rPr lang="ru-RU" sz="2400" dirty="0" smtClean="0">
                <a:solidFill>
                  <a:schemeClr val="tx1"/>
                </a:solidFill>
              </a:rPr>
              <a:t>Таблица 4.</a:t>
            </a:r>
            <a:br>
              <a:rPr lang="ru-RU" sz="2400" dirty="0" smtClean="0">
                <a:solidFill>
                  <a:schemeClr val="tx1"/>
                </a:solidFill>
              </a:rPr>
            </a:br>
            <a:r>
              <a:rPr lang="ru-RU" sz="2400" dirty="0" smtClean="0">
                <a:solidFill>
                  <a:schemeClr val="tx1"/>
                </a:solidFill>
              </a:rPr>
              <a:t>Оценка сценариев реформирования  лесного хозяйства Украины экспертами-теоретиками по лесной политике</a:t>
            </a:r>
            <a:endParaRPr lang="ru-RU" sz="2400" dirty="0">
              <a:solidFill>
                <a:schemeClr val="tx1"/>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972559602"/>
              </p:ext>
            </p:extLst>
          </p:nvPr>
        </p:nvGraphicFramePr>
        <p:xfrm>
          <a:off x="179512" y="1556792"/>
          <a:ext cx="8784979" cy="4824538"/>
        </p:xfrm>
        <a:graphic>
          <a:graphicData uri="http://schemas.openxmlformats.org/drawingml/2006/table">
            <a:tbl>
              <a:tblPr firstRow="1" bandRow="1">
                <a:tableStyleId>{5C22544A-7EE6-4342-B048-85BDC9FD1C3A}</a:tableStyleId>
              </a:tblPr>
              <a:tblGrid>
                <a:gridCol w="1368154"/>
                <a:gridCol w="1141840"/>
                <a:gridCol w="1254997"/>
                <a:gridCol w="1491595"/>
                <a:gridCol w="1152128"/>
                <a:gridCol w="1296144"/>
                <a:gridCol w="1080121"/>
              </a:tblGrid>
              <a:tr h="249715">
                <a:tc rowSpan="2">
                  <a:txBody>
                    <a:bodyPr/>
                    <a:lstStyle/>
                    <a:p>
                      <a:pPr marL="63500" indent="-63500" algn="ctr">
                        <a:lnSpc>
                          <a:spcPts val="1370"/>
                        </a:lnSpc>
                        <a:spcAft>
                          <a:spcPts val="0"/>
                        </a:spcAft>
                      </a:pPr>
                      <a:r>
                        <a:rPr lang="ru-RU" sz="1600" b="0" spc="0" dirty="0">
                          <a:solidFill>
                            <a:srgbClr val="000000"/>
                          </a:solidFill>
                          <a:effectLst/>
                          <a:latin typeface="Times New Roman"/>
                          <a:ea typeface="Times New Roman"/>
                          <a:cs typeface="Times New Roman"/>
                        </a:rPr>
                        <a:t>Сценарии </a:t>
                      </a:r>
                      <a:r>
                        <a:rPr lang="ru-RU" sz="1600" b="0" spc="0" dirty="0" err="1" smtClean="0">
                          <a:solidFill>
                            <a:srgbClr val="000000"/>
                          </a:solidFill>
                          <a:effectLst/>
                          <a:latin typeface="Times New Roman"/>
                          <a:ea typeface="Times New Roman"/>
                          <a:cs typeface="Times New Roman"/>
                        </a:rPr>
                        <a:t>реформирова-ния</a:t>
                      </a:r>
                      <a:r>
                        <a:rPr lang="ru-RU" sz="1600" b="0" spc="0" dirty="0" smtClean="0">
                          <a:solidFill>
                            <a:srgbClr val="000000"/>
                          </a:solidFill>
                          <a:effectLst/>
                          <a:latin typeface="Times New Roman"/>
                          <a:ea typeface="Times New Roman"/>
                          <a:cs typeface="Times New Roman"/>
                        </a:rPr>
                        <a:t> </a:t>
                      </a:r>
                      <a:r>
                        <a:rPr lang="ru-RU" sz="1600" b="0" spc="0" dirty="0">
                          <a:solidFill>
                            <a:srgbClr val="000000"/>
                          </a:solidFill>
                          <a:effectLst/>
                          <a:latin typeface="Times New Roman"/>
                          <a:ea typeface="Times New Roman"/>
                          <a:cs typeface="Times New Roman"/>
                        </a:rPr>
                        <a:t>лесного хозяйства</a:t>
                      </a:r>
                      <a:endParaRPr lang="ru-RU" sz="1200" b="0" dirty="0">
                        <a:effectLst/>
                        <a:latin typeface="Times New Roman"/>
                        <a:ea typeface="Times New Roman"/>
                      </a:endParaRPr>
                    </a:p>
                  </a:txBody>
                  <a:tcPr marL="6350" marR="6350" marT="0" marB="0"/>
                </a:tc>
                <a:tc gridSpan="6">
                  <a:txBody>
                    <a:bodyPr/>
                    <a:lstStyle/>
                    <a:p>
                      <a:pPr algn="ctr">
                        <a:lnSpc>
                          <a:spcPts val="1150"/>
                        </a:lnSpc>
                        <a:spcAft>
                          <a:spcPts val="0"/>
                        </a:spcAft>
                      </a:pPr>
                      <a:r>
                        <a:rPr lang="ru-RU" sz="1800" b="0" spc="0" dirty="0">
                          <a:solidFill>
                            <a:srgbClr val="000000"/>
                          </a:solidFill>
                          <a:effectLst/>
                          <a:latin typeface="Times New Roman"/>
                          <a:ea typeface="Times New Roman"/>
                          <a:cs typeface="Times New Roman"/>
                        </a:rPr>
                        <a:t>Сумма баллов</a:t>
                      </a:r>
                      <a:endParaRPr lang="ru-RU" sz="1400" b="0" dirty="0">
                        <a:effectLst/>
                        <a:latin typeface="Times New Roman"/>
                        <a:ea typeface="Times New Roman"/>
                      </a:endParaRPr>
                    </a:p>
                  </a:txBody>
                  <a:tcPr marL="6350" marR="635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27604">
                <a:tc vMerge="1">
                  <a:txBody>
                    <a:bodyPr/>
                    <a:lstStyle/>
                    <a:p>
                      <a:endParaRPr lang="ru-RU"/>
                    </a:p>
                  </a:txBody>
                  <a:tcPr/>
                </a:tc>
                <a:tc>
                  <a:txBody>
                    <a:bodyPr/>
                    <a:lstStyle/>
                    <a:p>
                      <a:pPr algn="ctr">
                        <a:lnSpc>
                          <a:spcPts val="1370"/>
                        </a:lnSpc>
                        <a:spcAft>
                          <a:spcPts val="0"/>
                        </a:spcAft>
                      </a:pPr>
                      <a:r>
                        <a:rPr lang="ru-RU" sz="1600" b="0" spc="0" dirty="0">
                          <a:solidFill>
                            <a:srgbClr val="000000"/>
                          </a:solidFill>
                          <a:effectLst/>
                          <a:latin typeface="Times New Roman"/>
                          <a:ea typeface="Times New Roman"/>
                          <a:cs typeface="Times New Roman"/>
                        </a:rPr>
                        <a:t>вероятность</a:t>
                      </a:r>
                      <a:endParaRPr lang="ru-RU" sz="1200" b="0" dirty="0">
                        <a:effectLst/>
                        <a:latin typeface="Times New Roman"/>
                        <a:ea typeface="Times New Roman"/>
                      </a:endParaRPr>
                    </a:p>
                    <a:p>
                      <a:pPr algn="ctr">
                        <a:lnSpc>
                          <a:spcPts val="1370"/>
                        </a:lnSpc>
                        <a:spcAft>
                          <a:spcPts val="0"/>
                        </a:spcAft>
                      </a:pPr>
                      <a:r>
                        <a:rPr lang="ru-RU" sz="1600" b="0" spc="0" dirty="0" err="1" smtClean="0">
                          <a:solidFill>
                            <a:srgbClr val="000000"/>
                          </a:solidFill>
                          <a:effectLst/>
                          <a:latin typeface="Times New Roman"/>
                          <a:ea typeface="Times New Roman"/>
                          <a:cs typeface="Times New Roman"/>
                        </a:rPr>
                        <a:t>законода</a:t>
                      </a:r>
                      <a:r>
                        <a:rPr lang="ru-RU" sz="1600" b="0" spc="0" dirty="0" smtClean="0">
                          <a:solidFill>
                            <a:srgbClr val="000000"/>
                          </a:solidFill>
                          <a:effectLst/>
                          <a:latin typeface="Times New Roman"/>
                          <a:ea typeface="Times New Roman"/>
                          <a:cs typeface="Times New Roman"/>
                        </a:rPr>
                        <a:t>-      те­льного</a:t>
                      </a:r>
                      <a:endParaRPr lang="ru-RU" sz="1200" b="0" dirty="0">
                        <a:effectLst/>
                        <a:latin typeface="Times New Roman"/>
                        <a:ea typeface="Times New Roman"/>
                      </a:endParaRPr>
                    </a:p>
                    <a:p>
                      <a:pPr algn="ctr">
                        <a:lnSpc>
                          <a:spcPts val="1370"/>
                        </a:lnSpc>
                        <a:spcAft>
                          <a:spcPts val="0"/>
                        </a:spcAft>
                      </a:pPr>
                      <a:r>
                        <a:rPr lang="ru-RU" sz="1600" b="0" spc="0" dirty="0">
                          <a:solidFill>
                            <a:srgbClr val="000000"/>
                          </a:solidFill>
                          <a:effectLst/>
                          <a:latin typeface="Times New Roman"/>
                          <a:ea typeface="Times New Roman"/>
                          <a:cs typeface="Times New Roman"/>
                        </a:rPr>
                        <a:t>обеспечения</a:t>
                      </a:r>
                      <a:endParaRPr lang="ru-RU" sz="1200" b="0" dirty="0">
                        <a:effectLst/>
                        <a:latin typeface="Times New Roman"/>
                        <a:ea typeface="Times New Roman"/>
                      </a:endParaRPr>
                    </a:p>
                  </a:txBody>
                  <a:tcPr marL="6350" marR="6350" marT="0" marB="0"/>
                </a:tc>
                <a:tc>
                  <a:txBody>
                    <a:bodyPr/>
                    <a:lstStyle/>
                    <a:p>
                      <a:pPr algn="ctr">
                        <a:lnSpc>
                          <a:spcPts val="1370"/>
                        </a:lnSpc>
                        <a:spcAft>
                          <a:spcPts val="0"/>
                        </a:spcAft>
                      </a:pPr>
                      <a:r>
                        <a:rPr lang="ru-RU" sz="1600" b="0" spc="0" dirty="0">
                          <a:solidFill>
                            <a:srgbClr val="000000"/>
                          </a:solidFill>
                          <a:effectLst/>
                          <a:latin typeface="Times New Roman"/>
                          <a:ea typeface="Times New Roman"/>
                          <a:cs typeface="Times New Roman"/>
                        </a:rPr>
                        <a:t>соответствие теории лесного менеджмента и лесной политики</a:t>
                      </a:r>
                      <a:endParaRPr lang="ru-RU" sz="1200" b="0" dirty="0">
                        <a:effectLst/>
                        <a:latin typeface="Times New Roman"/>
                        <a:ea typeface="Times New Roman"/>
                      </a:endParaRPr>
                    </a:p>
                  </a:txBody>
                  <a:tcPr marL="6350" marR="6350" marT="0" marB="0"/>
                </a:tc>
                <a:tc>
                  <a:txBody>
                    <a:bodyPr/>
                    <a:lstStyle/>
                    <a:p>
                      <a:pPr marR="228600" algn="ctr">
                        <a:lnSpc>
                          <a:spcPts val="1370"/>
                        </a:lnSpc>
                        <a:spcAft>
                          <a:spcPts val="0"/>
                        </a:spcAft>
                      </a:pPr>
                      <a:r>
                        <a:rPr lang="ru-RU" sz="1600" b="0" spc="0" dirty="0">
                          <a:solidFill>
                            <a:srgbClr val="000000"/>
                          </a:solidFill>
                          <a:effectLst/>
                          <a:latin typeface="Times New Roman"/>
                          <a:ea typeface="Times New Roman"/>
                          <a:cs typeface="Times New Roman"/>
                        </a:rPr>
                        <a:t>соответствие концепции устойчивого развития лесного хозяйства</a:t>
                      </a:r>
                      <a:endParaRPr lang="ru-RU" sz="1200" b="0" dirty="0">
                        <a:effectLst/>
                        <a:latin typeface="Times New Roman"/>
                        <a:ea typeface="Times New Roman"/>
                      </a:endParaRPr>
                    </a:p>
                  </a:txBody>
                  <a:tcPr marL="6350" marR="6350" marT="0" marB="0"/>
                </a:tc>
                <a:tc>
                  <a:txBody>
                    <a:bodyPr/>
                    <a:lstStyle/>
                    <a:p>
                      <a:pPr algn="ctr">
                        <a:lnSpc>
                          <a:spcPts val="1390"/>
                        </a:lnSpc>
                        <a:spcAft>
                          <a:spcPts val="0"/>
                        </a:spcAft>
                      </a:pPr>
                      <a:r>
                        <a:rPr lang="ru-RU" sz="1600" b="0" spc="0" dirty="0">
                          <a:solidFill>
                            <a:srgbClr val="000000"/>
                          </a:solidFill>
                          <a:effectLst/>
                          <a:latin typeface="Times New Roman"/>
                          <a:ea typeface="Times New Roman"/>
                          <a:cs typeface="Times New Roman"/>
                        </a:rPr>
                        <a:t>надежды на улучшение состояния лесов и усиление </a:t>
                      </a:r>
                      <a:r>
                        <a:rPr lang="ru-RU" sz="1600" b="0" spc="0" dirty="0" smtClean="0">
                          <a:solidFill>
                            <a:srgbClr val="000000"/>
                          </a:solidFill>
                          <a:effectLst/>
                          <a:latin typeface="Times New Roman"/>
                          <a:ea typeface="Times New Roman"/>
                          <a:cs typeface="Times New Roman"/>
                        </a:rPr>
                        <a:t>экологи-</a:t>
                      </a:r>
                      <a:r>
                        <a:rPr lang="ru-RU" sz="1600" b="0" spc="0" dirty="0" err="1" smtClean="0">
                          <a:solidFill>
                            <a:srgbClr val="000000"/>
                          </a:solidFill>
                          <a:effectLst/>
                          <a:latin typeface="Times New Roman"/>
                          <a:ea typeface="Times New Roman"/>
                          <a:cs typeface="Times New Roman"/>
                        </a:rPr>
                        <a:t>ческих</a:t>
                      </a:r>
                      <a:r>
                        <a:rPr lang="ru-RU" sz="1600" b="0" spc="0" dirty="0" smtClean="0">
                          <a:solidFill>
                            <a:srgbClr val="000000"/>
                          </a:solidFill>
                          <a:effectLst/>
                          <a:latin typeface="Times New Roman"/>
                          <a:ea typeface="Times New Roman"/>
                          <a:cs typeface="Times New Roman"/>
                        </a:rPr>
                        <a:t> </a:t>
                      </a:r>
                      <a:r>
                        <a:rPr lang="ru-RU" sz="1600" b="0" spc="0" dirty="0">
                          <a:solidFill>
                            <a:srgbClr val="000000"/>
                          </a:solidFill>
                          <a:effectLst/>
                          <a:latin typeface="Times New Roman"/>
                          <a:ea typeface="Times New Roman"/>
                          <a:cs typeface="Times New Roman"/>
                        </a:rPr>
                        <a:t>и социальных функций лесов</a:t>
                      </a:r>
                      <a:endParaRPr lang="ru-RU" sz="1200" b="0" dirty="0">
                        <a:effectLst/>
                        <a:latin typeface="Times New Roman"/>
                        <a:ea typeface="Times New Roman"/>
                      </a:endParaRPr>
                    </a:p>
                  </a:txBody>
                  <a:tcPr marL="6350" marR="6350" marT="0" marB="0"/>
                </a:tc>
                <a:tc>
                  <a:txBody>
                    <a:bodyPr/>
                    <a:lstStyle/>
                    <a:p>
                      <a:pPr algn="ctr">
                        <a:lnSpc>
                          <a:spcPts val="1370"/>
                        </a:lnSpc>
                        <a:spcAft>
                          <a:spcPts val="0"/>
                        </a:spcAft>
                      </a:pPr>
                      <a:r>
                        <a:rPr lang="ru-RU" sz="1600" b="0" spc="0" dirty="0">
                          <a:solidFill>
                            <a:srgbClr val="000000"/>
                          </a:solidFill>
                          <a:effectLst/>
                          <a:latin typeface="Times New Roman"/>
                          <a:ea typeface="Times New Roman"/>
                          <a:cs typeface="Times New Roman"/>
                        </a:rPr>
                        <a:t>надежды на повышение </a:t>
                      </a:r>
                      <a:r>
                        <a:rPr lang="ru-RU" sz="1600" b="0" spc="0" dirty="0" err="1" smtClean="0">
                          <a:solidFill>
                            <a:srgbClr val="000000"/>
                          </a:solidFill>
                          <a:effectLst/>
                          <a:latin typeface="Times New Roman"/>
                          <a:ea typeface="Times New Roman"/>
                          <a:cs typeface="Times New Roman"/>
                        </a:rPr>
                        <a:t>эколого­экономи-ческой</a:t>
                      </a:r>
                      <a:r>
                        <a:rPr lang="ru-RU" sz="1600" b="0" spc="0" dirty="0" smtClean="0">
                          <a:solidFill>
                            <a:srgbClr val="000000"/>
                          </a:solidFill>
                          <a:effectLst/>
                          <a:latin typeface="Times New Roman"/>
                          <a:ea typeface="Times New Roman"/>
                          <a:cs typeface="Times New Roman"/>
                        </a:rPr>
                        <a:t> </a:t>
                      </a:r>
                      <a:r>
                        <a:rPr lang="ru-RU" sz="1600" b="0" spc="0" dirty="0" err="1" smtClean="0">
                          <a:solidFill>
                            <a:srgbClr val="000000"/>
                          </a:solidFill>
                          <a:effectLst/>
                          <a:latin typeface="Times New Roman"/>
                          <a:ea typeface="Times New Roman"/>
                          <a:cs typeface="Times New Roman"/>
                        </a:rPr>
                        <a:t>эффективнос-ти</a:t>
                      </a:r>
                      <a:r>
                        <a:rPr lang="ru-RU" sz="1600" b="0" spc="0" dirty="0" smtClean="0">
                          <a:solidFill>
                            <a:srgbClr val="000000"/>
                          </a:solidFill>
                          <a:effectLst/>
                          <a:latin typeface="Times New Roman"/>
                          <a:ea typeface="Times New Roman"/>
                          <a:cs typeface="Times New Roman"/>
                        </a:rPr>
                        <a:t> </a:t>
                      </a:r>
                      <a:r>
                        <a:rPr lang="ru-RU" sz="1600" b="0" spc="0" dirty="0">
                          <a:solidFill>
                            <a:srgbClr val="000000"/>
                          </a:solidFill>
                          <a:effectLst/>
                          <a:latin typeface="Times New Roman"/>
                          <a:ea typeface="Times New Roman"/>
                          <a:cs typeface="Times New Roman"/>
                        </a:rPr>
                        <a:t>лесного менеджмента</a:t>
                      </a:r>
                      <a:endParaRPr lang="ru-RU" sz="1200" b="0" dirty="0">
                        <a:effectLst/>
                        <a:latin typeface="Times New Roman"/>
                        <a:ea typeface="Times New Roman"/>
                      </a:endParaRPr>
                    </a:p>
                  </a:txBody>
                  <a:tcPr marL="6350" marR="6350" marT="0" marB="0"/>
                </a:tc>
                <a:tc>
                  <a:txBody>
                    <a:bodyPr/>
                    <a:lstStyle/>
                    <a:p>
                      <a:pPr algn="ctr">
                        <a:lnSpc>
                          <a:spcPts val="1370"/>
                        </a:lnSpc>
                        <a:spcAft>
                          <a:spcPts val="0"/>
                        </a:spcAft>
                      </a:pPr>
                      <a:r>
                        <a:rPr lang="ru-RU" sz="1600" b="0" spc="0" dirty="0">
                          <a:solidFill>
                            <a:srgbClr val="000000"/>
                          </a:solidFill>
                          <a:effectLst/>
                          <a:latin typeface="Times New Roman"/>
                          <a:ea typeface="Times New Roman"/>
                          <a:cs typeface="Times New Roman"/>
                        </a:rPr>
                        <a:t>приоритет­</a:t>
                      </a:r>
                      <a:endParaRPr lang="ru-RU" sz="1200" b="0" dirty="0">
                        <a:effectLst/>
                        <a:latin typeface="Times New Roman"/>
                        <a:ea typeface="Times New Roman"/>
                      </a:endParaRPr>
                    </a:p>
                    <a:p>
                      <a:pPr algn="ctr">
                        <a:lnSpc>
                          <a:spcPts val="1370"/>
                        </a:lnSpc>
                        <a:spcAft>
                          <a:spcPts val="0"/>
                        </a:spcAft>
                      </a:pPr>
                      <a:r>
                        <a:rPr lang="ru-RU" sz="1600" b="0" spc="0" dirty="0" err="1">
                          <a:solidFill>
                            <a:srgbClr val="000000"/>
                          </a:solidFill>
                          <a:effectLst/>
                          <a:latin typeface="Times New Roman"/>
                          <a:ea typeface="Times New Roman"/>
                          <a:cs typeface="Times New Roman"/>
                        </a:rPr>
                        <a:t>ность</a:t>
                      </a:r>
                      <a:endParaRPr lang="ru-RU" sz="1200" b="0" dirty="0">
                        <a:effectLst/>
                        <a:latin typeface="Times New Roman"/>
                        <a:ea typeface="Times New Roman"/>
                      </a:endParaRPr>
                    </a:p>
                    <a:p>
                      <a:pPr algn="ctr">
                        <a:lnSpc>
                          <a:spcPts val="1370"/>
                        </a:lnSpc>
                        <a:spcAft>
                          <a:spcPts val="0"/>
                        </a:spcAft>
                      </a:pPr>
                      <a:r>
                        <a:rPr lang="ru-RU" sz="1600" b="0" spc="0" dirty="0">
                          <a:solidFill>
                            <a:srgbClr val="000000"/>
                          </a:solidFill>
                          <a:effectLst/>
                          <a:latin typeface="Times New Roman"/>
                          <a:ea typeface="Times New Roman"/>
                          <a:cs typeface="Times New Roman"/>
                        </a:rPr>
                        <a:t>сценария</a:t>
                      </a:r>
                      <a:endParaRPr lang="ru-RU" sz="1200" b="0" dirty="0">
                        <a:effectLst/>
                        <a:latin typeface="Times New Roman"/>
                        <a:ea typeface="Times New Roman"/>
                      </a:endParaRPr>
                    </a:p>
                  </a:txBody>
                  <a:tcPr marL="6350" marR="6350" marT="0" marB="0"/>
                </a:tc>
              </a:tr>
              <a:tr h="377352">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1. Американский</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1</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2,5</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8</a:t>
                      </a:r>
                      <a:endParaRPr lang="ru-RU" sz="1100" b="0">
                        <a:effectLst/>
                        <a:latin typeface="Times New Roman"/>
                        <a:ea typeface="Times New Roman"/>
                      </a:endParaRPr>
                    </a:p>
                  </a:txBody>
                  <a:tcPr marL="6350" marR="6350" marT="0" marB="0" anchor="ctr"/>
                </a:tc>
              </a:tr>
              <a:tr h="430066">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2. Немецкий</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2,0</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2,5</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13</a:t>
                      </a:r>
                      <a:endParaRPr lang="ru-RU" sz="1100" b="0">
                        <a:effectLst/>
                        <a:latin typeface="Times New Roman"/>
                        <a:ea typeface="Times New Roman"/>
                      </a:endParaRPr>
                    </a:p>
                  </a:txBody>
                  <a:tcPr marL="6350" marR="6350" marT="0" marB="0" anchor="ctr"/>
                </a:tc>
              </a:tr>
              <a:tr h="344053">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3. Финский</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4</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3</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16</a:t>
                      </a:r>
                      <a:endParaRPr lang="ru-RU" sz="1100" b="0">
                        <a:effectLst/>
                        <a:latin typeface="Times New Roman"/>
                        <a:ea typeface="Times New Roman"/>
                      </a:endParaRPr>
                    </a:p>
                  </a:txBody>
                  <a:tcPr marL="6350" marR="6350" marT="0" marB="0" anchor="ctr"/>
                </a:tc>
              </a:tr>
              <a:tr h="344053">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4. Польский</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2,5</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4,5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3,5</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2,4</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21</a:t>
                      </a:r>
                      <a:endParaRPr lang="ru-RU" sz="1100" b="0">
                        <a:effectLst/>
                        <a:latin typeface="Times New Roman"/>
                        <a:ea typeface="Times New Roman"/>
                      </a:endParaRPr>
                    </a:p>
                  </a:txBody>
                  <a:tcPr marL="6350" marR="6350" marT="0" marB="0" anchor="ctr"/>
                </a:tc>
              </a:tr>
              <a:tr h="344053">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5.Украинский</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0,5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18</a:t>
                      </a:r>
                      <a:endParaRPr lang="ru-RU" sz="1100" b="0">
                        <a:effectLst/>
                        <a:latin typeface="Times New Roman"/>
                        <a:ea typeface="Times New Roman"/>
                      </a:endParaRPr>
                    </a:p>
                  </a:txBody>
                  <a:tcPr marL="6350" marR="6350" marT="0" marB="0" anchor="ctr"/>
                </a:tc>
              </a:tr>
              <a:tr h="607642">
                <a:tc>
                  <a:txBody>
                    <a:bodyPr/>
                    <a:lstStyle/>
                    <a:p>
                      <a:pPr marL="63500">
                        <a:lnSpc>
                          <a:spcPts val="1200"/>
                        </a:lnSpc>
                        <a:spcAft>
                          <a:spcPts val="0"/>
                        </a:spcAft>
                      </a:pPr>
                      <a:r>
                        <a:rPr lang="ru-RU" sz="1600" b="0" spc="0">
                          <a:solidFill>
                            <a:srgbClr val="000000"/>
                          </a:solidFill>
                          <a:effectLst/>
                          <a:latin typeface="Times New Roman"/>
                          <a:ea typeface="Times New Roman"/>
                          <a:cs typeface="Times New Roman"/>
                        </a:rPr>
                        <a:t>6. НЛТУ Украины</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2</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4</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a:solidFill>
                            <a:srgbClr val="000000"/>
                          </a:solidFill>
                          <a:effectLst/>
                          <a:latin typeface="Times New Roman"/>
                          <a:ea typeface="Times New Roman"/>
                          <a:cs typeface="Times New Roman"/>
                        </a:rPr>
                        <a:t>3,5</a:t>
                      </a:r>
                      <a:endParaRPr lang="ru-RU" sz="1100" b="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3,5</a:t>
                      </a:r>
                      <a:endParaRPr lang="ru-RU" sz="1100" b="0" dirty="0">
                        <a:effectLst/>
                        <a:latin typeface="Times New Roman"/>
                        <a:ea typeface="Times New Roman"/>
                      </a:endParaRPr>
                    </a:p>
                  </a:txBody>
                  <a:tcPr marL="6350" marR="6350" marT="0" marB="0" anchor="ctr"/>
                </a:tc>
                <a:tc>
                  <a:txBody>
                    <a:bodyPr/>
                    <a:lstStyle/>
                    <a:p>
                      <a:pPr algn="ctr">
                        <a:lnSpc>
                          <a:spcPts val="1200"/>
                        </a:lnSpc>
                        <a:spcAft>
                          <a:spcPts val="0"/>
                        </a:spcAft>
                      </a:pPr>
                      <a:r>
                        <a:rPr lang="ru-RU" sz="1600" b="0" spc="0" dirty="0">
                          <a:solidFill>
                            <a:srgbClr val="000000"/>
                          </a:solidFill>
                          <a:effectLst/>
                          <a:latin typeface="Times New Roman"/>
                          <a:ea typeface="Times New Roman"/>
                          <a:cs typeface="Times New Roman"/>
                        </a:rPr>
                        <a:t>25</a:t>
                      </a:r>
                      <a:endParaRPr lang="ru-RU" sz="1100" b="0" dirty="0">
                        <a:effectLst/>
                        <a:latin typeface="Times New Roman"/>
                        <a:ea typeface="Times New Roman"/>
                      </a:endParaRPr>
                    </a:p>
                  </a:txBody>
                  <a:tcPr marL="6350" marR="6350" marT="0" marB="0" anchor="ctr"/>
                </a:tc>
              </a:tr>
            </a:tbl>
          </a:graphicData>
        </a:graphic>
      </p:graphicFrame>
      <p:sp>
        <p:nvSpPr>
          <p:cNvPr id="3" name="Номер слайда 2"/>
          <p:cNvSpPr>
            <a:spLocks noGrp="1"/>
          </p:cNvSpPr>
          <p:nvPr>
            <p:ph type="sldNum" sz="quarter" idx="12"/>
          </p:nvPr>
        </p:nvSpPr>
        <p:spPr/>
        <p:txBody>
          <a:bodyPr/>
          <a:lstStyle/>
          <a:p>
            <a:fld id="{6CDCB6CD-6717-4F89-8459-EA0954223042}" type="slidenum">
              <a:rPr lang="ru-RU" smtClean="0"/>
              <a:pPr/>
              <a:t>58</a:t>
            </a:fld>
            <a:endParaRPr lang="ru-RU"/>
          </a:p>
        </p:txBody>
      </p:sp>
    </p:spTree>
    <p:extLst>
      <p:ext uri="{BB962C8B-B14F-4D97-AF65-F5344CB8AC3E}">
        <p14:creationId xmlns:p14="http://schemas.microsoft.com/office/powerpoint/2010/main" val="871072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p:spPr>
        <p:txBody>
          <a:bodyPr>
            <a:normAutofit/>
          </a:bodyPr>
          <a:lstStyle/>
          <a:p>
            <a:r>
              <a:rPr lang="ru-RU" sz="2400" dirty="0" smtClean="0">
                <a:solidFill>
                  <a:schemeClr val="tx1"/>
                </a:solidFill>
              </a:rPr>
              <a:t>Таблица 5.</a:t>
            </a:r>
            <a:br>
              <a:rPr lang="ru-RU" sz="2400" dirty="0" smtClean="0">
                <a:solidFill>
                  <a:schemeClr val="tx1"/>
                </a:solidFill>
              </a:rPr>
            </a:br>
            <a:r>
              <a:rPr lang="ru-RU" sz="2400" dirty="0" smtClean="0">
                <a:solidFill>
                  <a:schemeClr val="tx1"/>
                </a:solidFill>
              </a:rPr>
              <a:t>Оценка сценариев реформирования лесного хозяйства Украины экспертами-практиками по лесной политике</a:t>
            </a:r>
            <a:endParaRPr lang="ru-RU" sz="2400" dirty="0">
              <a:solidFill>
                <a:schemeClr val="tx1"/>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19914942"/>
              </p:ext>
            </p:extLst>
          </p:nvPr>
        </p:nvGraphicFramePr>
        <p:xfrm>
          <a:off x="2" y="1628800"/>
          <a:ext cx="9143997" cy="4887127"/>
        </p:xfrm>
        <a:graphic>
          <a:graphicData uri="http://schemas.openxmlformats.org/drawingml/2006/table">
            <a:tbl>
              <a:tblPr firstRow="1" bandRow="1">
                <a:tableStyleId>{5C22544A-7EE6-4342-B048-85BDC9FD1C3A}</a:tableStyleId>
              </a:tblPr>
              <a:tblGrid>
                <a:gridCol w="1371645"/>
                <a:gridCol w="1240926"/>
                <a:gridCol w="1306285"/>
                <a:gridCol w="1402651"/>
                <a:gridCol w="1209920"/>
                <a:gridCol w="1306285"/>
                <a:gridCol w="1306285"/>
              </a:tblGrid>
              <a:tr h="395642">
                <a:tc rowSpan="2">
                  <a:txBody>
                    <a:bodyPr/>
                    <a:lstStyle/>
                    <a:p>
                      <a:pPr marL="50800" indent="-50800" algn="ctr">
                        <a:lnSpc>
                          <a:spcPts val="1390"/>
                        </a:lnSpc>
                        <a:spcAft>
                          <a:spcPts val="0"/>
                        </a:spcAft>
                      </a:pPr>
                      <a:r>
                        <a:rPr lang="ru-RU" sz="1600" b="0" spc="0" dirty="0">
                          <a:solidFill>
                            <a:schemeClr val="tx1"/>
                          </a:solidFill>
                          <a:effectLst/>
                          <a:latin typeface="Times New Roman"/>
                          <a:ea typeface="Times New Roman"/>
                          <a:cs typeface="Times New Roman"/>
                        </a:rPr>
                        <a:t>Сценарии реформирования лесного хозяйства</a:t>
                      </a:r>
                      <a:endParaRPr lang="ru-RU" sz="1200" b="0" dirty="0">
                        <a:solidFill>
                          <a:schemeClr val="tx1"/>
                        </a:solidFill>
                        <a:effectLst/>
                        <a:latin typeface="Times New Roman"/>
                        <a:ea typeface="Times New Roman"/>
                      </a:endParaRPr>
                    </a:p>
                  </a:txBody>
                  <a:tcPr marL="6350" marR="6350" marT="0" marB="0" anchor="ctr"/>
                </a:tc>
                <a:tc gridSpan="6">
                  <a:txBody>
                    <a:bodyPr/>
                    <a:lstStyle/>
                    <a:p>
                      <a:pPr algn="ctr">
                        <a:lnSpc>
                          <a:spcPts val="1150"/>
                        </a:lnSpc>
                        <a:spcAft>
                          <a:spcPts val="0"/>
                        </a:spcAft>
                      </a:pPr>
                      <a:r>
                        <a:rPr lang="ru-RU" sz="1600" b="0" spc="0" dirty="0">
                          <a:solidFill>
                            <a:schemeClr val="tx1"/>
                          </a:solidFill>
                          <a:effectLst/>
                          <a:latin typeface="Times New Roman"/>
                          <a:ea typeface="Times New Roman"/>
                          <a:cs typeface="Times New Roman"/>
                        </a:rPr>
                        <a:t>Средний показатель</a:t>
                      </a:r>
                      <a:endParaRPr lang="ru-RU" sz="1200" b="0" dirty="0">
                        <a:solidFill>
                          <a:schemeClr val="tx1"/>
                        </a:solidFill>
                        <a:effectLst/>
                        <a:latin typeface="Times New Roman"/>
                        <a:ea typeface="Times New Roman"/>
                      </a:endParaRPr>
                    </a:p>
                  </a:txBody>
                  <a:tcPr marL="6350" marR="635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0301">
                <a:tc vMerge="1">
                  <a:txBody>
                    <a:bodyPr/>
                    <a:lstStyle/>
                    <a:p>
                      <a:endParaRPr lang="ru-RU"/>
                    </a:p>
                  </a:txBody>
                  <a:tcPr/>
                </a:tc>
                <a:tc>
                  <a:txBody>
                    <a:bodyPr/>
                    <a:lstStyle/>
                    <a:p>
                      <a:pPr algn="ctr">
                        <a:lnSpc>
                          <a:spcPts val="1370"/>
                        </a:lnSpc>
                        <a:spcAft>
                          <a:spcPts val="0"/>
                        </a:spcAft>
                      </a:pPr>
                      <a:r>
                        <a:rPr lang="ru-RU" sz="1600" b="0" spc="0" dirty="0">
                          <a:solidFill>
                            <a:schemeClr val="tx1"/>
                          </a:solidFill>
                          <a:effectLst/>
                          <a:latin typeface="Times New Roman"/>
                          <a:ea typeface="Times New Roman"/>
                          <a:cs typeface="Times New Roman"/>
                        </a:rPr>
                        <a:t>вероятность</a:t>
                      </a:r>
                      <a:endParaRPr lang="ru-RU" sz="1200" b="0" dirty="0">
                        <a:solidFill>
                          <a:schemeClr val="tx1"/>
                        </a:solidFill>
                        <a:effectLst/>
                        <a:latin typeface="Times New Roman"/>
                        <a:ea typeface="Times New Roman"/>
                      </a:endParaRPr>
                    </a:p>
                    <a:p>
                      <a:pPr algn="ctr">
                        <a:lnSpc>
                          <a:spcPts val="1370"/>
                        </a:lnSpc>
                        <a:spcAft>
                          <a:spcPts val="0"/>
                        </a:spcAft>
                      </a:pPr>
                      <a:r>
                        <a:rPr lang="ru-RU" sz="1600" b="0" spc="0" dirty="0" smtClean="0">
                          <a:solidFill>
                            <a:schemeClr val="tx1"/>
                          </a:solidFill>
                          <a:effectLst/>
                          <a:latin typeface="Times New Roman"/>
                          <a:ea typeface="Times New Roman"/>
                          <a:cs typeface="Times New Roman"/>
                        </a:rPr>
                        <a:t>законодате­льного</a:t>
                      </a:r>
                      <a:endParaRPr lang="ru-RU" sz="1200" b="0" dirty="0">
                        <a:solidFill>
                          <a:schemeClr val="tx1"/>
                        </a:solidFill>
                        <a:effectLst/>
                        <a:latin typeface="Times New Roman"/>
                        <a:ea typeface="Times New Roman"/>
                      </a:endParaRPr>
                    </a:p>
                    <a:p>
                      <a:pPr algn="ctr">
                        <a:lnSpc>
                          <a:spcPts val="1370"/>
                        </a:lnSpc>
                        <a:spcAft>
                          <a:spcPts val="0"/>
                        </a:spcAft>
                      </a:pPr>
                      <a:r>
                        <a:rPr lang="ru-RU" sz="1600" b="0" spc="0" dirty="0">
                          <a:solidFill>
                            <a:schemeClr val="tx1"/>
                          </a:solidFill>
                          <a:effectLst/>
                          <a:latin typeface="Times New Roman"/>
                          <a:ea typeface="Times New Roman"/>
                          <a:cs typeface="Times New Roman"/>
                        </a:rPr>
                        <a:t>обеспечения</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370"/>
                        </a:lnSpc>
                        <a:spcAft>
                          <a:spcPts val="0"/>
                        </a:spcAft>
                      </a:pPr>
                      <a:r>
                        <a:rPr lang="ru-RU" sz="1600" b="0" spc="0" dirty="0">
                          <a:solidFill>
                            <a:schemeClr val="tx1"/>
                          </a:solidFill>
                          <a:effectLst/>
                          <a:latin typeface="Times New Roman"/>
                          <a:ea typeface="Times New Roman"/>
                          <a:cs typeface="Times New Roman"/>
                        </a:rPr>
                        <a:t>соответствие теории лесного менеджмента и лесной политики</a:t>
                      </a:r>
                      <a:endParaRPr lang="ru-RU" sz="1200" b="0" dirty="0">
                        <a:solidFill>
                          <a:schemeClr val="tx1"/>
                        </a:solidFill>
                        <a:effectLst/>
                        <a:latin typeface="Times New Roman"/>
                        <a:ea typeface="Times New Roman"/>
                      </a:endParaRPr>
                    </a:p>
                  </a:txBody>
                  <a:tcPr marL="6350" marR="6350" marT="0" marB="0" anchor="ctr"/>
                </a:tc>
                <a:tc>
                  <a:txBody>
                    <a:bodyPr/>
                    <a:lstStyle/>
                    <a:p>
                      <a:pPr marL="0" marR="228600" indent="0" algn="ctr">
                        <a:lnSpc>
                          <a:spcPts val="1390"/>
                        </a:lnSpc>
                        <a:spcAft>
                          <a:spcPts val="0"/>
                        </a:spcAft>
                        <a:tabLst/>
                      </a:pPr>
                      <a:r>
                        <a:rPr lang="ru-RU" sz="1600" b="0" spc="0" dirty="0">
                          <a:solidFill>
                            <a:schemeClr val="tx1"/>
                          </a:solidFill>
                          <a:effectLst/>
                          <a:latin typeface="Times New Roman"/>
                          <a:ea typeface="Times New Roman"/>
                          <a:cs typeface="Times New Roman"/>
                        </a:rPr>
                        <a:t>соответствие концепции </a:t>
                      </a:r>
                      <a:r>
                        <a:rPr lang="ru-RU" sz="1600" b="0" spc="0" dirty="0" smtClean="0">
                          <a:solidFill>
                            <a:schemeClr val="tx1"/>
                          </a:solidFill>
                          <a:effectLst/>
                          <a:latin typeface="Times New Roman"/>
                          <a:ea typeface="Times New Roman"/>
                          <a:cs typeface="Times New Roman"/>
                        </a:rPr>
                        <a:t>устойчивого </a:t>
                      </a:r>
                      <a:r>
                        <a:rPr lang="ru-RU" sz="1600" b="0" spc="0" dirty="0">
                          <a:solidFill>
                            <a:schemeClr val="tx1"/>
                          </a:solidFill>
                          <a:effectLst/>
                          <a:latin typeface="Times New Roman"/>
                          <a:ea typeface="Times New Roman"/>
                          <a:cs typeface="Times New Roman"/>
                        </a:rPr>
                        <a:t>развития лесного хозяйства</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390"/>
                        </a:lnSpc>
                        <a:spcAft>
                          <a:spcPts val="0"/>
                        </a:spcAft>
                      </a:pPr>
                      <a:r>
                        <a:rPr lang="ru-RU" sz="1600" b="0" spc="0" dirty="0">
                          <a:solidFill>
                            <a:schemeClr val="tx1"/>
                          </a:solidFill>
                          <a:effectLst/>
                          <a:latin typeface="Times New Roman"/>
                          <a:ea typeface="Times New Roman"/>
                          <a:cs typeface="Times New Roman"/>
                        </a:rPr>
                        <a:t>надежды на улучшение состояния лесов и усиление </a:t>
                      </a:r>
                      <a:r>
                        <a:rPr lang="ru-RU" sz="1600" b="0" spc="0" dirty="0" err="1" smtClean="0">
                          <a:solidFill>
                            <a:schemeClr val="tx1"/>
                          </a:solidFill>
                          <a:effectLst/>
                          <a:latin typeface="Times New Roman"/>
                          <a:ea typeface="Times New Roman"/>
                          <a:cs typeface="Times New Roman"/>
                        </a:rPr>
                        <a:t>экологичес</a:t>
                      </a:r>
                      <a:r>
                        <a:rPr lang="ru-RU" sz="1600" b="0" spc="0" dirty="0" smtClean="0">
                          <a:solidFill>
                            <a:schemeClr val="tx1"/>
                          </a:solidFill>
                          <a:effectLst/>
                          <a:latin typeface="Times New Roman"/>
                          <a:ea typeface="Times New Roman"/>
                          <a:cs typeface="Times New Roman"/>
                        </a:rPr>
                        <a:t>-ких </a:t>
                      </a:r>
                      <a:r>
                        <a:rPr lang="ru-RU" sz="1600" b="0" spc="0" dirty="0">
                          <a:solidFill>
                            <a:schemeClr val="tx1"/>
                          </a:solidFill>
                          <a:effectLst/>
                          <a:latin typeface="Times New Roman"/>
                          <a:ea typeface="Times New Roman"/>
                          <a:cs typeface="Times New Roman"/>
                        </a:rPr>
                        <a:t>и социальных функций лесов</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370"/>
                        </a:lnSpc>
                        <a:spcAft>
                          <a:spcPts val="0"/>
                        </a:spcAft>
                      </a:pPr>
                      <a:r>
                        <a:rPr lang="ru-RU" sz="1600" b="0" spc="0" dirty="0">
                          <a:solidFill>
                            <a:schemeClr val="tx1"/>
                          </a:solidFill>
                          <a:effectLst/>
                          <a:latin typeface="Times New Roman"/>
                          <a:ea typeface="Times New Roman"/>
                          <a:cs typeface="Times New Roman"/>
                        </a:rPr>
                        <a:t>надежды на повышение </a:t>
                      </a:r>
                      <a:r>
                        <a:rPr lang="ru-RU" sz="1600" b="0" spc="0" dirty="0" err="1" smtClean="0">
                          <a:solidFill>
                            <a:schemeClr val="tx1"/>
                          </a:solidFill>
                          <a:effectLst/>
                          <a:latin typeface="Times New Roman"/>
                          <a:ea typeface="Times New Roman"/>
                          <a:cs typeface="Times New Roman"/>
                        </a:rPr>
                        <a:t>эколого­экономичес-кой</a:t>
                      </a:r>
                      <a:r>
                        <a:rPr lang="ru-RU" sz="1600" b="0" spc="0" dirty="0" smtClean="0">
                          <a:solidFill>
                            <a:schemeClr val="tx1"/>
                          </a:solidFill>
                          <a:effectLst/>
                          <a:latin typeface="Times New Roman"/>
                          <a:ea typeface="Times New Roman"/>
                          <a:cs typeface="Times New Roman"/>
                        </a:rPr>
                        <a:t> </a:t>
                      </a:r>
                      <a:r>
                        <a:rPr lang="ru-RU" sz="1600" b="0" spc="0" dirty="0" err="1" smtClean="0">
                          <a:solidFill>
                            <a:schemeClr val="tx1"/>
                          </a:solidFill>
                          <a:effectLst/>
                          <a:latin typeface="Times New Roman"/>
                          <a:ea typeface="Times New Roman"/>
                          <a:cs typeface="Times New Roman"/>
                        </a:rPr>
                        <a:t>эффективнос-ти</a:t>
                      </a:r>
                      <a:r>
                        <a:rPr lang="ru-RU" sz="1600" b="0" spc="0" dirty="0" smtClean="0">
                          <a:solidFill>
                            <a:schemeClr val="tx1"/>
                          </a:solidFill>
                          <a:effectLst/>
                          <a:latin typeface="Times New Roman"/>
                          <a:ea typeface="Times New Roman"/>
                          <a:cs typeface="Times New Roman"/>
                        </a:rPr>
                        <a:t> </a:t>
                      </a:r>
                      <a:r>
                        <a:rPr lang="ru-RU" sz="1600" b="0" spc="0" dirty="0">
                          <a:solidFill>
                            <a:schemeClr val="tx1"/>
                          </a:solidFill>
                          <a:effectLst/>
                          <a:latin typeface="Times New Roman"/>
                          <a:ea typeface="Times New Roman"/>
                          <a:cs typeface="Times New Roman"/>
                        </a:rPr>
                        <a:t>лесного менеджмента</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370"/>
                        </a:lnSpc>
                        <a:spcAft>
                          <a:spcPts val="0"/>
                        </a:spcAft>
                      </a:pPr>
                      <a:r>
                        <a:rPr lang="ru-RU" sz="1600" b="0" spc="0" dirty="0" smtClean="0">
                          <a:solidFill>
                            <a:schemeClr val="tx1"/>
                          </a:solidFill>
                          <a:effectLst/>
                          <a:latin typeface="Times New Roman"/>
                          <a:ea typeface="Times New Roman"/>
                          <a:cs typeface="Times New Roman"/>
                        </a:rPr>
                        <a:t>приоритет-­</a:t>
                      </a:r>
                      <a:endParaRPr lang="ru-RU" sz="1200" b="0" dirty="0">
                        <a:solidFill>
                          <a:schemeClr val="tx1"/>
                        </a:solidFill>
                        <a:effectLst/>
                        <a:latin typeface="Times New Roman"/>
                        <a:ea typeface="Times New Roman"/>
                      </a:endParaRPr>
                    </a:p>
                    <a:p>
                      <a:pPr algn="ctr">
                        <a:lnSpc>
                          <a:spcPts val="1370"/>
                        </a:lnSpc>
                        <a:spcAft>
                          <a:spcPts val="0"/>
                        </a:spcAft>
                      </a:pPr>
                      <a:r>
                        <a:rPr lang="ru-RU" sz="1600" b="0" spc="0" dirty="0" err="1">
                          <a:solidFill>
                            <a:schemeClr val="tx1"/>
                          </a:solidFill>
                          <a:effectLst/>
                          <a:latin typeface="Times New Roman"/>
                          <a:ea typeface="Times New Roman"/>
                          <a:cs typeface="Times New Roman"/>
                        </a:rPr>
                        <a:t>ность</a:t>
                      </a:r>
                      <a:endParaRPr lang="ru-RU" sz="1200" b="0" dirty="0">
                        <a:solidFill>
                          <a:schemeClr val="tx1"/>
                        </a:solidFill>
                        <a:effectLst/>
                        <a:latin typeface="Times New Roman"/>
                        <a:ea typeface="Times New Roman"/>
                      </a:endParaRPr>
                    </a:p>
                    <a:p>
                      <a:pPr algn="ctr">
                        <a:lnSpc>
                          <a:spcPts val="1370"/>
                        </a:lnSpc>
                        <a:spcAft>
                          <a:spcPts val="0"/>
                        </a:spcAft>
                      </a:pPr>
                      <a:r>
                        <a:rPr lang="ru-RU" sz="1600" b="0" spc="0" dirty="0">
                          <a:solidFill>
                            <a:schemeClr val="tx1"/>
                          </a:solidFill>
                          <a:effectLst/>
                          <a:latin typeface="Times New Roman"/>
                          <a:ea typeface="Times New Roman"/>
                          <a:cs typeface="Times New Roman"/>
                        </a:rPr>
                        <a:t>сценария</a:t>
                      </a:r>
                      <a:endParaRPr lang="ru-RU" sz="1200" b="0" dirty="0">
                        <a:solidFill>
                          <a:schemeClr val="tx1"/>
                        </a:solidFill>
                        <a:effectLst/>
                        <a:latin typeface="Times New Roman"/>
                        <a:ea typeface="Times New Roman"/>
                      </a:endParaRPr>
                    </a:p>
                  </a:txBody>
                  <a:tcPr marL="6350" marR="6350" marT="0" marB="0" anchor="ctr"/>
                </a:tc>
              </a:tr>
              <a:tr h="504308">
                <a:tc>
                  <a:txBody>
                    <a:bodyPr/>
                    <a:lstStyle/>
                    <a:p>
                      <a:pPr marL="50800" algn="l">
                        <a:lnSpc>
                          <a:spcPts val="1200"/>
                        </a:lnSpc>
                        <a:spcAft>
                          <a:spcPts val="0"/>
                        </a:spcAft>
                      </a:pPr>
                      <a:r>
                        <a:rPr lang="ru-RU" sz="1400" b="0" spc="0">
                          <a:solidFill>
                            <a:schemeClr val="tx1"/>
                          </a:solidFill>
                          <a:effectLst/>
                          <a:latin typeface="Times New Roman"/>
                          <a:ea typeface="Times New Roman"/>
                          <a:cs typeface="Times New Roman"/>
                        </a:rPr>
                        <a:t>1. Американский</a:t>
                      </a:r>
                      <a:endParaRPr lang="ru-RU" sz="105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1</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2</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1</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9</a:t>
                      </a:r>
                      <a:endParaRPr lang="ru-RU" sz="1200" b="0">
                        <a:solidFill>
                          <a:schemeClr val="tx1"/>
                        </a:solidFill>
                        <a:effectLst/>
                        <a:latin typeface="Times New Roman"/>
                        <a:ea typeface="Times New Roman"/>
                      </a:endParaRPr>
                    </a:p>
                  </a:txBody>
                  <a:tcPr marL="6350" marR="6350" marT="0" marB="0" anchor="ctr"/>
                </a:tc>
              </a:tr>
              <a:tr h="395642">
                <a:tc>
                  <a:txBody>
                    <a:bodyPr/>
                    <a:lstStyle/>
                    <a:p>
                      <a:pPr marL="50800" algn="l">
                        <a:lnSpc>
                          <a:spcPts val="1200"/>
                        </a:lnSpc>
                        <a:spcAft>
                          <a:spcPts val="0"/>
                        </a:spcAft>
                      </a:pPr>
                      <a:r>
                        <a:rPr lang="ru-RU" sz="1400" b="0" spc="0" dirty="0">
                          <a:solidFill>
                            <a:schemeClr val="tx1"/>
                          </a:solidFill>
                          <a:effectLst/>
                          <a:latin typeface="Times New Roman"/>
                          <a:ea typeface="Times New Roman"/>
                          <a:cs typeface="Times New Roman"/>
                        </a:rPr>
                        <a:t>2. Немецкий</a:t>
                      </a:r>
                      <a:endParaRPr lang="ru-RU" sz="105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1,5</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11</a:t>
                      </a:r>
                      <a:endParaRPr lang="ru-RU" sz="1200" b="0">
                        <a:solidFill>
                          <a:schemeClr val="tx1"/>
                        </a:solidFill>
                        <a:effectLst/>
                        <a:latin typeface="Times New Roman"/>
                        <a:ea typeface="Times New Roman"/>
                      </a:endParaRPr>
                    </a:p>
                  </a:txBody>
                  <a:tcPr marL="6350" marR="6350" marT="0" marB="0" anchor="ctr"/>
                </a:tc>
              </a:tr>
              <a:tr h="395642">
                <a:tc>
                  <a:txBody>
                    <a:bodyPr/>
                    <a:lstStyle/>
                    <a:p>
                      <a:pPr marL="50800" algn="l">
                        <a:lnSpc>
                          <a:spcPts val="1200"/>
                        </a:lnSpc>
                        <a:spcAft>
                          <a:spcPts val="0"/>
                        </a:spcAft>
                      </a:pPr>
                      <a:r>
                        <a:rPr lang="ru-RU" sz="1400" b="0" spc="0">
                          <a:solidFill>
                            <a:schemeClr val="tx1"/>
                          </a:solidFill>
                          <a:effectLst/>
                          <a:latin typeface="Times New Roman"/>
                          <a:ea typeface="Times New Roman"/>
                          <a:cs typeface="Times New Roman"/>
                        </a:rPr>
                        <a:t>3. Финский</a:t>
                      </a:r>
                      <a:endParaRPr lang="ru-RU" sz="105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1</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10</a:t>
                      </a:r>
                      <a:endParaRPr lang="ru-RU" sz="1200" b="0">
                        <a:solidFill>
                          <a:schemeClr val="tx1"/>
                        </a:solidFill>
                        <a:effectLst/>
                        <a:latin typeface="Times New Roman"/>
                        <a:ea typeface="Times New Roman"/>
                      </a:endParaRPr>
                    </a:p>
                  </a:txBody>
                  <a:tcPr marL="6350" marR="6350" marT="0" marB="0" anchor="ctr"/>
                </a:tc>
              </a:tr>
              <a:tr h="395642">
                <a:tc>
                  <a:txBody>
                    <a:bodyPr/>
                    <a:lstStyle/>
                    <a:p>
                      <a:pPr marL="50800" algn="l">
                        <a:lnSpc>
                          <a:spcPts val="1200"/>
                        </a:lnSpc>
                        <a:spcAft>
                          <a:spcPts val="0"/>
                        </a:spcAft>
                      </a:pPr>
                      <a:r>
                        <a:rPr lang="ru-RU" sz="1400" b="0" spc="0">
                          <a:solidFill>
                            <a:schemeClr val="tx1"/>
                          </a:solidFill>
                          <a:effectLst/>
                          <a:latin typeface="Times New Roman"/>
                          <a:ea typeface="Times New Roman"/>
                          <a:cs typeface="Times New Roman"/>
                        </a:rPr>
                        <a:t>4. Польский</a:t>
                      </a:r>
                      <a:endParaRPr lang="ru-RU" sz="105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4</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3,5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4</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4</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26</a:t>
                      </a:r>
                      <a:endParaRPr lang="ru-RU" sz="1200" b="0">
                        <a:solidFill>
                          <a:schemeClr val="tx1"/>
                        </a:solidFill>
                        <a:effectLst/>
                        <a:latin typeface="Times New Roman"/>
                        <a:ea typeface="Times New Roman"/>
                      </a:endParaRPr>
                    </a:p>
                  </a:txBody>
                  <a:tcPr marL="6350" marR="6350" marT="0" marB="0" anchor="ctr"/>
                </a:tc>
              </a:tr>
              <a:tr h="504308">
                <a:tc>
                  <a:txBody>
                    <a:bodyPr/>
                    <a:lstStyle/>
                    <a:p>
                      <a:pPr marL="50800" algn="l">
                        <a:lnSpc>
                          <a:spcPts val="1200"/>
                        </a:lnSpc>
                        <a:spcAft>
                          <a:spcPts val="0"/>
                        </a:spcAft>
                      </a:pPr>
                      <a:r>
                        <a:rPr lang="ru-RU" sz="1400" b="0" spc="0">
                          <a:solidFill>
                            <a:schemeClr val="tx1"/>
                          </a:solidFill>
                          <a:effectLst/>
                          <a:latin typeface="Times New Roman"/>
                          <a:ea typeface="Times New Roman"/>
                          <a:cs typeface="Times New Roman"/>
                        </a:rPr>
                        <a:t>5. Украинский</a:t>
                      </a:r>
                      <a:endParaRPr lang="ru-RU" sz="105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3,5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1,5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2,5</a:t>
                      </a:r>
                      <a:endParaRPr lang="ru-RU" sz="120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24</a:t>
                      </a:r>
                      <a:endParaRPr lang="ru-RU" sz="1200" b="0" dirty="0">
                        <a:solidFill>
                          <a:schemeClr val="tx1"/>
                        </a:solidFill>
                        <a:effectLst/>
                        <a:latin typeface="Times New Roman"/>
                        <a:ea typeface="Times New Roman"/>
                      </a:endParaRPr>
                    </a:p>
                  </a:txBody>
                  <a:tcPr marL="6350" marR="6350" marT="0" marB="0" anchor="ctr"/>
                </a:tc>
              </a:tr>
              <a:tr h="395642">
                <a:tc>
                  <a:txBody>
                    <a:bodyPr/>
                    <a:lstStyle/>
                    <a:p>
                      <a:pPr marL="50800" algn="l">
                        <a:lnSpc>
                          <a:spcPts val="1200"/>
                        </a:lnSpc>
                        <a:spcAft>
                          <a:spcPts val="0"/>
                        </a:spcAft>
                      </a:pPr>
                      <a:r>
                        <a:rPr lang="ru-RU" sz="1400" b="0" spc="0" dirty="0">
                          <a:solidFill>
                            <a:schemeClr val="tx1"/>
                          </a:solidFill>
                          <a:effectLst/>
                          <a:latin typeface="Times New Roman"/>
                          <a:ea typeface="Times New Roman"/>
                          <a:cs typeface="Times New Roman"/>
                        </a:rPr>
                        <a:t>6. НЛТУ Украины</a:t>
                      </a:r>
                      <a:endParaRPr lang="ru-RU" sz="1050" b="0" dirty="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a:solidFill>
                            <a:schemeClr val="tx1"/>
                          </a:solidFill>
                          <a:effectLst/>
                          <a:latin typeface="Times New Roman"/>
                          <a:ea typeface="Times New Roman"/>
                          <a:cs typeface="Times New Roman"/>
                        </a:rPr>
                        <a:t>2,5</a:t>
                      </a:r>
                      <a:endParaRPr lang="ru-RU" sz="1200" b="0">
                        <a:solidFill>
                          <a:schemeClr val="tx1"/>
                        </a:solidFill>
                        <a:effectLst/>
                        <a:latin typeface="Times New Roman"/>
                        <a:ea typeface="Times New Roman"/>
                      </a:endParaRPr>
                    </a:p>
                  </a:txBody>
                  <a:tcPr marL="6350" marR="6350" marT="0" marB="0" anchor="ctr"/>
                </a:tc>
                <a:tc>
                  <a:txBody>
                    <a:bodyPr/>
                    <a:lstStyle/>
                    <a:p>
                      <a:pPr algn="ctr">
                        <a:lnSpc>
                          <a:spcPts val="1200"/>
                        </a:lnSpc>
                        <a:spcAft>
                          <a:spcPts val="0"/>
                        </a:spcAft>
                      </a:pPr>
                      <a:r>
                        <a:rPr lang="ru-RU" sz="1800" b="0" spc="0" dirty="0">
                          <a:solidFill>
                            <a:schemeClr val="tx1"/>
                          </a:solidFill>
                          <a:effectLst/>
                          <a:latin typeface="Times New Roman"/>
                          <a:ea typeface="Times New Roman"/>
                          <a:cs typeface="Times New Roman"/>
                        </a:rPr>
                        <a:t>21</a:t>
                      </a:r>
                      <a:endParaRPr lang="ru-RU" sz="1200" b="0" dirty="0">
                        <a:solidFill>
                          <a:schemeClr val="tx1"/>
                        </a:solidFill>
                        <a:effectLst/>
                        <a:latin typeface="Times New Roman"/>
                        <a:ea typeface="Times New Roman"/>
                      </a:endParaRPr>
                    </a:p>
                  </a:txBody>
                  <a:tcPr marL="6350" marR="6350" marT="0" marB="0" anchor="ctr"/>
                </a:tc>
              </a:tr>
            </a:tbl>
          </a:graphicData>
        </a:graphic>
      </p:graphicFrame>
      <p:sp>
        <p:nvSpPr>
          <p:cNvPr id="3" name="Номер слайда 2"/>
          <p:cNvSpPr>
            <a:spLocks noGrp="1"/>
          </p:cNvSpPr>
          <p:nvPr>
            <p:ph type="sldNum" sz="quarter" idx="12"/>
          </p:nvPr>
        </p:nvSpPr>
        <p:spPr/>
        <p:txBody>
          <a:bodyPr/>
          <a:lstStyle/>
          <a:p>
            <a:fld id="{6CDCB6CD-6717-4F89-8459-EA0954223042}" type="slidenum">
              <a:rPr lang="ru-RU" smtClean="0"/>
              <a:pPr/>
              <a:t>59</a:t>
            </a:fld>
            <a:endParaRPr lang="ru-RU"/>
          </a:p>
        </p:txBody>
      </p:sp>
    </p:spTree>
    <p:extLst>
      <p:ext uri="{BB962C8B-B14F-4D97-AF65-F5344CB8AC3E}">
        <p14:creationId xmlns:p14="http://schemas.microsoft.com/office/powerpoint/2010/main" val="3998581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704104"/>
          </a:xfrm>
        </p:spPr>
        <p:txBody>
          <a:bodyPr>
            <a:normAutofit fontScale="90000"/>
          </a:bodyPr>
          <a:lstStyle/>
          <a:p>
            <a:r>
              <a:rPr lang="ru-RU" dirty="0" smtClean="0"/>
              <a:t>Концепция Д. </a:t>
            </a:r>
            <a:r>
              <a:rPr lang="ru-RU" dirty="0" err="1" smtClean="0"/>
              <a:t>Норта</a:t>
            </a:r>
            <a:r>
              <a:rPr lang="ru-RU" dirty="0" smtClean="0"/>
              <a:t> (</a:t>
            </a:r>
            <a:r>
              <a:rPr lang="en-US" dirty="0" smtClean="0"/>
              <a:t>D.C. North)</a:t>
            </a:r>
            <a:endParaRPr lang="ru-RU" dirty="0"/>
          </a:p>
        </p:txBody>
      </p:sp>
      <p:sp>
        <p:nvSpPr>
          <p:cNvPr id="3" name="Содержимое 2"/>
          <p:cNvSpPr>
            <a:spLocks noGrp="1"/>
          </p:cNvSpPr>
          <p:nvPr>
            <p:ph idx="1"/>
          </p:nvPr>
        </p:nvSpPr>
        <p:spPr>
          <a:xfrm>
            <a:off x="467544" y="1511346"/>
            <a:ext cx="8229600" cy="5324492"/>
          </a:xfrm>
        </p:spPr>
        <p:txBody>
          <a:bodyPr/>
          <a:lstStyle/>
          <a:p>
            <a:pPr algn="just"/>
            <a:r>
              <a:rPr lang="ru-RU" dirty="0" smtClean="0"/>
              <a:t>Большой вклад в развитие институциональной теории внес лауреат Нобелевской премии по экономике Д. </a:t>
            </a:r>
            <a:r>
              <a:rPr lang="ru-RU" dirty="0" err="1" smtClean="0"/>
              <a:t>Норт</a:t>
            </a:r>
            <a:r>
              <a:rPr lang="ru-RU" dirty="0" smtClean="0"/>
              <a:t>. Новые институты, согласно Д. </a:t>
            </a:r>
            <a:r>
              <a:rPr lang="ru-RU" dirty="0" err="1" smtClean="0"/>
              <a:t>Норту</a:t>
            </a:r>
            <a:r>
              <a:rPr lang="ru-RU" dirty="0" smtClean="0"/>
              <a:t>, появляются, когда общество усматривает возможность получения дохода, который не может быть получен в условиях сложившейся институциональной системы. Иными словами, если производственные факторы предоставляют возможность увеличения доходов, а институциональные этому препятствуют, то велики шансы возникновения новых институтов. </a:t>
            </a:r>
          </a:p>
          <a:p>
            <a:pPr algn="just"/>
            <a:endParaRPr lang="ru-RU"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6</a:t>
            </a:fld>
            <a:endParaRPr lang="ru-RU"/>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836712"/>
            <a:ext cx="8712968" cy="5487888"/>
          </a:xfrm>
        </p:spPr>
        <p:txBody>
          <a:bodyPr/>
          <a:lstStyle/>
          <a:p>
            <a:pPr marL="273050" indent="449263" algn="just"/>
            <a:r>
              <a:rPr lang="ru-RU" dirty="0" smtClean="0"/>
              <a:t>В структуре собственности лесов Польши преобладает государственная собственность – 82,3 %.</a:t>
            </a:r>
          </a:p>
          <a:p>
            <a:pPr marL="273050" indent="449263" algn="just"/>
            <a:r>
              <a:rPr lang="ru-RU" dirty="0" smtClean="0"/>
              <a:t>Государственное лесное хозяйство Польши «Государственные леса» в соответствии с действующим законодательством имеет трехуровневую организационную структуру управления и функционирует на принципах финансовой самостоятельности.</a:t>
            </a:r>
          </a:p>
          <a:p>
            <a:pPr marL="273050" indent="449263"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60</a:t>
            </a:fld>
            <a:endParaRPr lang="ru-RU"/>
          </a:p>
        </p:txBody>
      </p:sp>
    </p:spTree>
    <p:extLst>
      <p:ext uri="{BB962C8B-B14F-4D97-AF65-F5344CB8AC3E}">
        <p14:creationId xmlns:p14="http://schemas.microsoft.com/office/powerpoint/2010/main" val="8944405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257175" algn="just"/>
            <a:r>
              <a:rPr lang="ru-RU" dirty="0" smtClean="0"/>
              <a:t>Трехуровневая организационная система управления, в которую входят генеральная дирекция, региональные дирекции и </a:t>
            </a:r>
            <a:r>
              <a:rPr lang="ru-RU" dirty="0" err="1" smtClean="0"/>
              <a:t>надлесничества</a:t>
            </a:r>
            <a:r>
              <a:rPr lang="ru-RU" dirty="0" smtClean="0"/>
              <a:t>, формируется …………Министром окружающей среды. Высший орган (генеральную дирекцию) возглавляет генеральный директор, который назначается профильным министром. За данным органом закрепляются основные полномочия по распоряжению государственными лесами. Он имеет право самостоятельно определять внутреннюю структуру управления лесным хозяйством, включая региональный аспект.</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61</a:t>
            </a:fld>
            <a:endParaRPr lang="ru-RU"/>
          </a:p>
        </p:txBody>
      </p:sp>
    </p:spTree>
    <p:extLst>
      <p:ext uri="{BB962C8B-B14F-4D97-AF65-F5344CB8AC3E}">
        <p14:creationId xmlns:p14="http://schemas.microsoft.com/office/powerpoint/2010/main" val="658814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10000"/>
          </a:bodyPr>
          <a:lstStyle/>
          <a:p>
            <a:pPr marL="273050" indent="449263" algn="just"/>
            <a:r>
              <a:rPr lang="ru-RU" dirty="0" smtClean="0"/>
              <a:t>В систему управления государственными лесами входит лесная служба с функциями охраны, контроля и организации ведения лесного хозяйства. В лесную службу входят лесничие, </a:t>
            </a:r>
            <a:r>
              <a:rPr lang="ru-RU" dirty="0" err="1" smtClean="0"/>
              <a:t>подлесничие</a:t>
            </a:r>
            <a:r>
              <a:rPr lang="ru-RU" dirty="0" smtClean="0"/>
              <a:t>, руководители и технические работники. В рамках лесной службы действует лесная стража, главное предназначение которой – борьба с правонарушениями. Руководит лесной стражей главный инспектор, подчиненный непосредственно генеральному директору. Посты лесной стражи находятся в </a:t>
            </a:r>
            <a:r>
              <a:rPr lang="ru-RU" dirty="0" err="1" smtClean="0"/>
              <a:t>надлесничествах</a:t>
            </a:r>
            <a:r>
              <a:rPr lang="ru-RU" dirty="0" smtClean="0"/>
              <a:t>, а группы быстрого реагирования – в региональной дирекции. </a:t>
            </a:r>
          </a:p>
          <a:p>
            <a:pPr marL="273050" indent="449263" algn="just"/>
            <a:r>
              <a:rPr lang="ru-RU" dirty="0" smtClean="0"/>
              <a:t>Выполнение хозяйственных функций (проведение лесохозяйственных и лесозаготовительных работ) осуществляется главным образом на основе </a:t>
            </a:r>
            <a:r>
              <a:rPr lang="ru-RU" dirty="0" err="1" smtClean="0"/>
              <a:t>субконтрактных</a:t>
            </a:r>
            <a:r>
              <a:rPr lang="ru-RU" dirty="0" smtClean="0"/>
              <a:t>  отношений и развития частного сектора.</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62</a:t>
            </a:fld>
            <a:endParaRPr lang="ru-RU"/>
          </a:p>
        </p:txBody>
      </p:sp>
    </p:spTree>
    <p:extLst>
      <p:ext uri="{BB962C8B-B14F-4D97-AF65-F5344CB8AC3E}">
        <p14:creationId xmlns:p14="http://schemas.microsoft.com/office/powerpoint/2010/main" val="23386881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449263" algn="just"/>
            <a:r>
              <a:rPr lang="ru-RU" dirty="0" smtClean="0"/>
              <a:t>Контракт на выполнение работ за счет государственных средств осуществляется на конкурсной основе.</a:t>
            </a:r>
          </a:p>
          <a:p>
            <a:pPr marL="273050" indent="449263" algn="just"/>
            <a:r>
              <a:rPr lang="ru-RU" dirty="0" err="1" smtClean="0"/>
              <a:t>Надлесничество</a:t>
            </a:r>
            <a:r>
              <a:rPr lang="ru-RU" dirty="0" smtClean="0"/>
              <a:t> формирует пакет работ, которые необходимо выполнить с указанием средней цены. Важно подчеркнуть, что права собственности на древесину остаются у </a:t>
            </a:r>
            <a:r>
              <a:rPr lang="ru-RU" dirty="0" err="1" smtClean="0"/>
              <a:t>надлесничеств</a:t>
            </a:r>
            <a:r>
              <a:rPr lang="ru-RU" dirty="0" smtClean="0"/>
              <a:t>. Реализацию всех договоров, выставление счетов – фактор и получение надлежащих платежей осуществляет </a:t>
            </a:r>
            <a:r>
              <a:rPr lang="ru-RU" dirty="0" err="1" smtClean="0"/>
              <a:t>надлесничество</a:t>
            </a:r>
            <a:r>
              <a:rPr lang="ru-RU" dirty="0" smtClean="0"/>
              <a:t>, либо иная организационная структура государственных лесов, которая реализует фактическую продажу древесины.</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63</a:t>
            </a:fld>
            <a:endParaRPr lang="ru-RU"/>
          </a:p>
        </p:txBody>
      </p:sp>
    </p:spTree>
    <p:extLst>
      <p:ext uri="{BB962C8B-B14F-4D97-AF65-F5344CB8AC3E}">
        <p14:creationId xmlns:p14="http://schemas.microsoft.com/office/powerpoint/2010/main" val="41258658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257175" algn="just"/>
            <a:r>
              <a:rPr lang="ru-RU" dirty="0" smtClean="0"/>
              <a:t>В государственном лесном хозяйстве Польши создан финансовый резерв (фонд) с целью:</a:t>
            </a:r>
          </a:p>
          <a:p>
            <a:pPr marL="273050" indent="257175" algn="just"/>
            <a:r>
              <a:rPr lang="ru-RU" dirty="0" smtClean="0"/>
              <a:t>- выравнивания условий хозяйствования ………… недостающего объема средств, необходимых для выполнения лесохозяйственных работ;</a:t>
            </a:r>
          </a:p>
          <a:p>
            <a:pPr marL="273050" indent="257175" algn="just"/>
            <a:r>
              <a:rPr lang="ru-RU" dirty="0" smtClean="0"/>
              <a:t>- финансирования научных исследований;</a:t>
            </a:r>
          </a:p>
          <a:p>
            <a:pPr marL="273050" indent="257175" algn="just"/>
            <a:r>
              <a:rPr lang="ru-RU" dirty="0" smtClean="0"/>
              <a:t>- усовершенствования лесохозяйственной инфраструктуры;</a:t>
            </a:r>
          </a:p>
          <a:p>
            <a:pPr marL="273050" indent="257175" algn="just"/>
            <a:r>
              <a:rPr lang="ru-RU" dirty="0" smtClean="0"/>
              <a:t>- разработка лесоустроительных проектов;</a:t>
            </a:r>
          </a:p>
          <a:p>
            <a:pPr marL="273050" indent="257175" algn="just"/>
            <a:r>
              <a:rPr lang="ru-RU" dirty="0" smtClean="0"/>
              <a:t>- оценочных и прогнозных работ.</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64</a:t>
            </a:fld>
            <a:endParaRPr lang="ru-RU"/>
          </a:p>
        </p:txBody>
      </p:sp>
    </p:spTree>
    <p:extLst>
      <p:ext uri="{BB962C8B-B14F-4D97-AF65-F5344CB8AC3E}">
        <p14:creationId xmlns:p14="http://schemas.microsoft.com/office/powerpoint/2010/main" val="26767555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92500" lnSpcReduction="20000"/>
          </a:bodyPr>
          <a:lstStyle/>
          <a:p>
            <a:pPr marL="273050" indent="257175" algn="just"/>
            <a:r>
              <a:rPr lang="ru-RU" dirty="0" smtClean="0"/>
              <a:t>Согласно Закону «О лесном налоге» от 30.10.2002 г. в расходы лесного хозяйства Польши входит местный лесной налог, который составляет эквивалент стоимости 0,22 м3 древесины на 1 га площади лесных земель.</a:t>
            </a:r>
          </a:p>
          <a:p>
            <a:pPr marL="273050" indent="257175" algn="just"/>
            <a:r>
              <a:rPr lang="ru-RU" dirty="0" smtClean="0"/>
              <a:t>Отлаженный организационно-экономический механизм функционирования лесного хозяйства Польши его институциональная фундаментальность позволяют…………..и реализовывать </a:t>
            </a:r>
            <a:r>
              <a:rPr lang="ru-RU" dirty="0" err="1" smtClean="0"/>
              <a:t>экологоориентированную</a:t>
            </a:r>
            <a:r>
              <a:rPr lang="ru-RU" dirty="0" smtClean="0"/>
              <a:t> лесную политику государства. В польском законе «О лесах» от28.09.1991 г.  (обновленный в 1997 г.) на первый план выводятся экологические приоритеты, а удовлетворение потребностей в древесине является второстепенной задачей. Закон в то же время предусматривает обязательное покрытие расходов </a:t>
            </a:r>
            <a:r>
              <a:rPr lang="ru-RU" dirty="0" err="1" smtClean="0"/>
              <a:t>надлесничеств</a:t>
            </a:r>
            <a:r>
              <a:rPr lang="ru-RU" dirty="0" smtClean="0"/>
              <a:t> за счет собственных доходов от ведения лесного хозяйства.</a:t>
            </a:r>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65</a:t>
            </a:fld>
            <a:endParaRPr lang="ru-RU"/>
          </a:p>
        </p:txBody>
      </p:sp>
    </p:spTree>
    <p:extLst>
      <p:ext uri="{BB962C8B-B14F-4D97-AF65-F5344CB8AC3E}">
        <p14:creationId xmlns:p14="http://schemas.microsoft.com/office/powerpoint/2010/main" val="42839543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435280" cy="5760640"/>
          </a:xfrm>
        </p:spPr>
        <p:txBody>
          <a:bodyPr>
            <a:normAutofit fontScale="92500" lnSpcReduction="20000"/>
          </a:bodyPr>
          <a:lstStyle/>
          <a:p>
            <a:pPr marL="273050" indent="257175" algn="just"/>
            <a:r>
              <a:rPr lang="ru-RU" dirty="0"/>
              <a:t>Обобщив зарубежный и отечественный опыт, в Беларуси также разработано несколько моделей модификации с</a:t>
            </a:r>
            <a:r>
              <a:rPr lang="ru-RU" u="sng" dirty="0"/>
              <a:t>уществующей системы </a:t>
            </a:r>
            <a:r>
              <a:rPr lang="ru-RU" u="sng" dirty="0" err="1"/>
              <a:t>лесоуправления</a:t>
            </a:r>
            <a:r>
              <a:rPr lang="ru-RU" u="sng" dirty="0"/>
              <a:t> и</a:t>
            </a:r>
            <a:r>
              <a:rPr lang="ru-RU" dirty="0"/>
              <a:t> </a:t>
            </a:r>
            <a:r>
              <a:rPr lang="ru-RU" u="sng" dirty="0"/>
              <a:t>лесопользования (</a:t>
            </a:r>
            <a:r>
              <a:rPr lang="ru-RU" dirty="0"/>
              <a:t>Кузьменков М.В., Пугачевский А.В.).</a:t>
            </a:r>
          </a:p>
          <a:p>
            <a:pPr marL="273050" indent="257175" algn="just"/>
            <a:r>
              <a:rPr lang="ru-RU" sz="3000" b="1" u="sng" dirty="0"/>
              <a:t>Модель 1</a:t>
            </a:r>
            <a:r>
              <a:rPr lang="ru-RU" sz="3000" b="1" dirty="0"/>
              <a:t> </a:t>
            </a:r>
            <a:r>
              <a:rPr lang="ru-RU" dirty="0"/>
              <a:t>предусматривает выделение из состава лесхоза (государственного Лесохозяйственного учреждения - ГЛХУ) промышленного производства </a:t>
            </a:r>
            <a:r>
              <a:rPr lang="ru-RU" dirty="0" smtClean="0"/>
              <a:t>и, </a:t>
            </a:r>
            <a:r>
              <a:rPr lang="ru-RU" u="sng" dirty="0"/>
              <a:t>выполнение</a:t>
            </a:r>
            <a:r>
              <a:rPr lang="ru-RU" dirty="0"/>
              <a:t> лесных работ. Эти производственные функции (предоставление </a:t>
            </a:r>
            <a:r>
              <a:rPr lang="ru-RU" dirty="0" smtClean="0"/>
              <a:t> лесных </a:t>
            </a:r>
            <a:r>
              <a:rPr lang="ru-RU" dirty="0"/>
              <a:t>услуг) закрепляются за коммерческими </a:t>
            </a:r>
            <a:r>
              <a:rPr lang="ru-RU" dirty="0" smtClean="0"/>
              <a:t>организациям с последующим </a:t>
            </a:r>
            <a:r>
              <a:rPr lang="ru-RU" dirty="0"/>
              <a:t>их объединением в региональные центры лесопромышленного производства </a:t>
            </a:r>
            <a:r>
              <a:rPr lang="ru-RU" dirty="0" smtClean="0"/>
              <a:t>и лесных </a:t>
            </a:r>
            <a:r>
              <a:rPr lang="ru-RU" dirty="0"/>
              <a:t>услуг, находящихся в подчинении ГПЛХО. Коммерческие организации могут иметь филиалы, размещенные таким образом, чтобы наиболее эффективно оказывать услуги и формировать необходимую инфраструктуру в сфере подрядных работ.</a:t>
            </a:r>
          </a:p>
        </p:txBody>
      </p:sp>
      <p:sp>
        <p:nvSpPr>
          <p:cNvPr id="2" name="Номер слайда 1"/>
          <p:cNvSpPr>
            <a:spLocks noGrp="1"/>
          </p:cNvSpPr>
          <p:nvPr>
            <p:ph type="sldNum" sz="quarter" idx="12"/>
          </p:nvPr>
        </p:nvSpPr>
        <p:spPr/>
        <p:txBody>
          <a:bodyPr/>
          <a:lstStyle/>
          <a:p>
            <a:fld id="{6CDCB6CD-6717-4F89-8459-EA0954223042}" type="slidenum">
              <a:rPr lang="ru-RU" smtClean="0"/>
              <a:pPr/>
              <a:t>66</a:t>
            </a:fld>
            <a:endParaRPr lang="ru-RU"/>
          </a:p>
        </p:txBody>
      </p:sp>
    </p:spTree>
    <p:extLst>
      <p:ext uri="{BB962C8B-B14F-4D97-AF65-F5344CB8AC3E}">
        <p14:creationId xmlns:p14="http://schemas.microsoft.com/office/powerpoint/2010/main" val="3457161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363272" cy="5688632"/>
          </a:xfrm>
        </p:spPr>
        <p:txBody>
          <a:bodyPr>
            <a:noAutofit/>
          </a:bodyPr>
          <a:lstStyle/>
          <a:p>
            <a:pPr marL="273050" indent="257175" algn="just"/>
            <a:r>
              <a:rPr lang="ru-RU" sz="2000" dirty="0"/>
              <a:t>К сфере деятельности региональных центров п</a:t>
            </a:r>
            <a:r>
              <a:rPr lang="ru-RU" sz="2000" u="sng" dirty="0"/>
              <a:t>ромышленного производства и</a:t>
            </a:r>
            <a:r>
              <a:rPr lang="ru-RU" sz="2000" dirty="0"/>
              <a:t> лесных услуг могут быть по</a:t>
            </a:r>
            <a:r>
              <a:rPr lang="ru-RU" sz="2000" u="sng" dirty="0"/>
              <a:t>лностью</a:t>
            </a:r>
            <a:r>
              <a:rPr lang="ru-RU" sz="2000" dirty="0"/>
              <a:t> или </a:t>
            </a:r>
            <a:r>
              <a:rPr lang="ru-RU" sz="2000" dirty="0" smtClean="0"/>
              <a:t>частично отнесены </a:t>
            </a:r>
            <a:r>
              <a:rPr lang="ru-RU" sz="2000" dirty="0"/>
              <a:t>работы </a:t>
            </a:r>
            <a:r>
              <a:rPr lang="ru-RU" sz="2000" dirty="0" smtClean="0"/>
              <a:t>по во</a:t>
            </a:r>
            <a:r>
              <a:rPr lang="ru-RU" sz="2000" u="sng" dirty="0" smtClean="0"/>
              <a:t>спроизводству </a:t>
            </a:r>
            <a:r>
              <a:rPr lang="ru-RU" sz="2000" u="sng" dirty="0"/>
              <a:t>лесных ресурсов</a:t>
            </a:r>
            <a:r>
              <a:rPr lang="ru-RU" sz="2000" dirty="0"/>
              <a:t>, рубкам ухода, лесозаготовкам и транспорту </a:t>
            </a:r>
            <a:r>
              <a:rPr lang="ru-RU" sz="2000" dirty="0" smtClean="0"/>
              <a:t>леса, деревообработке </a:t>
            </a:r>
            <a:r>
              <a:rPr lang="ru-RU" sz="2000" dirty="0"/>
              <a:t>и биоэнергетике, прочие услуги, связанные с полезными </a:t>
            </a:r>
            <a:r>
              <a:rPr lang="ru-RU" sz="2000" dirty="0" smtClean="0"/>
              <a:t>функциями </a:t>
            </a:r>
            <a:r>
              <a:rPr lang="ru-RU" sz="2000" dirty="0"/>
              <a:t>экосистем. Конкретный перечень направлений деятельности будет </a:t>
            </a:r>
            <a:r>
              <a:rPr lang="ru-RU" sz="2000" dirty="0" smtClean="0"/>
              <a:t> определяться исходя </a:t>
            </a:r>
            <a:r>
              <a:rPr lang="ru-RU" sz="2000" dirty="0"/>
              <a:t>из реальных потребностей региона,	и может изменяться </a:t>
            </a:r>
            <a:r>
              <a:rPr lang="ru-RU" sz="2000" dirty="0" smtClean="0"/>
              <a:t>с учетом </a:t>
            </a:r>
            <a:r>
              <a:rPr lang="ru-RU" sz="2000" dirty="0"/>
              <a:t>динамики рынка товаров и услуг</a:t>
            </a:r>
            <a:r>
              <a:rPr lang="ru-RU" sz="2000" dirty="0" smtClean="0"/>
              <a:t>.</a:t>
            </a:r>
          </a:p>
          <a:p>
            <a:pPr marL="273050" indent="0" algn="just">
              <a:buNone/>
            </a:pPr>
            <a:r>
              <a:rPr lang="ru-RU" sz="2000" dirty="0" smtClean="0"/>
              <a:t>Для</a:t>
            </a:r>
            <a:r>
              <a:rPr lang="ru-RU" sz="2000" dirty="0"/>
              <a:t>	повышения	эффективности	государственной	</a:t>
            </a:r>
            <a:r>
              <a:rPr lang="ru-RU" sz="2000" dirty="0" smtClean="0"/>
              <a:t>лесной охраны</a:t>
            </a:r>
            <a:r>
              <a:rPr lang="ru-RU" sz="2000" dirty="0"/>
              <a:t> </a:t>
            </a:r>
            <a:r>
              <a:rPr lang="ru-RU" sz="2000" dirty="0" smtClean="0"/>
              <a:t>в центральном </a:t>
            </a:r>
            <a:r>
              <a:rPr lang="ru-RU" sz="2000" dirty="0"/>
              <a:t>аппарате создается Государственная лесная </a:t>
            </a:r>
            <a:r>
              <a:rPr lang="ru-RU" sz="2000" u="sng" dirty="0"/>
              <a:t>инспекция.</a:t>
            </a:r>
            <a:r>
              <a:rPr lang="ru-RU" sz="2000" dirty="0"/>
              <a:t> Она будет на всех уровнях (республика, область, лесхоз, лесничество) осуществлять надзор и контроль за соблюдением лесного законодательства, координацию деятельности должностных лиц государственной лесной </a:t>
            </a:r>
            <a:r>
              <a:rPr lang="ru-RU" sz="2000" dirty="0" smtClean="0"/>
              <a:t>охраны </a:t>
            </a:r>
            <a:r>
              <a:rPr lang="ru-RU" sz="2000" dirty="0"/>
              <a:t>	При такой </a:t>
            </a:r>
            <a:r>
              <a:rPr lang="ru-RU" sz="2000" dirty="0" smtClean="0"/>
              <a:t>системе эффективность </a:t>
            </a:r>
            <a:r>
              <a:rPr lang="ru-RU" sz="2000" dirty="0"/>
              <a:t>деятельности низового звена государственной лесной охраны (лесничества) существенно возрастет за счет того, что ее должностные лица будут организовывать проведение лесохозяйственных мероприятий на основе контрактов и контролировать их качество.</a:t>
            </a:r>
          </a:p>
          <a:p>
            <a:pPr marL="273050" indent="257175" algn="just"/>
            <a:endParaRPr lang="ru-RU" sz="2000"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67</a:t>
            </a:fld>
            <a:endParaRPr lang="ru-RU"/>
          </a:p>
        </p:txBody>
      </p:sp>
    </p:spTree>
    <p:extLst>
      <p:ext uri="{BB962C8B-B14F-4D97-AF65-F5344CB8AC3E}">
        <p14:creationId xmlns:p14="http://schemas.microsoft.com/office/powerpoint/2010/main" val="25580232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20000"/>
          </a:bodyPr>
          <a:lstStyle/>
          <a:p>
            <a:pPr marL="273050" indent="449263" algn="just"/>
            <a:r>
              <a:rPr lang="ru-RU" dirty="0"/>
              <a:t>Функции ГПЛХО и центрального аппарата Министерства лесного хозяйства не претерпят существенных изменений.</a:t>
            </a:r>
          </a:p>
          <a:p>
            <a:pPr marL="273050" indent="449263" algn="just"/>
            <a:r>
              <a:rPr lang="ru-RU" dirty="0"/>
              <a:t>Согласно данной модели развития лесхоз (ГЛХУ) будут заниматься </a:t>
            </a:r>
            <a:r>
              <a:rPr lang="ru-RU" u="sng" dirty="0"/>
              <a:t>только</a:t>
            </a:r>
            <a:r>
              <a:rPr lang="ru-RU" dirty="0"/>
              <a:t> </a:t>
            </a:r>
            <a:r>
              <a:rPr lang="ru-RU" u="sng" dirty="0"/>
              <a:t>лесохозяйственным производством</a:t>
            </a:r>
            <a:r>
              <a:rPr lang="ru-RU" dirty="0"/>
              <a:t> (</a:t>
            </a:r>
            <a:r>
              <a:rPr lang="ru-RU" u="sng" dirty="0"/>
              <a:t>воспроизводство</a:t>
            </a:r>
            <a:r>
              <a:rPr lang="ru-RU" dirty="0"/>
              <a:t>, охрана, защита леса, развитие инфраструктуры лесного фонда, благоустройство лесов, организация рационального лесопользования).</a:t>
            </a:r>
          </a:p>
          <a:p>
            <a:pPr marL="273050" indent="449263" algn="just"/>
            <a:r>
              <a:rPr lang="ru-RU" dirty="0"/>
              <a:t>В данной модели не понятен принцип разделения лесохозяйственных (лесных) работ (услуг) между лесхозами и коммерческими организациями. По- видимому, здесь должен присутствовать </a:t>
            </a:r>
            <a:r>
              <a:rPr lang="ru-RU" u="sng" dirty="0"/>
              <a:t>принцип некоммерческой деятельност</a:t>
            </a:r>
            <a:r>
              <a:rPr lang="ru-RU" dirty="0"/>
              <a:t>и лесхоза. В противном случае нельзя совместить функции управления лесами </a:t>
            </a:r>
            <a:r>
              <a:rPr lang="ru-RU" dirty="0" smtClean="0"/>
              <a:t>и лесными </a:t>
            </a:r>
            <a:r>
              <a:rPr lang="ru-RU" dirty="0"/>
              <a:t>ресурсами с </a:t>
            </a:r>
            <a:r>
              <a:rPr lang="ru-RU" dirty="0" smtClean="0"/>
              <a:t>хозяйственной (некоммерческой) функцией в </a:t>
            </a:r>
            <a:r>
              <a:rPr lang="ru-RU" dirty="0"/>
              <a:t>лесу.</a:t>
            </a:r>
          </a:p>
          <a:p>
            <a:pPr marL="273050" indent="449263"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68</a:t>
            </a:fld>
            <a:endParaRPr lang="ru-RU"/>
          </a:p>
        </p:txBody>
      </p:sp>
    </p:spTree>
    <p:extLst>
      <p:ext uri="{BB962C8B-B14F-4D97-AF65-F5344CB8AC3E}">
        <p14:creationId xmlns:p14="http://schemas.microsoft.com/office/powerpoint/2010/main" val="8278083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764704"/>
            <a:ext cx="8712968" cy="5832648"/>
          </a:xfrm>
        </p:spPr>
        <p:txBody>
          <a:bodyPr>
            <a:normAutofit fontScale="85000" lnSpcReduction="20000"/>
          </a:bodyPr>
          <a:lstStyle/>
          <a:p>
            <a:pPr algn="just"/>
            <a:r>
              <a:rPr lang="ru-RU" sz="3300" b="1" u="sng" dirty="0"/>
              <a:t>Модель 2.</a:t>
            </a:r>
            <a:r>
              <a:rPr lang="ru-RU" dirty="0"/>
              <a:t> Согласно позиции авторов она развивает преобразования, осуществленные в рамках первой модели.</a:t>
            </a:r>
          </a:p>
          <a:p>
            <a:pPr algn="just"/>
            <a:r>
              <a:rPr lang="ru-RU" dirty="0"/>
              <a:t>Лесхозы из некоммерческой организации преобразуются в республиканские унитарные предприятия со статусом юридических лиц, ведущих лесное хозяйство. Создается национальный лесной холдинг </a:t>
            </a:r>
            <a:r>
              <a:rPr lang="ru-RU" dirty="0" smtClean="0"/>
              <a:t>– Государственное объединение </a:t>
            </a:r>
            <a:r>
              <a:rPr lang="ru-RU" dirty="0"/>
              <a:t>«</a:t>
            </a:r>
            <a:r>
              <a:rPr lang="ru-RU" dirty="0" err="1"/>
              <a:t>Белгослесхоз</a:t>
            </a:r>
            <a:r>
              <a:rPr lang="ru-RU" dirty="0"/>
              <a:t>», в которое входит 6 действующих ГПЛХО. Лесхозы работают на принципах самофинансирования с возможной целевой поддержкой государства.</a:t>
            </a:r>
          </a:p>
          <a:p>
            <a:pPr algn="just"/>
            <a:r>
              <a:rPr lang="ru-RU" dirty="0"/>
              <a:t>Лесная охрана остается в штатах лесхозов, выполняя </a:t>
            </a:r>
            <a:r>
              <a:rPr lang="ru-RU" dirty="0" smtClean="0"/>
              <a:t>функции. </a:t>
            </a:r>
            <a:r>
              <a:rPr lang="ru-RU" u="sng" dirty="0" smtClean="0"/>
              <a:t>Ведомственной </a:t>
            </a:r>
            <a:r>
              <a:rPr lang="ru-RU" u="sng" dirty="0"/>
              <a:t>охра</a:t>
            </a:r>
            <a:r>
              <a:rPr lang="ru-RU" dirty="0"/>
              <a:t>ны. При этом с нее снимаются функции государственного контроля, предписанные государственной лесной охране.</a:t>
            </a:r>
          </a:p>
          <a:p>
            <a:pPr algn="just"/>
            <a:r>
              <a:rPr lang="ru-RU" dirty="0"/>
              <a:t>В </a:t>
            </a:r>
            <a:r>
              <a:rPr lang="ru-RU" dirty="0" err="1"/>
              <a:t>Минлесхозе</a:t>
            </a:r>
            <a:r>
              <a:rPr lang="ru-RU" dirty="0"/>
              <a:t> создается Департамент государственной лесной охраны, а </a:t>
            </a:r>
            <a:r>
              <a:rPr lang="ru-RU" dirty="0" smtClean="0"/>
              <a:t>в его </a:t>
            </a:r>
            <a:r>
              <a:rPr lang="ru-RU" dirty="0"/>
              <a:t>составе - территориальные государственные лесные инспекции. Этим </a:t>
            </a:r>
            <a:r>
              <a:rPr lang="ru-RU" dirty="0" smtClean="0"/>
              <a:t>самым нарушается </a:t>
            </a:r>
            <a:r>
              <a:rPr lang="ru-RU" dirty="0"/>
              <a:t>единство системы </a:t>
            </a:r>
            <a:r>
              <a:rPr lang="ru-RU" dirty="0" err="1"/>
              <a:t>лесоуправления</a:t>
            </a:r>
            <a:r>
              <a:rPr lang="ru-RU" dirty="0"/>
              <a:t>, которая присутствовала в </a:t>
            </a:r>
            <a:r>
              <a:rPr lang="ru-RU" dirty="0" smtClean="0"/>
              <a:t>первой модели</a:t>
            </a:r>
            <a:r>
              <a:rPr lang="ru-RU" dirty="0"/>
              <a:t> </a:t>
            </a:r>
            <a:r>
              <a:rPr lang="ru-RU" dirty="0" smtClean="0"/>
              <a:t>(единство государственного и хозяйственного управления лесами и лесными ……..).</a:t>
            </a:r>
            <a:endParaRPr lang="ru-RU" dirty="0"/>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69</a:t>
            </a:fld>
            <a:endParaRPr lang="ru-RU"/>
          </a:p>
        </p:txBody>
      </p:sp>
    </p:spTree>
    <p:extLst>
      <p:ext uri="{BB962C8B-B14F-4D97-AF65-F5344CB8AC3E}">
        <p14:creationId xmlns:p14="http://schemas.microsoft.com/office/powerpoint/2010/main" val="4104703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692696"/>
            <a:ext cx="8858312" cy="6165304"/>
          </a:xfrm>
        </p:spPr>
        <p:txBody>
          <a:bodyPr>
            <a:normAutofit lnSpcReduction="10000"/>
          </a:bodyPr>
          <a:lstStyle/>
          <a:p>
            <a:pPr algn="just"/>
            <a:r>
              <a:rPr lang="ru-RU" sz="3000" dirty="0" smtClean="0"/>
              <a:t>Д. </a:t>
            </a:r>
            <a:r>
              <a:rPr lang="ru-RU" sz="3000" dirty="0" err="1" smtClean="0"/>
              <a:t>Норт</a:t>
            </a:r>
            <a:r>
              <a:rPr lang="ru-RU" sz="3000" dirty="0" smtClean="0"/>
              <a:t> показал, что организационные факторы играют более важную роль, чем технические, поскольку ведут к изменению институтов, которые, в свою очередь, оказывают существенное влияние на развитие экономики. Технические изменения и другие считающиеся важными факторы экономического развития рассматриваются как недостаточные: являясь составляющей процесса роста, сами по себе они не могут его определить. Ключом к экономическому росту является эффективная организация экономики. Концепция Д. </a:t>
            </a:r>
            <a:r>
              <a:rPr lang="ru-RU" sz="3000" dirty="0" err="1" smtClean="0"/>
              <a:t>Норта</a:t>
            </a:r>
            <a:r>
              <a:rPr lang="ru-RU" sz="3000" dirty="0" smtClean="0"/>
              <a:t> основана на следующих постулатах:</a:t>
            </a:r>
          </a:p>
          <a:p>
            <a:pPr algn="just"/>
            <a:endParaRPr lang="ru-RU" sz="3000"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7</a:t>
            </a:fld>
            <a:endParaRPr lang="ru-RU"/>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616624"/>
          </a:xfrm>
        </p:spPr>
        <p:txBody>
          <a:bodyPr>
            <a:normAutofit lnSpcReduction="10000"/>
          </a:bodyPr>
          <a:lstStyle/>
          <a:p>
            <a:pPr algn="just">
              <a:tabLst>
                <a:tab pos="7078663" algn="l"/>
              </a:tabLst>
            </a:pPr>
            <a:r>
              <a:rPr lang="ru-RU" dirty="0"/>
              <a:t>Согласно второй модели по решению Правительства в </a:t>
            </a:r>
            <a:r>
              <a:rPr lang="ru-RU" dirty="0" err="1"/>
              <a:t>Минлесхозе</a:t>
            </a:r>
            <a:r>
              <a:rPr lang="ru-RU" dirty="0"/>
              <a:t> создается централизованный </a:t>
            </a:r>
            <a:r>
              <a:rPr lang="ru-RU" dirty="0" smtClean="0"/>
              <a:t>  стабилизационный </a:t>
            </a:r>
            <a:r>
              <a:rPr lang="ru-RU" dirty="0"/>
              <a:t>фонд содействия развитию лесного хозяйства. Источник данного фонда - «лесной налог», в накоплении которого могут быть задействованы все участники лесных отношений. Это позволит </a:t>
            </a:r>
            <a:r>
              <a:rPr lang="ru-RU" dirty="0" smtClean="0"/>
              <a:t> минимизировать </a:t>
            </a:r>
            <a:r>
              <a:rPr lang="ru-RU" dirty="0"/>
              <a:t>использование бюджетных средств на ведение лесного хозяйства эмулировать развитие </a:t>
            </a:r>
            <a:r>
              <a:rPr lang="ru-RU" dirty="0" smtClean="0"/>
              <a:t> </a:t>
            </a:r>
            <a:r>
              <a:rPr lang="ru-RU" dirty="0" err="1" smtClean="0"/>
              <a:t>межсекторального</a:t>
            </a:r>
            <a:r>
              <a:rPr lang="ru-RU" dirty="0" smtClean="0"/>
              <a:t> </a:t>
            </a:r>
            <a:r>
              <a:rPr lang="ru-RU" dirty="0"/>
              <a:t>сотрудничества.</a:t>
            </a:r>
          </a:p>
          <a:p>
            <a:pPr algn="just"/>
            <a:r>
              <a:rPr lang="ru-RU" dirty="0"/>
              <a:t>Какое получает </a:t>
            </a:r>
            <a:r>
              <a:rPr lang="ru-RU" dirty="0" smtClean="0"/>
              <a:t>развитие система </a:t>
            </a:r>
            <a:r>
              <a:rPr lang="ru-RU" dirty="0"/>
              <a:t>лесничеств в аспекте выполнения функций </a:t>
            </a:r>
            <a:r>
              <a:rPr lang="ru-RU" dirty="0" err="1" smtClean="0"/>
              <a:t>лесоуправления</a:t>
            </a:r>
            <a:r>
              <a:rPr lang="ru-RU" dirty="0"/>
              <a:t>? Какова взаимосвязь унитарных предприятий (лесхозов) и </a:t>
            </a:r>
            <a:r>
              <a:rPr lang="ru-RU" dirty="0" smtClean="0"/>
              <a:t>коммерческих </a:t>
            </a:r>
            <a:r>
              <a:rPr lang="ru-RU" dirty="0"/>
              <a:t>организаций региональных центров и т.п.?</a:t>
            </a:r>
          </a:p>
        </p:txBody>
      </p:sp>
      <p:sp>
        <p:nvSpPr>
          <p:cNvPr id="2" name="Номер слайда 1"/>
          <p:cNvSpPr>
            <a:spLocks noGrp="1"/>
          </p:cNvSpPr>
          <p:nvPr>
            <p:ph type="sldNum" sz="quarter" idx="12"/>
          </p:nvPr>
        </p:nvSpPr>
        <p:spPr/>
        <p:txBody>
          <a:bodyPr/>
          <a:lstStyle/>
          <a:p>
            <a:fld id="{6CDCB6CD-6717-4F89-8459-EA0954223042}" type="slidenum">
              <a:rPr lang="ru-RU" smtClean="0"/>
              <a:pPr/>
              <a:t>70</a:t>
            </a:fld>
            <a:endParaRPr lang="ru-RU"/>
          </a:p>
        </p:txBody>
      </p:sp>
    </p:spTree>
    <p:extLst>
      <p:ext uri="{BB962C8B-B14F-4D97-AF65-F5344CB8AC3E}">
        <p14:creationId xmlns:p14="http://schemas.microsoft.com/office/powerpoint/2010/main" val="14188071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024057"/>
            <a:ext cx="8928992" cy="5832648"/>
          </a:xfrm>
        </p:spPr>
        <p:txBody>
          <a:bodyPr>
            <a:normAutofit fontScale="85000" lnSpcReduction="20000"/>
          </a:bodyPr>
          <a:lstStyle/>
          <a:p>
            <a:pPr marL="95250" indent="360363" algn="just"/>
            <a:r>
              <a:rPr lang="ru-RU" sz="3300" b="1" u="sng" dirty="0"/>
              <a:t>Модель 3.</a:t>
            </a:r>
            <a:r>
              <a:rPr lang="ru-RU" dirty="0"/>
              <a:t> Данная модель, учитывающая социально-экономические особенности развития лесного хозяйства Беларуси, действует в странах с развитой системой рыночных отношений, в которых осуществлено полное </a:t>
            </a:r>
            <a:r>
              <a:rPr lang="ru-RU" dirty="0" smtClean="0"/>
              <a:t>разделение функций </a:t>
            </a:r>
            <a:r>
              <a:rPr lang="ru-RU" dirty="0"/>
              <a:t>законодательного регулирования, хозяйственного управления, надзора и контроля. Эта модель базируется на системе </a:t>
            </a:r>
            <a:r>
              <a:rPr lang="ru-RU" dirty="0" err="1"/>
              <a:t>субконтрактных</a:t>
            </a:r>
            <a:r>
              <a:rPr lang="ru-RU" dirty="0"/>
              <a:t> отношений и не требует централизованного управления хозяйственной деятельности.</a:t>
            </a:r>
          </a:p>
          <a:p>
            <a:pPr marL="95250" indent="360363" algn="just"/>
            <a:r>
              <a:rPr lang="ru-RU" dirty="0"/>
              <a:t>Потребность в Министерстве лесного хозяйства отпадает. Государственное регулирование лесных отношений может выполняться специальным департаментом в составе укрупненного (многофункционального) Министерства (например, Министерства природных ресурсов и охраны окружающей среды).</a:t>
            </a:r>
          </a:p>
          <a:p>
            <a:pPr marL="95250" indent="360363" algn="just"/>
            <a:r>
              <a:rPr lang="ru-RU" dirty="0"/>
              <a:t>Хозяйственная деятельность организуется и осуществляется соответствующими республиканскими структурами (государственная лесная компания, государственная дирекция лесов, акционерное общество). ГПЛХО и Лесхозы (респу</a:t>
            </a:r>
            <a:r>
              <a:rPr lang="ru-RU" u="sng" dirty="0"/>
              <a:t>бликанские лесохозяйств</a:t>
            </a:r>
            <a:r>
              <a:rPr lang="ru-RU" dirty="0"/>
              <a:t>енные унитарные предприятия), а также система лесной охраны, контроль сохраняются и осуществляют свою деятельность в соответствии с моделью.</a:t>
            </a:r>
          </a:p>
          <a:p>
            <a:pPr marL="95250" indent="360363"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71</a:t>
            </a:fld>
            <a:endParaRPr lang="ru-RU"/>
          </a:p>
        </p:txBody>
      </p:sp>
    </p:spTree>
    <p:extLst>
      <p:ext uri="{BB962C8B-B14F-4D97-AF65-F5344CB8AC3E}">
        <p14:creationId xmlns:p14="http://schemas.microsoft.com/office/powerpoint/2010/main" val="24041571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normAutofit lnSpcReduction="10000"/>
          </a:bodyPr>
          <a:lstStyle/>
          <a:p>
            <a:pPr algn="just"/>
            <a:r>
              <a:rPr lang="ru-RU" dirty="0"/>
              <a:t>Финансирование лесохозяйственной деятельности осуществляется в порядке, установленном законодательством, преимущественно из внебюджетных источников на основе государственного заказа на проведение лесохозяйственных работ на конкурсной основе.</a:t>
            </a:r>
          </a:p>
          <a:p>
            <a:pPr algn="just"/>
            <a:r>
              <a:rPr lang="ru-RU" dirty="0"/>
              <a:t>Необходимо выделить систему лесничеств как низовой орган </a:t>
            </a:r>
            <a:r>
              <a:rPr lang="ru-RU" dirty="0" smtClean="0"/>
              <a:t>системы </a:t>
            </a:r>
            <a:r>
              <a:rPr lang="ru-RU" dirty="0" err="1" smtClean="0"/>
              <a:t>лесоуправления</a:t>
            </a:r>
            <a:r>
              <a:rPr lang="ru-RU" dirty="0" smtClean="0"/>
              <a:t> </a:t>
            </a:r>
            <a:r>
              <a:rPr lang="ru-RU" dirty="0"/>
              <a:t>без выполнения каких-либо хозяйственных функций и </a:t>
            </a:r>
            <a:r>
              <a:rPr lang="ru-RU" dirty="0" smtClean="0"/>
              <a:t>развития коммерческих </a:t>
            </a:r>
            <a:r>
              <a:rPr lang="ru-RU" dirty="0"/>
              <a:t>интересов (за исключением роста ценности лесов и связанных </a:t>
            </a:r>
            <a:r>
              <a:rPr lang="ru-RU" dirty="0" smtClean="0"/>
              <a:t>с </a:t>
            </a:r>
            <a:r>
              <a:rPr lang="ru-RU" dirty="0" err="1" smtClean="0"/>
              <a:t>неи</a:t>
            </a:r>
            <a:r>
              <a:rPr lang="ru-RU" dirty="0" smtClean="0"/>
              <a:t> доходами, </a:t>
            </a:r>
            <a:r>
              <a:rPr lang="ru-RU" dirty="0"/>
              <a:t>в т. ч. </a:t>
            </a:r>
            <a:r>
              <a:rPr lang="ru-RU" dirty="0" smtClean="0"/>
              <a:t>представителей </a:t>
            </a:r>
            <a:r>
              <a:rPr lang="ru-RU" dirty="0"/>
              <a:t>системы </a:t>
            </a:r>
            <a:r>
              <a:rPr lang="ru-RU" dirty="0" err="1"/>
              <a:t>лесоуправления</a:t>
            </a:r>
            <a:r>
              <a:rPr lang="ru-RU" dirty="0"/>
              <a:t>).</a:t>
            </a:r>
          </a:p>
        </p:txBody>
      </p:sp>
      <p:sp>
        <p:nvSpPr>
          <p:cNvPr id="2" name="Номер слайда 1"/>
          <p:cNvSpPr>
            <a:spLocks noGrp="1"/>
          </p:cNvSpPr>
          <p:nvPr>
            <p:ph type="sldNum" sz="quarter" idx="12"/>
          </p:nvPr>
        </p:nvSpPr>
        <p:spPr/>
        <p:txBody>
          <a:bodyPr/>
          <a:lstStyle/>
          <a:p>
            <a:fld id="{6CDCB6CD-6717-4F89-8459-EA0954223042}" type="slidenum">
              <a:rPr lang="ru-RU" smtClean="0"/>
              <a:pPr/>
              <a:t>72</a:t>
            </a:fld>
            <a:endParaRPr lang="ru-RU"/>
          </a:p>
        </p:txBody>
      </p:sp>
    </p:spTree>
    <p:extLst>
      <p:ext uri="{BB962C8B-B14F-4D97-AF65-F5344CB8AC3E}">
        <p14:creationId xmlns:p14="http://schemas.microsoft.com/office/powerpoint/2010/main" val="239896340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lstStyle/>
          <a:p>
            <a:pPr marL="273050" indent="538163" algn="just"/>
            <a:r>
              <a:rPr lang="ru-RU" dirty="0" smtClean="0"/>
              <a:t>Во всех предложенных трех моделей отсутствует формирования целостной и устойчивой системы </a:t>
            </a:r>
            <a:r>
              <a:rPr lang="ru-RU" dirty="0" err="1" smtClean="0"/>
              <a:t>лесоуправления</a:t>
            </a:r>
            <a:r>
              <a:rPr lang="ru-RU" dirty="0" smtClean="0"/>
              <a:t>, а следовательно, до конца не решается основная проблема: разделение функций управления лесами и функций хозяйствования в лесу.</a:t>
            </a:r>
          </a:p>
          <a:p>
            <a:pPr marL="273050" indent="538163" algn="just"/>
            <a:r>
              <a:rPr lang="ru-RU" dirty="0" smtClean="0"/>
              <a:t>Во всех моделях также отсутствует принцип развития контрактных отношений, без которых невозможно …………реформирование экономики лесного хозяйства.</a:t>
            </a:r>
          </a:p>
        </p:txBody>
      </p:sp>
      <p:sp>
        <p:nvSpPr>
          <p:cNvPr id="2" name="Номер слайда 1"/>
          <p:cNvSpPr>
            <a:spLocks noGrp="1"/>
          </p:cNvSpPr>
          <p:nvPr>
            <p:ph type="sldNum" sz="quarter" idx="12"/>
          </p:nvPr>
        </p:nvSpPr>
        <p:spPr/>
        <p:txBody>
          <a:bodyPr/>
          <a:lstStyle/>
          <a:p>
            <a:fld id="{6CDCB6CD-6717-4F89-8459-EA0954223042}" type="slidenum">
              <a:rPr lang="ru-RU" sz="2400" smtClean="0"/>
              <a:pPr/>
              <a:t>73</a:t>
            </a:fld>
            <a:endParaRPr lang="ru-RU" sz="2400" dirty="0"/>
          </a:p>
        </p:txBody>
      </p:sp>
    </p:spTree>
    <p:extLst>
      <p:ext uri="{BB962C8B-B14F-4D97-AF65-F5344CB8AC3E}">
        <p14:creationId xmlns:p14="http://schemas.microsoft.com/office/powerpoint/2010/main" val="2376467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32666"/>
          </a:xfrm>
        </p:spPr>
        <p:txBody>
          <a:bodyPr>
            <a:normAutofit fontScale="90000"/>
          </a:bodyPr>
          <a:lstStyle/>
          <a:p>
            <a:pPr algn="ctr"/>
            <a:r>
              <a:rPr lang="be-BY" dirty="0" smtClean="0"/>
              <a:t>Постулаты Норта:</a:t>
            </a:r>
            <a:endParaRPr lang="ru-RU" dirty="0"/>
          </a:p>
        </p:txBody>
      </p:sp>
      <p:sp>
        <p:nvSpPr>
          <p:cNvPr id="3" name="Содержимое 2"/>
          <p:cNvSpPr>
            <a:spLocks noGrp="1"/>
          </p:cNvSpPr>
          <p:nvPr>
            <p:ph idx="1"/>
          </p:nvPr>
        </p:nvSpPr>
        <p:spPr>
          <a:xfrm>
            <a:off x="179512" y="928670"/>
            <a:ext cx="8507288" cy="5395930"/>
          </a:xfrm>
        </p:spPr>
        <p:txBody>
          <a:bodyPr>
            <a:noAutofit/>
          </a:bodyPr>
          <a:lstStyle/>
          <a:p>
            <a:pPr algn="just"/>
            <a:r>
              <a:rPr lang="ru-RU" sz="3000" dirty="0" smtClean="0"/>
              <a:t>1) законы могут быть изменены в течение короткого времени, неформальные нормы, а тем более системы ценностей изменяются значительно медленнее. Только они создают формальную основу для действия законов, а резкие изменения последних часто приводят к результатам, отличающимся от ожидаемых. Страны, которые принимают законы, пригодные для других экономических условий, приобретают совсем не то направление развития, что имеют государства, откуда эти законы заимствованы;</a:t>
            </a:r>
          </a:p>
          <a:p>
            <a:pPr algn="just"/>
            <a:endParaRPr lang="ru-RU" sz="3000" dirty="0"/>
          </a:p>
        </p:txBody>
      </p:sp>
      <p:sp>
        <p:nvSpPr>
          <p:cNvPr id="4" name="Номер слайда 3"/>
          <p:cNvSpPr>
            <a:spLocks noGrp="1"/>
          </p:cNvSpPr>
          <p:nvPr>
            <p:ph type="sldNum" sz="quarter" idx="12"/>
          </p:nvPr>
        </p:nvSpPr>
        <p:spPr/>
        <p:txBody>
          <a:bodyPr/>
          <a:lstStyle/>
          <a:p>
            <a:fld id="{6CDCB6CD-6717-4F89-8459-EA0954223042}"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904656"/>
          </a:xfrm>
        </p:spPr>
        <p:txBody>
          <a:bodyPr>
            <a:normAutofit lnSpcReduction="10000"/>
          </a:bodyPr>
          <a:lstStyle/>
          <a:p>
            <a:pPr algn="just">
              <a:buNone/>
            </a:pPr>
            <a:r>
              <a:rPr lang="ru-RU" dirty="0" smtClean="0"/>
              <a:t>2) структура и развитие экономики определяются государственным устройством, создающим и обеспечивающим эффективные права собственности и влияющим на политику развития. Однако необходимо соблюдать ряд условий: заинтересованность организации в неизменности политических институтов; любые преобразования предполагают изменение институциональной системы; общественная поддержка и </a:t>
            </a:r>
            <a:r>
              <a:rPr lang="ru-RU" dirty="0" err="1" smtClean="0"/>
              <a:t>легитимизация</a:t>
            </a:r>
            <a:r>
              <a:rPr lang="ru-RU" dirty="0" smtClean="0"/>
              <a:t> процесса модификации норм поведения, который не может быть коротким; долгосрочный эколого-ориентированный экономический рост требует разработки устойчивых законов и правил; экономический рост могут обеспечивать и неформальные нормы (ограничения), но в короткий период;</a:t>
            </a:r>
          </a:p>
          <a:p>
            <a:pPr algn="just"/>
            <a:endParaRPr lang="ru-RU" dirty="0"/>
          </a:p>
        </p:txBody>
      </p:sp>
      <p:sp>
        <p:nvSpPr>
          <p:cNvPr id="2" name="Номер слайда 1"/>
          <p:cNvSpPr>
            <a:spLocks noGrp="1"/>
          </p:cNvSpPr>
          <p:nvPr>
            <p:ph type="sldNum" sz="quarter" idx="12"/>
          </p:nvPr>
        </p:nvSpPr>
        <p:spPr/>
        <p:txBody>
          <a:bodyPr/>
          <a:lstStyle/>
          <a:p>
            <a:fld id="{6CDCB6CD-6717-4F89-8459-EA0954223042}" type="slidenum">
              <a:rPr lang="ru-RU" smtClean="0"/>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1627</TotalTime>
  <Words>6117</Words>
  <Application>Microsoft Office PowerPoint</Application>
  <PresentationFormat>Экран (4:3)</PresentationFormat>
  <Paragraphs>460</Paragraphs>
  <Slides>73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73</vt:i4>
      </vt:variant>
    </vt:vector>
  </HeadingPairs>
  <TitlesOfParts>
    <vt:vector size="74" baseType="lpstr">
      <vt:lpstr>Поток</vt:lpstr>
      <vt:lpstr>Презентация PowerPoint</vt:lpstr>
      <vt:lpstr>План лекции:</vt:lpstr>
      <vt:lpstr>1.Институциональная теория: общие положения и направления развития</vt:lpstr>
      <vt:lpstr>Институты</vt:lpstr>
      <vt:lpstr>Презентация PowerPoint</vt:lpstr>
      <vt:lpstr>Концепция Д. Норта (D.C. North)</vt:lpstr>
      <vt:lpstr>Презентация PowerPoint</vt:lpstr>
      <vt:lpstr>Постулаты Норта: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Правовое регулирование лесных отношений: лесное и природоохранное законодательство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Правовое регулирование и юридическая ответственность в области природопользования</vt:lpstr>
      <vt:lpstr>Презентация PowerPoint</vt:lpstr>
      <vt:lpstr>Презентация PowerPoint</vt:lpstr>
      <vt:lpstr>Презентация PowerPoint</vt:lpstr>
      <vt:lpstr>Презентация PowerPoint</vt:lpstr>
      <vt:lpstr>3.2  Правовое регулирование в природоохранной сфере</vt:lpstr>
      <vt:lpstr>Презентация PowerPoint</vt:lpstr>
      <vt:lpstr>Презентация PowerPoint</vt:lpstr>
      <vt:lpstr> 3.3 Правовая охрана среды жизнедеятельности человека</vt:lpstr>
      <vt:lpstr> 3.4 Юридическая ответственность в области природопользования</vt:lpstr>
      <vt:lpstr>Презентация PowerPoint</vt:lpstr>
      <vt:lpstr>4. Институциональные преобразования и модели управления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Таблица 1. Налогообложение лесного хозяйства по разным сценариям экономической реформы</vt:lpstr>
      <vt:lpstr>Таблица 2 Финансирование лесного хозяйства по разным сценариям экономической реформы</vt:lpstr>
      <vt:lpstr>Таблица 3 Организация лесного хозяйства в государственных делах</vt:lpstr>
      <vt:lpstr>Продолжение таблицы 3</vt:lpstr>
      <vt:lpstr>Таблица 4. Оценка сценариев реформирования  лесного хозяйства Украины экспертами-теоретиками по лесной политике</vt:lpstr>
      <vt:lpstr>Таблица 5. Оценка сценариев реформирования лесного хозяйства Украины экспертами-практиками по лесной политике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Теоретические основы управления организацией</dc:title>
  <dc:creator>TEST</dc:creator>
  <cp:lastModifiedBy>Laborantka</cp:lastModifiedBy>
  <cp:revision>145</cp:revision>
  <cp:lastPrinted>2014-02-05T09:33:50Z</cp:lastPrinted>
  <dcterms:created xsi:type="dcterms:W3CDTF">2011-03-14T10:29:02Z</dcterms:created>
  <dcterms:modified xsi:type="dcterms:W3CDTF">2014-02-05T09:34:46Z</dcterms:modified>
</cp:coreProperties>
</file>