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Abys" charset="1" panose="00000500000000000000"/>
      <p:regular r:id="rId26"/>
    </p:embeddedFont>
    <p:embeddedFont>
      <p:font typeface="Amazing Grotesk" charset="1" panose="02000503040000020004"/>
      <p:regular r:id="rId27"/>
    </p:embeddedFont>
    <p:embeddedFont>
      <p:font typeface="Amazing Grotesk Semi-Bold" charset="1" panose="02000703050000020004"/>
      <p:regular r:id="rId28"/>
    </p:embeddedFont>
    <p:embeddedFont>
      <p:font typeface="Caveat" charset="1" panose="0000050000000000000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41.svg" Type="http://schemas.openxmlformats.org/officeDocument/2006/relationships/image"/><Relationship Id="rId7" Target="../media/aAGk_eYYs4g.m4a" Type="http://schemas.microsoft.com/office/2007/relationships/media"/><Relationship Id="rId8" Target="../media/aAGk_eYYs4g.m4a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5.png" Type="http://schemas.openxmlformats.org/officeDocument/2006/relationships/image"/><Relationship Id="rId4" Target="../media/image28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35.jpe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38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0.pn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10.pn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9010374">
            <a:off x="-8824604" y="6785796"/>
            <a:ext cx="17649208" cy="6161178"/>
          </a:xfrm>
          <a:custGeom>
            <a:avLst/>
            <a:gdLst/>
            <a:ahLst/>
            <a:cxnLst/>
            <a:rect r="r" b="b" t="t" l="l"/>
            <a:pathLst>
              <a:path h="6161178" w="17649208">
                <a:moveTo>
                  <a:pt x="0" y="6161179"/>
                </a:moveTo>
                <a:lnTo>
                  <a:pt x="17649208" y="6161179"/>
                </a:lnTo>
                <a:lnTo>
                  <a:pt x="17649208" y="0"/>
                </a:lnTo>
                <a:lnTo>
                  <a:pt x="0" y="0"/>
                </a:lnTo>
                <a:lnTo>
                  <a:pt x="0" y="616117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06" r="-60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409978">
            <a:off x="7047932" y="-2828708"/>
            <a:ext cx="13865705" cy="4840391"/>
          </a:xfrm>
          <a:custGeom>
            <a:avLst/>
            <a:gdLst/>
            <a:ahLst/>
            <a:cxnLst/>
            <a:rect r="r" b="b" t="t" l="l"/>
            <a:pathLst>
              <a:path h="4840391" w="13865705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06" r="-606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8356" y="628285"/>
            <a:ext cx="4557450" cy="7087866"/>
          </a:xfrm>
          <a:custGeom>
            <a:avLst/>
            <a:gdLst/>
            <a:ahLst/>
            <a:cxnLst/>
            <a:rect r="r" b="b" t="t" l="l"/>
            <a:pathLst>
              <a:path h="7087866" w="4557450">
                <a:moveTo>
                  <a:pt x="0" y="0"/>
                </a:moveTo>
                <a:lnTo>
                  <a:pt x="4557450" y="0"/>
                </a:lnTo>
                <a:lnTo>
                  <a:pt x="4557450" y="7087866"/>
                </a:lnTo>
                <a:lnTo>
                  <a:pt x="0" y="7087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31369" y="3791218"/>
            <a:ext cx="11758275" cy="525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8499" spc="25">
                <a:solidFill>
                  <a:srgbClr val="FFFFFF"/>
                </a:solidFill>
                <a:latin typeface="Abys"/>
                <a:ea typeface="Abys"/>
                <a:cs typeface="Abys"/>
                <a:sym typeface="Abys"/>
              </a:rPr>
              <a:t>«Я, Софья Кунцевич, пришла сюда, чтобы убить войну»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25710" y="2376551"/>
            <a:ext cx="10169593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80"/>
              </a:lnSpc>
            </a:pPr>
            <a:r>
              <a:rPr lang="en-US" sz="3000" spc="9">
                <a:solidFill>
                  <a:srgbClr val="FFFFFF"/>
                </a:solidFill>
                <a:latin typeface="Amazing Grotesk"/>
                <a:ea typeface="Amazing Grotesk"/>
                <a:cs typeface="Amazing Grotesk"/>
                <a:sym typeface="Amazing Grotesk"/>
              </a:rPr>
              <a:t>Библиотека Белорусского государственного</a:t>
            </a:r>
          </a:p>
          <a:p>
            <a:pPr algn="ctr">
              <a:lnSpc>
                <a:spcPts val="4980"/>
              </a:lnSpc>
              <a:spcBef>
                <a:spcPct val="0"/>
              </a:spcBef>
            </a:pPr>
            <a:r>
              <a:rPr lang="en-US" sz="3000" spc="9">
                <a:solidFill>
                  <a:srgbClr val="FFFFFF"/>
                </a:solidFill>
                <a:latin typeface="Amazing Grotesk"/>
                <a:ea typeface="Amazing Grotesk"/>
                <a:cs typeface="Amazing Grotesk"/>
                <a:sym typeface="Amazing Grotesk"/>
              </a:rPr>
              <a:t>технологического университета</a:t>
            </a:r>
          </a:p>
        </p:txBody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8"/>
                </p:tgtEl>
              </p:cBhvr>
            </p:cmd>
            <p:audio>
              <p:cMediaNode vol="100000" showWhenStopped="false">
                <p:cTn/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76093">
            <a:off x="-6269208" y="5209400"/>
            <a:ext cx="13491596" cy="1746719"/>
          </a:xfrm>
          <a:custGeom>
            <a:avLst/>
            <a:gdLst/>
            <a:ahLst/>
            <a:cxnLst/>
            <a:rect r="r" b="b" t="t" l="l"/>
            <a:pathLst>
              <a:path h="1746719" w="13491596">
                <a:moveTo>
                  <a:pt x="0" y="0"/>
                </a:moveTo>
                <a:lnTo>
                  <a:pt x="13491596" y="0"/>
                </a:lnTo>
                <a:lnTo>
                  <a:pt x="13491596" y="1746719"/>
                </a:lnTo>
                <a:lnTo>
                  <a:pt x="0" y="174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35160" y="323850"/>
            <a:ext cx="4288069" cy="6327516"/>
          </a:xfrm>
          <a:custGeom>
            <a:avLst/>
            <a:gdLst/>
            <a:ahLst/>
            <a:cxnLst/>
            <a:rect r="r" b="b" t="t" l="l"/>
            <a:pathLst>
              <a:path h="6327516" w="4288069">
                <a:moveTo>
                  <a:pt x="0" y="0"/>
                </a:moveTo>
                <a:lnTo>
                  <a:pt x="4288069" y="0"/>
                </a:lnTo>
                <a:lnTo>
                  <a:pt x="4288069" y="6327516"/>
                </a:lnTo>
                <a:lnTo>
                  <a:pt x="0" y="632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19" t="0" r="-271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49910" y="2025553"/>
            <a:ext cx="11385250" cy="55356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499" spc="7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Тамара Данильченко, председатель профбюро библиотеки: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«Запомнила я её смелой, очень смелой. Она могла ходить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к 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руководству, к ректору, что-то требовать. Работа с кадрами у неё была просто замечательная. Она заботилась обо всех своих сотрудниках.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Она могла выступать на партсобраниях со своим мнением, с ней считались, – ведь она воевала. Софья Адамовна был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а красивой девушкой, очень красивой, у меня фотографии есть… И даже, когда ей было под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90 лет, она всё равно была красивая. </a:t>
            </a:r>
          </a:p>
          <a:p>
            <a:pPr algn="l">
              <a:lnSpc>
                <a:spcPts val="4374"/>
              </a:lnSpc>
            </a:pPr>
          </a:p>
          <a:p>
            <a:pPr algn="l">
              <a:lnSpc>
                <a:spcPts val="4374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449910" y="6437217"/>
            <a:ext cx="16230600" cy="165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4"/>
              </a:lnSpc>
              <a:spcBef>
                <a:spcPct val="0"/>
              </a:spcBef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О войне в библиотеке не рассказывала.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Т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олько на институтских собраниях, когда съезжались ветераны, и они говорили о своём. К 9 Мая они относились с благодарностью, со всем уважением, потому что сами прошли эти страшные годы, эти страшные события».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7490" y="403224"/>
            <a:ext cx="11978122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Воспоминания коллег</a:t>
            </a:r>
          </a:p>
        </p:txBody>
      </p:sp>
    </p:spTree>
  </p:cSld>
  <p:clrMapOvr>
    <a:masterClrMapping/>
  </p:clrMapOvr>
  <p:transition spd="slow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grpSp>
        <p:nvGrpSpPr>
          <p:cNvPr name="Group 3" id="3"/>
          <p:cNvGrpSpPr/>
          <p:nvPr/>
        </p:nvGrpSpPr>
        <p:grpSpPr>
          <a:xfrm rot="141916">
            <a:off x="1258203" y="197799"/>
            <a:ext cx="5504211" cy="1559003"/>
            <a:chOff x="0" y="0"/>
            <a:chExt cx="7338948" cy="2078671"/>
          </a:xfrm>
        </p:grpSpPr>
        <p:sp>
          <p:nvSpPr>
            <p:cNvPr name="AutoShape 4" id="4"/>
            <p:cNvSpPr/>
            <p:nvPr/>
          </p:nvSpPr>
          <p:spPr>
            <a:xfrm rot="-1617149">
              <a:off x="-185398" y="1232960"/>
              <a:ext cx="3572765" cy="0"/>
            </a:xfrm>
            <a:prstGeom prst="line">
              <a:avLst/>
            </a:prstGeom>
            <a:ln cap="flat" w="38100">
              <a:solidFill>
                <a:srgbClr val="493E2B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 rot="1020566">
              <a:off x="3395855" y="1012078"/>
              <a:ext cx="4025567" cy="0"/>
            </a:xfrm>
            <a:prstGeom prst="line">
              <a:avLst/>
            </a:prstGeom>
            <a:ln cap="flat" w="38100">
              <a:solidFill>
                <a:srgbClr val="493E2B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210338">
              <a:off x="2932392" y="24425"/>
              <a:ext cx="824608" cy="840365"/>
            </a:xfrm>
            <a:custGeom>
              <a:avLst/>
              <a:gdLst/>
              <a:ahLst/>
              <a:cxnLst/>
              <a:rect r="r" b="b" t="t" l="l"/>
              <a:pathLst>
                <a:path h="840365" w="824608">
                  <a:moveTo>
                    <a:pt x="0" y="0"/>
                  </a:moveTo>
                  <a:lnTo>
                    <a:pt x="824608" y="0"/>
                  </a:lnTo>
                  <a:lnTo>
                    <a:pt x="824608" y="840365"/>
                  </a:lnTo>
                  <a:lnTo>
                    <a:pt x="0" y="840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52300" y="1270661"/>
            <a:ext cx="5677916" cy="8120639"/>
          </a:xfrm>
          <a:custGeom>
            <a:avLst/>
            <a:gdLst/>
            <a:ahLst/>
            <a:cxnLst/>
            <a:rect r="r" b="b" t="t" l="l"/>
            <a:pathLst>
              <a:path h="8120639" w="5677916">
                <a:moveTo>
                  <a:pt x="0" y="0"/>
                </a:moveTo>
                <a:lnTo>
                  <a:pt x="5677916" y="0"/>
                </a:lnTo>
                <a:lnTo>
                  <a:pt x="5677916" y="8120639"/>
                </a:lnTo>
                <a:lnTo>
                  <a:pt x="0" y="81206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38" t="0" r="-473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9238570" y="84158"/>
            <a:ext cx="7456757" cy="10118685"/>
          </a:xfrm>
          <a:custGeom>
            <a:avLst/>
            <a:gdLst/>
            <a:ahLst/>
            <a:cxnLst/>
            <a:rect r="r" b="b" t="t" l="l"/>
            <a:pathLst>
              <a:path h="10118685" w="7456757">
                <a:moveTo>
                  <a:pt x="0" y="0"/>
                </a:moveTo>
                <a:lnTo>
                  <a:pt x="7456757" y="0"/>
                </a:lnTo>
                <a:lnTo>
                  <a:pt x="7456757" y="10118684"/>
                </a:lnTo>
                <a:lnTo>
                  <a:pt x="0" y="10118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02648" y="3892827"/>
            <a:ext cx="7728599" cy="814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9"/>
              </a:lnSpc>
              <a:spcBef>
                <a:spcPct val="0"/>
              </a:spcBef>
            </a:pPr>
            <a:r>
              <a:rPr lang="en-US" b="true" sz="3999" spc="11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Портрет С. А. Кунцевич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951367" y="5274922"/>
            <a:ext cx="8031162" cy="909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1989</a:t>
            </a: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г. Бумага, цветная автолитография.</a:t>
            </a:r>
          </a:p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Художник Вареца Ляиля Ахтямовна (род. 1951)</a:t>
            </a:r>
          </a:p>
        </p:txBody>
      </p:sp>
    </p:spTree>
  </p:cSld>
  <p:clrMapOvr>
    <a:masterClrMapping/>
  </p:clrMapOvr>
  <p:transition spd="slow">
    <p:push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grpSp>
        <p:nvGrpSpPr>
          <p:cNvPr name="Group 3" id="3"/>
          <p:cNvGrpSpPr/>
          <p:nvPr/>
        </p:nvGrpSpPr>
        <p:grpSpPr>
          <a:xfrm rot="141916">
            <a:off x="1258203" y="197799"/>
            <a:ext cx="5504211" cy="1559003"/>
            <a:chOff x="0" y="0"/>
            <a:chExt cx="7338948" cy="2078671"/>
          </a:xfrm>
        </p:grpSpPr>
        <p:sp>
          <p:nvSpPr>
            <p:cNvPr name="AutoShape 4" id="4"/>
            <p:cNvSpPr/>
            <p:nvPr/>
          </p:nvSpPr>
          <p:spPr>
            <a:xfrm rot="-1617149">
              <a:off x="-185398" y="1232960"/>
              <a:ext cx="3572765" cy="0"/>
            </a:xfrm>
            <a:prstGeom prst="line">
              <a:avLst/>
            </a:prstGeom>
            <a:ln cap="flat" w="38100">
              <a:solidFill>
                <a:srgbClr val="493E2B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 rot="1020566">
              <a:off x="3395855" y="1012078"/>
              <a:ext cx="4025567" cy="0"/>
            </a:xfrm>
            <a:prstGeom prst="line">
              <a:avLst/>
            </a:prstGeom>
            <a:ln cap="flat" w="38100">
              <a:solidFill>
                <a:srgbClr val="493E2B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6" id="6"/>
            <p:cNvSpPr/>
            <p:nvPr/>
          </p:nvSpPr>
          <p:spPr>
            <a:xfrm flipH="false" flipV="false" rot="210338">
              <a:off x="2932392" y="24425"/>
              <a:ext cx="824608" cy="840365"/>
            </a:xfrm>
            <a:custGeom>
              <a:avLst/>
              <a:gdLst/>
              <a:ahLst/>
              <a:cxnLst/>
              <a:rect r="r" b="b" t="t" l="l"/>
              <a:pathLst>
                <a:path h="840365" w="824608">
                  <a:moveTo>
                    <a:pt x="0" y="0"/>
                  </a:moveTo>
                  <a:lnTo>
                    <a:pt x="824608" y="0"/>
                  </a:lnTo>
                  <a:lnTo>
                    <a:pt x="824608" y="840365"/>
                  </a:lnTo>
                  <a:lnTo>
                    <a:pt x="0" y="840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915874" y="1270661"/>
            <a:ext cx="6188868" cy="8851410"/>
          </a:xfrm>
          <a:custGeom>
            <a:avLst/>
            <a:gdLst/>
            <a:ahLst/>
            <a:cxnLst/>
            <a:rect r="r" b="b" t="t" l="l"/>
            <a:pathLst>
              <a:path h="8851410" w="6188868">
                <a:moveTo>
                  <a:pt x="0" y="0"/>
                </a:moveTo>
                <a:lnTo>
                  <a:pt x="6188868" y="0"/>
                </a:lnTo>
                <a:lnTo>
                  <a:pt x="6188868" y="8851410"/>
                </a:lnTo>
                <a:lnTo>
                  <a:pt x="0" y="8851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9238570" y="84158"/>
            <a:ext cx="7456757" cy="10118685"/>
          </a:xfrm>
          <a:custGeom>
            <a:avLst/>
            <a:gdLst/>
            <a:ahLst/>
            <a:cxnLst/>
            <a:rect r="r" b="b" t="t" l="l"/>
            <a:pathLst>
              <a:path h="10118685" w="7456757">
                <a:moveTo>
                  <a:pt x="0" y="0"/>
                </a:moveTo>
                <a:lnTo>
                  <a:pt x="7456757" y="0"/>
                </a:lnTo>
                <a:lnTo>
                  <a:pt x="7456757" y="10118684"/>
                </a:lnTo>
                <a:lnTo>
                  <a:pt x="0" y="10118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02648" y="2559322"/>
            <a:ext cx="7728599" cy="1652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39"/>
              </a:lnSpc>
              <a:spcBef>
                <a:spcPct val="0"/>
              </a:spcBef>
            </a:pPr>
            <a:r>
              <a:rPr lang="en-US" b="true" sz="3999" spc="11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Портрет ветерана войны</a:t>
            </a:r>
          </a:p>
          <a:p>
            <a:pPr algn="ctr">
              <a:lnSpc>
                <a:spcPts val="6639"/>
              </a:lnSpc>
              <a:spcBef>
                <a:spcPct val="0"/>
              </a:spcBef>
            </a:pPr>
            <a:r>
              <a:rPr lang="en-US" b="true" sz="3999" spc="11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Софьи Адамовны Кунцевич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951367" y="4779627"/>
            <a:ext cx="8031162" cy="2738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2000 г. Холст, масло.</a:t>
            </a:r>
          </a:p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Художник Протасеня Виктор Сазонович (1925-2001), белорусский художник,</a:t>
            </a:r>
          </a:p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Заслуженный деятель искусств БССР (1981),</a:t>
            </a:r>
          </a:p>
          <a:p>
            <a:pPr algn="ctr">
              <a:lnSpc>
                <a:spcPts val="3652"/>
              </a:lnSpc>
              <a:spcBef>
                <a:spcPct val="0"/>
              </a:spcBef>
            </a:pPr>
            <a:r>
              <a:rPr lang="en-US" b="true" sz="22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председатель правления Белорусского союза художников (1973–1977)</a:t>
            </a:r>
          </a:p>
        </p:txBody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377" y="1997924"/>
            <a:ext cx="12093245" cy="7961386"/>
          </a:xfrm>
          <a:custGeom>
            <a:avLst/>
            <a:gdLst/>
            <a:ahLst/>
            <a:cxnLst/>
            <a:rect r="r" b="b" t="t" l="l"/>
            <a:pathLst>
              <a:path h="7961386" w="12093245">
                <a:moveTo>
                  <a:pt x="0" y="0"/>
                </a:moveTo>
                <a:lnTo>
                  <a:pt x="12093246" y="0"/>
                </a:lnTo>
                <a:lnTo>
                  <a:pt x="12093246" y="7961386"/>
                </a:lnTo>
                <a:lnTo>
                  <a:pt x="0" y="796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59039" y="540884"/>
            <a:ext cx="10569922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Военный бил</a:t>
            </a: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ет Кунцевич С. А.</a:t>
            </a:r>
          </a:p>
        </p:txBody>
      </p:sp>
    </p:spTree>
  </p:cSld>
  <p:clrMapOvr>
    <a:masterClrMapping/>
  </p:clrMapOvr>
  <p:transition spd="slow">
    <p:push dir="l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97377" y="1997924"/>
            <a:ext cx="12093245" cy="7961386"/>
          </a:xfrm>
          <a:custGeom>
            <a:avLst/>
            <a:gdLst/>
            <a:ahLst/>
            <a:cxnLst/>
            <a:rect r="r" b="b" t="t" l="l"/>
            <a:pathLst>
              <a:path h="7961386" w="12093245">
                <a:moveTo>
                  <a:pt x="0" y="0"/>
                </a:moveTo>
                <a:lnTo>
                  <a:pt x="12093246" y="0"/>
                </a:lnTo>
                <a:lnTo>
                  <a:pt x="12093246" y="7961386"/>
                </a:lnTo>
                <a:lnTo>
                  <a:pt x="0" y="796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" t="0" r="-1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59039" y="540884"/>
            <a:ext cx="10569922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Военный бил</a:t>
            </a: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ет Кунцевич С. А.</a:t>
            </a:r>
          </a:p>
        </p:txBody>
      </p:sp>
    </p:spTree>
  </p:cSld>
  <p:clrMapOvr>
    <a:masterClrMapping/>
  </p:clrMapOvr>
  <p:transition spd="slow">
    <p:push dir="l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71008">
            <a:off x="3913624" y="4433946"/>
            <a:ext cx="10961141" cy="1419108"/>
          </a:xfrm>
          <a:custGeom>
            <a:avLst/>
            <a:gdLst/>
            <a:ahLst/>
            <a:cxnLst/>
            <a:rect r="r" b="b" t="t" l="l"/>
            <a:pathLst>
              <a:path h="1419108" w="10961141">
                <a:moveTo>
                  <a:pt x="0" y="0"/>
                </a:moveTo>
                <a:lnTo>
                  <a:pt x="10961141" y="0"/>
                </a:lnTo>
                <a:lnTo>
                  <a:pt x="10961141" y="1419108"/>
                </a:lnTo>
                <a:lnTo>
                  <a:pt x="0" y="1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89808" y="1900014"/>
            <a:ext cx="5759716" cy="8151856"/>
          </a:xfrm>
          <a:custGeom>
            <a:avLst/>
            <a:gdLst/>
            <a:ahLst/>
            <a:cxnLst/>
            <a:rect r="r" b="b" t="t" l="l"/>
            <a:pathLst>
              <a:path h="8151856" w="5759716">
                <a:moveTo>
                  <a:pt x="0" y="0"/>
                </a:moveTo>
                <a:lnTo>
                  <a:pt x="5759716" y="0"/>
                </a:lnTo>
                <a:lnTo>
                  <a:pt x="5759716" y="8151856"/>
                </a:lnTo>
                <a:lnTo>
                  <a:pt x="0" y="8151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38476" y="1900014"/>
            <a:ext cx="5759716" cy="8151856"/>
          </a:xfrm>
          <a:custGeom>
            <a:avLst/>
            <a:gdLst/>
            <a:ahLst/>
            <a:cxnLst/>
            <a:rect r="r" b="b" t="t" l="l"/>
            <a:pathLst>
              <a:path h="8151856" w="5759716">
                <a:moveTo>
                  <a:pt x="0" y="0"/>
                </a:moveTo>
                <a:lnTo>
                  <a:pt x="5759716" y="0"/>
                </a:lnTo>
                <a:lnTo>
                  <a:pt x="5759716" y="8151856"/>
                </a:lnTo>
                <a:lnTo>
                  <a:pt x="0" y="8151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0592" y="283180"/>
            <a:ext cx="18086816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Наградной лист Кунцевич С. А.</a:t>
            </a:r>
          </a:p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редставлена к награждению орденом Ленина.</a:t>
            </a:r>
          </a:p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Награждена орденом Красного Знамени</a:t>
            </a:r>
          </a:p>
        </p:txBody>
      </p:sp>
    </p:spTree>
  </p:cSld>
  <p:clrMapOvr>
    <a:masterClrMapping/>
  </p:clrMapOvr>
  <p:transition spd="slow">
    <p:push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71008">
            <a:off x="3913624" y="4433946"/>
            <a:ext cx="10961141" cy="1419108"/>
          </a:xfrm>
          <a:custGeom>
            <a:avLst/>
            <a:gdLst/>
            <a:ahLst/>
            <a:cxnLst/>
            <a:rect r="r" b="b" t="t" l="l"/>
            <a:pathLst>
              <a:path h="1419108" w="10961141">
                <a:moveTo>
                  <a:pt x="0" y="0"/>
                </a:moveTo>
                <a:lnTo>
                  <a:pt x="10961141" y="0"/>
                </a:lnTo>
                <a:lnTo>
                  <a:pt x="10961141" y="1419108"/>
                </a:lnTo>
                <a:lnTo>
                  <a:pt x="0" y="1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89808" y="1900014"/>
            <a:ext cx="5759716" cy="8151856"/>
          </a:xfrm>
          <a:custGeom>
            <a:avLst/>
            <a:gdLst/>
            <a:ahLst/>
            <a:cxnLst/>
            <a:rect r="r" b="b" t="t" l="l"/>
            <a:pathLst>
              <a:path h="8151856" w="5759716">
                <a:moveTo>
                  <a:pt x="0" y="0"/>
                </a:moveTo>
                <a:lnTo>
                  <a:pt x="5759716" y="0"/>
                </a:lnTo>
                <a:lnTo>
                  <a:pt x="5759716" y="8151856"/>
                </a:lnTo>
                <a:lnTo>
                  <a:pt x="0" y="8151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7" r="0" b="-7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38476" y="1900014"/>
            <a:ext cx="5759716" cy="8151856"/>
          </a:xfrm>
          <a:custGeom>
            <a:avLst/>
            <a:gdLst/>
            <a:ahLst/>
            <a:cxnLst/>
            <a:rect r="r" b="b" t="t" l="l"/>
            <a:pathLst>
              <a:path h="8151856" w="5759716">
                <a:moveTo>
                  <a:pt x="0" y="0"/>
                </a:moveTo>
                <a:lnTo>
                  <a:pt x="5759716" y="0"/>
                </a:lnTo>
                <a:lnTo>
                  <a:pt x="5759716" y="8151856"/>
                </a:lnTo>
                <a:lnTo>
                  <a:pt x="0" y="8151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7" r="0" b="-7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0592" y="283180"/>
            <a:ext cx="18086816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Наградной лист Кунцевич С. А.</a:t>
            </a:r>
          </a:p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редставлена к награждению орденом Отечественной войны I степени.</a:t>
            </a:r>
          </a:p>
          <a:p>
            <a:pPr algn="ctr">
              <a:lnSpc>
                <a:spcPts val="375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Награждена орденом Красной Звезды</a:t>
            </a:r>
          </a:p>
        </p:txBody>
      </p:sp>
    </p:spTree>
  </p:cSld>
  <p:clrMapOvr>
    <a:masterClrMapping/>
  </p:clrMapOvr>
  <p:transition spd="slow">
    <p:push dir="l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91342" y="1579973"/>
            <a:ext cx="5636710" cy="8317305"/>
            <a:chOff x="0" y="0"/>
            <a:chExt cx="7515613" cy="110897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373" y="0"/>
              <a:ext cx="7501240" cy="5479639"/>
            </a:xfrm>
            <a:custGeom>
              <a:avLst/>
              <a:gdLst/>
              <a:ahLst/>
              <a:cxnLst/>
              <a:rect r="r" b="b" t="t" l="l"/>
              <a:pathLst>
                <a:path h="5479639" w="7501240">
                  <a:moveTo>
                    <a:pt x="0" y="0"/>
                  </a:moveTo>
                  <a:lnTo>
                    <a:pt x="7501240" y="0"/>
                  </a:lnTo>
                  <a:lnTo>
                    <a:pt x="7501240" y="5479639"/>
                  </a:lnTo>
                  <a:lnTo>
                    <a:pt x="0" y="5479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19" t="0" r="-373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5479639"/>
              <a:ext cx="7509338" cy="5610101"/>
            </a:xfrm>
            <a:custGeom>
              <a:avLst/>
              <a:gdLst/>
              <a:ahLst/>
              <a:cxnLst/>
              <a:rect r="r" b="b" t="t" l="l"/>
              <a:pathLst>
                <a:path h="5610101" w="7509338">
                  <a:moveTo>
                    <a:pt x="0" y="0"/>
                  </a:moveTo>
                  <a:lnTo>
                    <a:pt x="7509338" y="0"/>
                  </a:lnTo>
                  <a:lnTo>
                    <a:pt x="7509338" y="5610101"/>
                  </a:lnTo>
                  <a:lnTo>
                    <a:pt x="0" y="5610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683609" y="1328809"/>
            <a:ext cx="7713049" cy="3654012"/>
          </a:xfrm>
          <a:custGeom>
            <a:avLst/>
            <a:gdLst/>
            <a:ahLst/>
            <a:cxnLst/>
            <a:rect r="r" b="b" t="t" l="l"/>
            <a:pathLst>
              <a:path h="3654012" w="7713049">
                <a:moveTo>
                  <a:pt x="0" y="0"/>
                </a:moveTo>
                <a:lnTo>
                  <a:pt x="7713049" y="0"/>
                </a:lnTo>
                <a:lnTo>
                  <a:pt x="7713049" y="3654012"/>
                </a:lnTo>
                <a:lnTo>
                  <a:pt x="0" y="36540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657" r="0" b="-89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83609" y="5125907"/>
            <a:ext cx="7713049" cy="4992278"/>
          </a:xfrm>
          <a:custGeom>
            <a:avLst/>
            <a:gdLst/>
            <a:ahLst/>
            <a:cxnLst/>
            <a:rect r="r" b="b" t="t" l="l"/>
            <a:pathLst>
              <a:path h="4992278" w="7713049">
                <a:moveTo>
                  <a:pt x="0" y="0"/>
                </a:moveTo>
                <a:lnTo>
                  <a:pt x="7713049" y="0"/>
                </a:lnTo>
                <a:lnTo>
                  <a:pt x="7713049" y="4992278"/>
                </a:lnTo>
                <a:lnTo>
                  <a:pt x="0" y="4992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5611" r="-1284" b="-575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52430" y="144531"/>
            <a:ext cx="7983141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Пресса о Кунцевич С. А.</a:t>
            </a:r>
          </a:p>
        </p:txBody>
      </p:sp>
    </p:spTree>
  </p:cSld>
  <p:clrMapOvr>
    <a:masterClrMapping/>
  </p:clrMapOvr>
  <p:transition spd="slow">
    <p:push dir="l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358543">
            <a:off x="-6987298" y="3702271"/>
            <a:ext cx="15420912" cy="1996502"/>
          </a:xfrm>
          <a:custGeom>
            <a:avLst/>
            <a:gdLst/>
            <a:ahLst/>
            <a:cxnLst/>
            <a:rect r="r" b="b" t="t" l="l"/>
            <a:pathLst>
              <a:path h="1996502" w="15420912">
                <a:moveTo>
                  <a:pt x="0" y="0"/>
                </a:moveTo>
                <a:lnTo>
                  <a:pt x="15420912" y="0"/>
                </a:lnTo>
                <a:lnTo>
                  <a:pt x="15420912" y="1996502"/>
                </a:lnTo>
                <a:lnTo>
                  <a:pt x="0" y="1996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4358543">
            <a:off x="13220256" y="5438714"/>
            <a:ext cx="10737862" cy="1390201"/>
          </a:xfrm>
          <a:custGeom>
            <a:avLst/>
            <a:gdLst/>
            <a:ahLst/>
            <a:cxnLst/>
            <a:rect r="r" b="b" t="t" l="l"/>
            <a:pathLst>
              <a:path h="1390201" w="10737862">
                <a:moveTo>
                  <a:pt x="0" y="0"/>
                </a:moveTo>
                <a:lnTo>
                  <a:pt x="10737862" y="0"/>
                </a:lnTo>
                <a:lnTo>
                  <a:pt x="10737862" y="1390201"/>
                </a:lnTo>
                <a:lnTo>
                  <a:pt x="0" y="1390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3803" y="2446591"/>
            <a:ext cx="8727060" cy="5617656"/>
          </a:xfrm>
          <a:custGeom>
            <a:avLst/>
            <a:gdLst/>
            <a:ahLst/>
            <a:cxnLst/>
            <a:rect r="r" b="b" t="t" l="l"/>
            <a:pathLst>
              <a:path h="5617656" w="8727060">
                <a:moveTo>
                  <a:pt x="0" y="0"/>
                </a:moveTo>
                <a:lnTo>
                  <a:pt x="8727060" y="0"/>
                </a:lnTo>
                <a:lnTo>
                  <a:pt x="8727060" y="5617656"/>
                </a:lnTo>
                <a:lnTo>
                  <a:pt x="0" y="5617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5442" y="167005"/>
            <a:ext cx="16637116" cy="1012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0"/>
              </a:lnSpc>
              <a:spcBef>
                <a:spcPct val="0"/>
              </a:spcBef>
            </a:pPr>
            <a:r>
              <a:rPr lang="en-US" b="true" sz="5000" spc="15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Орденские планки Софьи Адамовны Кунцевич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992719" y="1357091"/>
            <a:ext cx="8772416" cy="8682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Первый ряд слева направо: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орден Красного Знамени; орден Красной Звезды; юбилейная медаль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«За воинскую доблесть. В ознаменование 100-летия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со дня рождения Владимира Ильича Ленина».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Второй ряд слева направо: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медаль «За оборону Кавказа»; медаль «За победу над Германией в Великой Отечественной войне 1941–1945 гг.»;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юбилейная медаль «20 лет Победы в ВОВ».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Третий ряд слева направо: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юбилейная медаль «30 лет Победы в ВОВ»; медаль «За взятие Берлина»;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медаль «За освобождение Варшавы». 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Четвёртый ряд слева направо: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медаль «Ветеран труда»; юбилейная медаль «30 лет Советской Армии и Флота»; юбилейная медаль «40 лет Вооруженных Cил СССР».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Пятый ряд слева направо: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юбилейная медаль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«50 лет Вооруженных Cил СССР»; юбилейная медаль</a:t>
            </a:r>
          </a:p>
          <a:p>
            <a:pPr algn="l">
              <a:lnSpc>
                <a:spcPts val="3651"/>
              </a:lnSpc>
              <a:spcBef>
                <a:spcPct val="0"/>
              </a:spcBef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«60 лет Вооруженных Cил СССР»; медаль «За победу над Германией в Великой Отечественной войне 1941–1945 гг.» (возможно повторное награждение).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6380" y="7959472"/>
            <a:ext cx="8121907" cy="11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8"/>
              </a:lnSpc>
            </a:pPr>
            <a:r>
              <a:rPr lang="en-US" b="true" sz="1800" spc="5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информация предоставлена</a:t>
            </a:r>
          </a:p>
          <a:p>
            <a:pPr algn="ctr">
              <a:lnSpc>
                <a:spcPts val="2988"/>
              </a:lnSpc>
            </a:pPr>
            <a:r>
              <a:rPr lang="en-US" b="true" sz="1800" spc="5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Белорусским государственным музеем истории</a:t>
            </a:r>
          </a:p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b="true" sz="1800" spc="5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Великой Отечественной войны</a:t>
            </a:r>
          </a:p>
        </p:txBody>
      </p:sp>
    </p:spTree>
  </p:cSld>
  <p:clrMapOvr>
    <a:masterClrMapping/>
  </p:clrMapOvr>
  <p:transition spd="slow">
    <p:push dir="l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58041" y="4361405"/>
            <a:ext cx="12589854" cy="3005828"/>
          </a:xfrm>
          <a:custGeom>
            <a:avLst/>
            <a:gdLst/>
            <a:ahLst/>
            <a:cxnLst/>
            <a:rect r="r" b="b" t="t" l="l"/>
            <a:pathLst>
              <a:path h="3005828" w="12589854">
                <a:moveTo>
                  <a:pt x="0" y="0"/>
                </a:moveTo>
                <a:lnTo>
                  <a:pt x="12589854" y="0"/>
                </a:lnTo>
                <a:lnTo>
                  <a:pt x="12589854" y="3005828"/>
                </a:lnTo>
                <a:lnTo>
                  <a:pt x="0" y="3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10800000">
            <a:off x="0" y="-117770"/>
            <a:ext cx="7615069" cy="10522540"/>
            <a:chOff x="0" y="0"/>
            <a:chExt cx="9220298" cy="12740653"/>
          </a:xfrm>
        </p:grpSpPr>
        <p:sp>
          <p:nvSpPr>
            <p:cNvPr name="Freeform 5" id="5"/>
            <p:cNvSpPr/>
            <p:nvPr/>
          </p:nvSpPr>
          <p:spPr>
            <a:xfrm flipH="false" flipV="false" rot="-10800000">
              <a:off x="13629" y="-682210"/>
              <a:ext cx="9560912" cy="13414134"/>
            </a:xfrm>
            <a:custGeom>
              <a:avLst/>
              <a:gdLst/>
              <a:ahLst/>
              <a:cxnLst/>
              <a:rect r="r" b="b" t="t" l="l"/>
              <a:pathLst>
                <a:path h="13414134" w="9560912">
                  <a:moveTo>
                    <a:pt x="239394" y="120245"/>
                  </a:moveTo>
                  <a:cubicBezTo>
                    <a:pt x="2576045" y="79755"/>
                    <a:pt x="5062486" y="118208"/>
                    <a:pt x="7386704" y="100122"/>
                  </a:cubicBezTo>
                  <a:cubicBezTo>
                    <a:pt x="7873177" y="114641"/>
                    <a:pt x="8399121" y="78358"/>
                    <a:pt x="8906316" y="98594"/>
                  </a:cubicBezTo>
                  <a:cubicBezTo>
                    <a:pt x="9020386" y="114132"/>
                    <a:pt x="9560913" y="0"/>
                    <a:pt x="9240039" y="610329"/>
                  </a:cubicBezTo>
                  <a:cubicBezTo>
                    <a:pt x="9098932" y="721642"/>
                    <a:pt x="9259774" y="914466"/>
                    <a:pt x="9211817" y="1090224"/>
                  </a:cubicBezTo>
                  <a:cubicBezTo>
                    <a:pt x="9034793" y="1319473"/>
                    <a:pt x="9239447" y="1663602"/>
                    <a:pt x="9353319" y="2012061"/>
                  </a:cubicBezTo>
                  <a:cubicBezTo>
                    <a:pt x="9362792" y="2301679"/>
                    <a:pt x="9177478" y="2534750"/>
                    <a:pt x="9291745" y="2843217"/>
                  </a:cubicBezTo>
                  <a:cubicBezTo>
                    <a:pt x="9281285" y="2989682"/>
                    <a:pt x="9287403" y="3247205"/>
                    <a:pt x="9392592" y="3370235"/>
                  </a:cubicBezTo>
                  <a:cubicBezTo>
                    <a:pt x="9499953" y="3471868"/>
                    <a:pt x="9213594" y="3782629"/>
                    <a:pt x="9257801" y="4061294"/>
                  </a:cubicBezTo>
                  <a:cubicBezTo>
                    <a:pt x="9244775" y="4318053"/>
                    <a:pt x="9260564" y="4615568"/>
                    <a:pt x="9300231" y="4919196"/>
                  </a:cubicBezTo>
                  <a:cubicBezTo>
                    <a:pt x="9290166" y="5023377"/>
                    <a:pt x="9245762" y="5119152"/>
                    <a:pt x="9263326" y="5219257"/>
                  </a:cubicBezTo>
                  <a:cubicBezTo>
                    <a:pt x="9257406" y="5365213"/>
                    <a:pt x="9113931" y="5511168"/>
                    <a:pt x="9219712" y="5633435"/>
                  </a:cubicBezTo>
                  <a:cubicBezTo>
                    <a:pt x="9238065" y="5654067"/>
                    <a:pt x="9216751" y="5688963"/>
                    <a:pt x="9193661" y="5726407"/>
                  </a:cubicBezTo>
                  <a:cubicBezTo>
                    <a:pt x="9210041" y="5745767"/>
                    <a:pt x="9344438" y="6033347"/>
                    <a:pt x="9285233" y="6151537"/>
                  </a:cubicBezTo>
                  <a:cubicBezTo>
                    <a:pt x="9288588" y="6279154"/>
                    <a:pt x="9170176" y="6264379"/>
                    <a:pt x="9284838" y="6542790"/>
                  </a:cubicBezTo>
                  <a:cubicBezTo>
                    <a:pt x="9361016" y="6570300"/>
                    <a:pt x="9118075" y="6911881"/>
                    <a:pt x="9014071" y="7166857"/>
                  </a:cubicBezTo>
                  <a:cubicBezTo>
                    <a:pt x="9044463" y="7312048"/>
                    <a:pt x="8967298" y="7436607"/>
                    <a:pt x="8934735" y="7583327"/>
                  </a:cubicBezTo>
                  <a:cubicBezTo>
                    <a:pt x="8900001" y="7796783"/>
                    <a:pt x="8935130" y="7927710"/>
                    <a:pt x="8754947" y="8118496"/>
                  </a:cubicBezTo>
                  <a:cubicBezTo>
                    <a:pt x="8702057" y="8266235"/>
                    <a:pt x="8836059" y="8434350"/>
                    <a:pt x="8768959" y="8659779"/>
                  </a:cubicBezTo>
                  <a:cubicBezTo>
                    <a:pt x="8798167" y="8690091"/>
                    <a:pt x="8715871" y="8724223"/>
                    <a:pt x="8768762" y="8775677"/>
                  </a:cubicBezTo>
                  <a:cubicBezTo>
                    <a:pt x="8792247" y="8816432"/>
                    <a:pt x="8839414" y="8808027"/>
                    <a:pt x="8793628" y="8893104"/>
                  </a:cubicBezTo>
                  <a:cubicBezTo>
                    <a:pt x="8810008" y="8927237"/>
                    <a:pt x="8740738" y="9172533"/>
                    <a:pt x="8777445" y="9350074"/>
                  </a:cubicBezTo>
                  <a:cubicBezTo>
                    <a:pt x="8783760" y="9371471"/>
                    <a:pt x="8679953" y="9447632"/>
                    <a:pt x="8721200" y="9500105"/>
                  </a:cubicBezTo>
                  <a:cubicBezTo>
                    <a:pt x="8674625" y="9622116"/>
                    <a:pt x="8826981" y="9695221"/>
                    <a:pt x="8697912" y="9974396"/>
                  </a:cubicBezTo>
                  <a:cubicBezTo>
                    <a:pt x="8772511" y="10043935"/>
                    <a:pt x="8745079" y="10126974"/>
                    <a:pt x="8751592" y="10208485"/>
                  </a:cubicBezTo>
                  <a:cubicBezTo>
                    <a:pt x="8664560" y="10340940"/>
                    <a:pt x="8630023" y="10618841"/>
                    <a:pt x="8436026" y="11116821"/>
                  </a:cubicBezTo>
                  <a:cubicBezTo>
                    <a:pt x="8333403" y="11290032"/>
                    <a:pt x="8346033" y="11550357"/>
                    <a:pt x="8214794" y="11991535"/>
                  </a:cubicBezTo>
                  <a:cubicBezTo>
                    <a:pt x="8255251" y="12047828"/>
                    <a:pt x="8044281" y="12028214"/>
                    <a:pt x="7901596" y="12389155"/>
                  </a:cubicBezTo>
                  <a:cubicBezTo>
                    <a:pt x="7925673" y="12525431"/>
                    <a:pt x="7766409" y="12651518"/>
                    <a:pt x="7833707" y="12804860"/>
                  </a:cubicBezTo>
                  <a:cubicBezTo>
                    <a:pt x="7193101" y="12785501"/>
                    <a:pt x="6414744" y="12806388"/>
                    <a:pt x="5635202" y="12800784"/>
                  </a:cubicBezTo>
                  <a:cubicBezTo>
                    <a:pt x="4059146" y="12793397"/>
                    <a:pt x="2596569" y="12798492"/>
                    <a:pt x="1041631" y="12800275"/>
                  </a:cubicBezTo>
                  <a:cubicBezTo>
                    <a:pt x="0" y="12616621"/>
                    <a:pt x="308270" y="13414134"/>
                    <a:pt x="210186" y="8222168"/>
                  </a:cubicBezTo>
                  <a:cubicBezTo>
                    <a:pt x="263076" y="5582744"/>
                    <a:pt x="190500" y="2615751"/>
                    <a:pt x="239394" y="120245"/>
                  </a:cubicBezTo>
                  <a:close/>
                </a:path>
              </a:pathLst>
            </a:custGeom>
            <a:blipFill>
              <a:blip r:embed="rId4"/>
              <a:stretch>
                <a:fillRect l="1574" t="0" r="0" b="457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865064" y="2121535"/>
            <a:ext cx="8848080" cy="5853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9"/>
              </a:lnSpc>
            </a:pP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Софья Адамовна Кунцевич ушла</a:t>
            </a:r>
          </a:p>
          <a:p>
            <a:pPr algn="l">
              <a:lnSpc>
                <a:spcPts val="5809"/>
              </a:lnSpc>
            </a:pP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из жизни 9 мая </a:t>
            </a: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2012 года,</a:t>
            </a:r>
          </a:p>
          <a:p>
            <a:pPr algn="l">
              <a:lnSpc>
                <a:spcPts val="5809"/>
              </a:lnSpc>
            </a:pP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четырех месяцев не дожив</a:t>
            </a:r>
          </a:p>
          <a:p>
            <a:pPr algn="l">
              <a:lnSpc>
                <a:spcPts val="5809"/>
              </a:lnSpc>
            </a:pP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до восьмидесяти восьми лет,</a:t>
            </a:r>
          </a:p>
          <a:p>
            <a:pPr algn="l">
              <a:lnSpc>
                <a:spcPts val="5809"/>
              </a:lnSpc>
            </a:pPr>
            <a:r>
              <a:rPr lang="en-US" sz="3499" spc="10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но успев встретить свой шестьдесят седьмой День Победы.</a:t>
            </a:r>
          </a:p>
          <a:p>
            <a:pPr algn="l">
              <a:lnSpc>
                <a:spcPts val="5809"/>
              </a:lnSpc>
              <a:spcBef>
                <a:spcPct val="0"/>
              </a:spcBef>
            </a:pPr>
            <a:r>
              <a:rPr lang="en-US" b="true" sz="3499" spc="10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Похоронена в деревне Петришки Минской области.</a:t>
            </a:r>
          </a:p>
        </p:txBody>
      </p:sp>
    </p:spTree>
  </p:cSld>
  <p:clrMapOvr>
    <a:masterClrMapping/>
  </p:clrMapOvr>
  <p:transition spd="slow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529476" y="8335940"/>
            <a:ext cx="20445765" cy="2647056"/>
          </a:xfrm>
          <a:custGeom>
            <a:avLst/>
            <a:gdLst/>
            <a:ahLst/>
            <a:cxnLst/>
            <a:rect r="r" b="b" t="t" l="l"/>
            <a:pathLst>
              <a:path h="2647056" w="20445765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564704"/>
            <a:ext cx="5242367" cy="8114896"/>
          </a:xfrm>
          <a:custGeom>
            <a:avLst/>
            <a:gdLst/>
            <a:ahLst/>
            <a:cxnLst/>
            <a:rect r="r" b="b" t="t" l="l"/>
            <a:pathLst>
              <a:path h="8114896" w="5242367">
                <a:moveTo>
                  <a:pt x="0" y="0"/>
                </a:moveTo>
                <a:lnTo>
                  <a:pt x="5242367" y="0"/>
                </a:lnTo>
                <a:lnTo>
                  <a:pt x="5242367" y="8114897"/>
                </a:lnTo>
                <a:lnTo>
                  <a:pt x="0" y="811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29476" y="-664584"/>
            <a:ext cx="20445765" cy="2647056"/>
          </a:xfrm>
          <a:custGeom>
            <a:avLst/>
            <a:gdLst/>
            <a:ahLst/>
            <a:cxnLst/>
            <a:rect r="r" b="b" t="t" l="l"/>
            <a:pathLst>
              <a:path h="2647056" w="20445765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14790" y="-215601"/>
            <a:ext cx="5173210" cy="7317609"/>
          </a:xfrm>
          <a:custGeom>
            <a:avLst/>
            <a:gdLst/>
            <a:ahLst/>
            <a:cxnLst/>
            <a:rect r="r" b="b" t="t" l="l"/>
            <a:pathLst>
              <a:path h="7317609" w="5173210">
                <a:moveTo>
                  <a:pt x="0" y="0"/>
                </a:moveTo>
                <a:lnTo>
                  <a:pt x="5173210" y="0"/>
                </a:lnTo>
                <a:lnTo>
                  <a:pt x="5173210" y="7317609"/>
                </a:lnTo>
                <a:lnTo>
                  <a:pt x="0" y="7317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93370" y="464032"/>
            <a:ext cx="8101259" cy="9187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587"/>
              </a:lnSpc>
              <a:spcBef>
                <a:spcPct val="0"/>
              </a:spcBef>
            </a:pPr>
            <a:r>
              <a:rPr lang="en-US" b="true" sz="3365" spc="10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Софья Адамовна родилась 28 ав-густа 1924 года в д</a:t>
            </a:r>
            <a:r>
              <a:rPr lang="en-US" b="true" sz="3365" spc="10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еревне Воро-новщина Копыльского района Минской области. Закончила шко-лу и курсы учителей русского   языка и литературы при Минском педагогическом институте имени М. Горького. Была направлена на работу учительницей в Вилей-скую неполную среднюю школу. Здесь и застала ее война. С трудом ей удалось эвакуироваться из Бе-ларуси в Украину.</a:t>
            </a:r>
          </a:p>
        </p:txBody>
      </p:sp>
    </p:spTree>
  </p:cSld>
  <p:clrMapOvr>
    <a:masterClrMapping/>
  </p:clrMapOvr>
  <p:transition spd="slow">
    <p:push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76093">
            <a:off x="-6269208" y="5209400"/>
            <a:ext cx="13491596" cy="1746719"/>
          </a:xfrm>
          <a:custGeom>
            <a:avLst/>
            <a:gdLst/>
            <a:ahLst/>
            <a:cxnLst/>
            <a:rect r="r" b="b" t="t" l="l"/>
            <a:pathLst>
              <a:path h="1746719" w="13491596">
                <a:moveTo>
                  <a:pt x="0" y="0"/>
                </a:moveTo>
                <a:lnTo>
                  <a:pt x="13491596" y="0"/>
                </a:lnTo>
                <a:lnTo>
                  <a:pt x="13491596" y="1746719"/>
                </a:lnTo>
                <a:lnTo>
                  <a:pt x="0" y="174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56636" y="50743"/>
            <a:ext cx="4974729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Библиография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0323" y="1138231"/>
            <a:ext cx="16307354" cy="8224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Малы, Я. Узнагароджана медалём Флорэнс Найцінгейл / Я. Малы // Памяць: Капыльскі раён: гісторыка-дакументальныя хронікі гарадоў і раёнаў Беларусі. — Мінск : Беларуская навука, 2001. — С. 276–277.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Макаревич, Г. ...Пришла в Берлин убить войну / Г. Макаревич // Мінская праўда. — 2009. — 25 красавіка.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</a:t>
            </a: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Тишкевич, В. В. Солдаты милосердия / В. В. Тишкевич // Капитал. — 2007. — 3 мая. — С. 2.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Милосердные души Беларуси // Армия : журнал Вооруженных Сил Республики Беларусь. — 2007. —                                        № 5. — С. 38–39.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Алексиевич, С. “София Адамовна Кунцевич, старшина, санинструктор стрелковой роты ...” /                      С. Алексиевич // У войны не женское лицо. — Москва : Советский писатель, 1988. — С. 141–143.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Овсянникова, И. Д. Превосходные наблюдения и замечания Флоренс Найтингейл об особенностях многих больных и об отношении к этому сестер милосердия / И. Д. Овсянникова // Мир медцины. — 2015. — № 5. — С. 18–25.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Кочемарова, А. В. Навечно в памяти...: творческая работа к 75-летию Великой Победы и 90-летию БГТУ / А. В. Кочемарова, С. Б. Знайдюк. — Минск : БГТУ, 2020. — 25 с.</a:t>
            </a:r>
          </a:p>
          <a:p>
            <a:pPr algn="l" marL="474979" indent="-237490" lvl="1">
              <a:lnSpc>
                <a:spcPts val="3651"/>
              </a:lnSpc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Друнина, Ю. Ты должна! : стихотворение / Ю. Друнина // Избранные произведения: в 2 т. Т.2 : Стихотворения. 1970–1980. Проза. 1966–1979 / Ю. Друнина. — М., 1981.</a:t>
            </a:r>
          </a:p>
          <a:p>
            <a:pPr algn="l" marL="474979" indent="-237490" lvl="1">
              <a:lnSpc>
                <a:spcPts val="3651"/>
              </a:lnSpc>
              <a:spcBef>
                <a:spcPct val="0"/>
              </a:spcBef>
              <a:buAutoNum type="arabicPeriod" startAt="1"/>
            </a:pPr>
            <a:r>
              <a:rPr lang="en-US" b="true" sz="2199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Во имя жизни. Софья Адамовна Кунцевич (санинструктор стрелковой роты в годы Великой Отечественной войны) : информационно-библиографическое издание / Слуцкая районная центральная библиотека; сост. Р. В. Власова. — Слуцк, 2025. — 19 с.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95713" y="9486957"/>
            <a:ext cx="8808839" cy="501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9"/>
              </a:lnSpc>
              <a:spcBef>
                <a:spcPct val="0"/>
              </a:spcBef>
            </a:pP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Стихи Юлии Друниной читает Элина Быстрицкая.</a:t>
            </a: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2155138">
            <a:off x="12107851" y="-1133242"/>
            <a:ext cx="10302899" cy="3596648"/>
          </a:xfrm>
          <a:custGeom>
            <a:avLst/>
            <a:gdLst/>
            <a:ahLst/>
            <a:cxnLst/>
            <a:rect r="r" b="b" t="t" l="l"/>
            <a:pathLst>
              <a:path h="3596648" w="10302899">
                <a:moveTo>
                  <a:pt x="0" y="3596648"/>
                </a:moveTo>
                <a:lnTo>
                  <a:pt x="10302898" y="3596648"/>
                </a:lnTo>
                <a:lnTo>
                  <a:pt x="10302898" y="0"/>
                </a:lnTo>
                <a:lnTo>
                  <a:pt x="0" y="0"/>
                </a:lnTo>
                <a:lnTo>
                  <a:pt x="0" y="35966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06" r="-60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8533" y="407562"/>
            <a:ext cx="6547499" cy="9471876"/>
          </a:xfrm>
          <a:custGeom>
            <a:avLst/>
            <a:gdLst/>
            <a:ahLst/>
            <a:cxnLst/>
            <a:rect r="r" b="b" t="t" l="l"/>
            <a:pathLst>
              <a:path h="9471876" w="6547499">
                <a:moveTo>
                  <a:pt x="0" y="0"/>
                </a:moveTo>
                <a:lnTo>
                  <a:pt x="6547499" y="0"/>
                </a:lnTo>
                <a:lnTo>
                  <a:pt x="6547499" y="9471876"/>
                </a:lnTo>
                <a:lnTo>
                  <a:pt x="0" y="9471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6" t="0" r="-102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97434" y="978425"/>
            <a:ext cx="9142033" cy="249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0"/>
              </a:lnSpc>
              <a:spcBef>
                <a:spcPct val="0"/>
              </a:spcBef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 </a:t>
            </a:r>
            <a:r>
              <a:rPr lang="en-US" b="true" sz="3000" spc="9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июле 1941 г.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в состав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 стрелкового батальона Софья добровольно уходит</a:t>
            </a:r>
          </a:p>
          <a:p>
            <a:pPr algn="l">
              <a:lnSpc>
                <a:spcPts val="4980"/>
              </a:lnSpc>
              <a:spcBef>
                <a:spcPct val="0"/>
              </a:spcBef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 фронт в должности командира санитарного взвода.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97434" y="3820270"/>
            <a:ext cx="9142033" cy="312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80"/>
              </a:lnSpc>
              <a:spcBef>
                <a:spcPct val="0"/>
              </a:spcBef>
            </a:pPr>
            <a:r>
              <a:rPr lang="en-US" b="true" sz="3000" spc="9" strike="noStrike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 июля 1941 г.</a:t>
            </a:r>
            <a:r>
              <a:rPr lang="en-US" b="true" sz="3000" spc="9" strike="noStrike" u="non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батальон принял боевое крещение в Винницкой области.</a:t>
            </a:r>
          </a:p>
          <a:p>
            <a:pPr algn="l" marL="0" indent="0" lvl="0">
              <a:lnSpc>
                <a:spcPts val="4980"/>
              </a:lnSpc>
              <a:spcBef>
                <a:spcPct val="0"/>
              </a:spcBef>
            </a:pPr>
            <a:r>
              <a:rPr lang="en-US" b="true" sz="3000" spc="9" strike="noStrike" u="non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Жестокие бои продолжались до декабря 1941 года. В одном из этих боев Софья была тяжело ранена и отправлена в госпиталь.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97434" y="7293085"/>
            <a:ext cx="9142033" cy="1863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80"/>
              </a:lnSpc>
              <a:spcBef>
                <a:spcPct val="0"/>
              </a:spcBef>
            </a:pPr>
            <a:r>
              <a:rPr lang="en-US" b="true" sz="3000" spc="9" strike="noStrik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 </a:t>
            </a:r>
            <a:r>
              <a:rPr lang="en-US" b="true" sz="3000" spc="9" strike="noStrike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апреле</a:t>
            </a:r>
            <a:r>
              <a:rPr lang="en-US" b="true" sz="3000" spc="9" strike="noStrike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1942 г.</a:t>
            </a:r>
            <a:r>
              <a:rPr lang="en-US" b="true" sz="3000" spc="9" strike="noStrike" u="non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девушка возвращается</a:t>
            </a:r>
          </a:p>
          <a:p>
            <a:pPr algn="l" marL="0" indent="0" lvl="0">
              <a:lnSpc>
                <a:spcPts val="4980"/>
              </a:lnSpc>
              <a:spcBef>
                <a:spcPct val="0"/>
              </a:spcBef>
            </a:pPr>
            <a:r>
              <a:rPr lang="en-US" b="true" sz="3000" spc="9" strike="noStrike" u="non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 свой батальон. Снова — бои,</a:t>
            </a:r>
          </a:p>
          <a:p>
            <a:pPr algn="l" marL="0" indent="0" lvl="0">
              <a:lnSpc>
                <a:spcPts val="4980"/>
              </a:lnSpc>
              <a:spcBef>
                <a:spcPct val="0"/>
              </a:spcBef>
            </a:pPr>
            <a:r>
              <a:rPr lang="en-US" b="true" sz="3000" spc="9" strike="noStrike" u="non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тяжелое ранение.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158041" y="4361405"/>
            <a:ext cx="12589854" cy="3005828"/>
          </a:xfrm>
          <a:custGeom>
            <a:avLst/>
            <a:gdLst/>
            <a:ahLst/>
            <a:cxnLst/>
            <a:rect r="r" b="b" t="t" l="l"/>
            <a:pathLst>
              <a:path h="3005828" w="12589854">
                <a:moveTo>
                  <a:pt x="0" y="0"/>
                </a:moveTo>
                <a:lnTo>
                  <a:pt x="12589854" y="0"/>
                </a:lnTo>
                <a:lnTo>
                  <a:pt x="12589854" y="3005828"/>
                </a:lnTo>
                <a:lnTo>
                  <a:pt x="0" y="3005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-10800000">
            <a:off x="0" y="-117770"/>
            <a:ext cx="7615069" cy="10522540"/>
            <a:chOff x="0" y="0"/>
            <a:chExt cx="9220298" cy="12740653"/>
          </a:xfrm>
        </p:grpSpPr>
        <p:sp>
          <p:nvSpPr>
            <p:cNvPr name="Freeform 5" id="5"/>
            <p:cNvSpPr/>
            <p:nvPr/>
          </p:nvSpPr>
          <p:spPr>
            <a:xfrm flipH="false" flipV="false" rot="-10800000">
              <a:off x="13629" y="-682210"/>
              <a:ext cx="9560912" cy="13414134"/>
            </a:xfrm>
            <a:custGeom>
              <a:avLst/>
              <a:gdLst/>
              <a:ahLst/>
              <a:cxnLst/>
              <a:rect r="r" b="b" t="t" l="l"/>
              <a:pathLst>
                <a:path h="13414134" w="9560912">
                  <a:moveTo>
                    <a:pt x="239394" y="120245"/>
                  </a:moveTo>
                  <a:cubicBezTo>
                    <a:pt x="2576045" y="79755"/>
                    <a:pt x="5062486" y="118208"/>
                    <a:pt x="7386704" y="100122"/>
                  </a:cubicBezTo>
                  <a:cubicBezTo>
                    <a:pt x="7873177" y="114641"/>
                    <a:pt x="8399121" y="78358"/>
                    <a:pt x="8906316" y="98594"/>
                  </a:cubicBezTo>
                  <a:cubicBezTo>
                    <a:pt x="9020386" y="114132"/>
                    <a:pt x="9560913" y="0"/>
                    <a:pt x="9240039" y="610329"/>
                  </a:cubicBezTo>
                  <a:cubicBezTo>
                    <a:pt x="9098932" y="721642"/>
                    <a:pt x="9259774" y="914466"/>
                    <a:pt x="9211817" y="1090224"/>
                  </a:cubicBezTo>
                  <a:cubicBezTo>
                    <a:pt x="9034793" y="1319473"/>
                    <a:pt x="9239447" y="1663602"/>
                    <a:pt x="9353319" y="2012061"/>
                  </a:cubicBezTo>
                  <a:cubicBezTo>
                    <a:pt x="9362792" y="2301679"/>
                    <a:pt x="9177478" y="2534750"/>
                    <a:pt x="9291745" y="2843217"/>
                  </a:cubicBezTo>
                  <a:cubicBezTo>
                    <a:pt x="9281285" y="2989682"/>
                    <a:pt x="9287403" y="3247205"/>
                    <a:pt x="9392592" y="3370235"/>
                  </a:cubicBezTo>
                  <a:cubicBezTo>
                    <a:pt x="9499953" y="3471868"/>
                    <a:pt x="9213594" y="3782629"/>
                    <a:pt x="9257801" y="4061294"/>
                  </a:cubicBezTo>
                  <a:cubicBezTo>
                    <a:pt x="9244775" y="4318053"/>
                    <a:pt x="9260564" y="4615568"/>
                    <a:pt x="9300231" y="4919196"/>
                  </a:cubicBezTo>
                  <a:cubicBezTo>
                    <a:pt x="9290166" y="5023377"/>
                    <a:pt x="9245762" y="5119152"/>
                    <a:pt x="9263326" y="5219257"/>
                  </a:cubicBezTo>
                  <a:cubicBezTo>
                    <a:pt x="9257406" y="5365213"/>
                    <a:pt x="9113931" y="5511168"/>
                    <a:pt x="9219712" y="5633435"/>
                  </a:cubicBezTo>
                  <a:cubicBezTo>
                    <a:pt x="9238065" y="5654067"/>
                    <a:pt x="9216751" y="5688963"/>
                    <a:pt x="9193661" y="5726407"/>
                  </a:cubicBezTo>
                  <a:cubicBezTo>
                    <a:pt x="9210041" y="5745767"/>
                    <a:pt x="9344438" y="6033347"/>
                    <a:pt x="9285233" y="6151537"/>
                  </a:cubicBezTo>
                  <a:cubicBezTo>
                    <a:pt x="9288588" y="6279154"/>
                    <a:pt x="9170176" y="6264379"/>
                    <a:pt x="9284838" y="6542790"/>
                  </a:cubicBezTo>
                  <a:cubicBezTo>
                    <a:pt x="9361016" y="6570300"/>
                    <a:pt x="9118075" y="6911881"/>
                    <a:pt x="9014071" y="7166857"/>
                  </a:cubicBezTo>
                  <a:cubicBezTo>
                    <a:pt x="9044463" y="7312048"/>
                    <a:pt x="8967298" y="7436607"/>
                    <a:pt x="8934735" y="7583327"/>
                  </a:cubicBezTo>
                  <a:cubicBezTo>
                    <a:pt x="8900001" y="7796783"/>
                    <a:pt x="8935130" y="7927710"/>
                    <a:pt x="8754947" y="8118496"/>
                  </a:cubicBezTo>
                  <a:cubicBezTo>
                    <a:pt x="8702057" y="8266235"/>
                    <a:pt x="8836059" y="8434350"/>
                    <a:pt x="8768959" y="8659779"/>
                  </a:cubicBezTo>
                  <a:cubicBezTo>
                    <a:pt x="8798167" y="8690091"/>
                    <a:pt x="8715871" y="8724223"/>
                    <a:pt x="8768762" y="8775677"/>
                  </a:cubicBezTo>
                  <a:cubicBezTo>
                    <a:pt x="8792247" y="8816432"/>
                    <a:pt x="8839414" y="8808027"/>
                    <a:pt x="8793628" y="8893104"/>
                  </a:cubicBezTo>
                  <a:cubicBezTo>
                    <a:pt x="8810008" y="8927237"/>
                    <a:pt x="8740738" y="9172533"/>
                    <a:pt x="8777445" y="9350074"/>
                  </a:cubicBezTo>
                  <a:cubicBezTo>
                    <a:pt x="8783760" y="9371471"/>
                    <a:pt x="8679953" y="9447632"/>
                    <a:pt x="8721200" y="9500105"/>
                  </a:cubicBezTo>
                  <a:cubicBezTo>
                    <a:pt x="8674625" y="9622116"/>
                    <a:pt x="8826981" y="9695221"/>
                    <a:pt x="8697912" y="9974396"/>
                  </a:cubicBezTo>
                  <a:cubicBezTo>
                    <a:pt x="8772511" y="10043935"/>
                    <a:pt x="8745079" y="10126974"/>
                    <a:pt x="8751592" y="10208485"/>
                  </a:cubicBezTo>
                  <a:cubicBezTo>
                    <a:pt x="8664560" y="10340940"/>
                    <a:pt x="8630023" y="10618841"/>
                    <a:pt x="8436026" y="11116821"/>
                  </a:cubicBezTo>
                  <a:cubicBezTo>
                    <a:pt x="8333403" y="11290032"/>
                    <a:pt x="8346033" y="11550357"/>
                    <a:pt x="8214794" y="11991535"/>
                  </a:cubicBezTo>
                  <a:cubicBezTo>
                    <a:pt x="8255251" y="12047828"/>
                    <a:pt x="8044281" y="12028214"/>
                    <a:pt x="7901596" y="12389155"/>
                  </a:cubicBezTo>
                  <a:cubicBezTo>
                    <a:pt x="7925673" y="12525431"/>
                    <a:pt x="7766409" y="12651518"/>
                    <a:pt x="7833707" y="12804860"/>
                  </a:cubicBezTo>
                  <a:cubicBezTo>
                    <a:pt x="7193101" y="12785501"/>
                    <a:pt x="6414744" y="12806388"/>
                    <a:pt x="5635202" y="12800784"/>
                  </a:cubicBezTo>
                  <a:cubicBezTo>
                    <a:pt x="4059146" y="12793397"/>
                    <a:pt x="2596569" y="12798492"/>
                    <a:pt x="1041631" y="12800275"/>
                  </a:cubicBezTo>
                  <a:cubicBezTo>
                    <a:pt x="0" y="12616621"/>
                    <a:pt x="308270" y="13414134"/>
                    <a:pt x="210186" y="8222168"/>
                  </a:cubicBezTo>
                  <a:cubicBezTo>
                    <a:pt x="263076" y="5582744"/>
                    <a:pt x="190500" y="2615751"/>
                    <a:pt x="239394" y="120245"/>
                  </a:cubicBezTo>
                  <a:close/>
                </a:path>
              </a:pathLst>
            </a:custGeom>
            <a:blipFill>
              <a:blip r:embed="rId4"/>
              <a:stretch>
                <a:fillRect l="2232" t="-2538" r="0" b="457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8345473" y="574977"/>
            <a:ext cx="9417638" cy="463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48"/>
              </a:lnSpc>
            </a:pPr>
            <a:r>
              <a:rPr lang="en-US" b="true" sz="2800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     Софья Адамовна вспоминает:</a:t>
            </a:r>
          </a:p>
          <a:p>
            <a:pPr algn="just">
              <a:lnSpc>
                <a:spcPts val="4624"/>
              </a:lnSpc>
            </a:pPr>
            <a:r>
              <a:rPr lang="en-US" sz="3699" spc="11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«Более двух недель нам пришлось непрерывно сражаться в горах. В нашем батальоне осталось всего 18 челов</a:t>
            </a:r>
            <a:r>
              <a:rPr lang="en-US" sz="3699" spc="11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ек, комбат и комиссар погибли. Хотя нас была маленькая горстка, продолжали держать высоту. Я возглавила командование батальоном. Мы поклялись умереть, но не отдать высоту врагу».</a:t>
            </a:r>
          </a:p>
          <a:p>
            <a:pPr algn="just">
              <a:lnSpc>
                <a:spcPts val="4648"/>
              </a:lnSpc>
              <a:spcBef>
                <a:spcPct val="0"/>
              </a:spcBef>
            </a:pPr>
            <a:r>
              <a:rPr lang="en-US" b="true" sz="2800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     Клятву они сдержали.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45473" y="5503624"/>
            <a:ext cx="9417638" cy="4055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48"/>
              </a:lnSpc>
              <a:spcBef>
                <a:spcPct val="0"/>
              </a:spcBef>
            </a:pPr>
            <a:r>
              <a:rPr lang="en-US" b="true" sz="2800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 </a:t>
            </a:r>
            <a:r>
              <a:rPr lang="en-US" b="true" sz="2800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За этот подвиг лейтенант м</a:t>
            </a:r>
            <a:r>
              <a:rPr lang="en-US" b="true" sz="2800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едицинской службы Софья Адамовна Кунцевич была на-граждена Орденом Боевого Красного Знамени. Принимала участие в боях за освобождение Се-верного Кавказа, Украины, Молдавии, дошла до Берлина. Демобилизована в 1946 г. в звании лейтенанта медицинской службы.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311473">
            <a:off x="5667402" y="4394969"/>
            <a:ext cx="12589854" cy="3005828"/>
          </a:xfrm>
          <a:custGeom>
            <a:avLst/>
            <a:gdLst/>
            <a:ahLst/>
            <a:cxnLst/>
            <a:rect r="r" b="b" t="t" l="l"/>
            <a:pathLst>
              <a:path h="3005828" w="12589854">
                <a:moveTo>
                  <a:pt x="0" y="0"/>
                </a:moveTo>
                <a:lnTo>
                  <a:pt x="12589854" y="0"/>
                </a:lnTo>
                <a:lnTo>
                  <a:pt x="12589854" y="3005827"/>
                </a:lnTo>
                <a:lnTo>
                  <a:pt x="0" y="3005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826948" y="-132670"/>
            <a:ext cx="7615069" cy="10522540"/>
            <a:chOff x="0" y="0"/>
            <a:chExt cx="9220298" cy="1274065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30429" y="-589915"/>
              <a:ext cx="9560912" cy="13414134"/>
            </a:xfrm>
            <a:custGeom>
              <a:avLst/>
              <a:gdLst/>
              <a:ahLst/>
              <a:cxnLst/>
              <a:rect r="r" b="b" t="t" l="l"/>
              <a:pathLst>
                <a:path h="13414134" w="9560912">
                  <a:moveTo>
                    <a:pt x="9321519" y="13293888"/>
                  </a:moveTo>
                  <a:cubicBezTo>
                    <a:pt x="6984868" y="13334378"/>
                    <a:pt x="4498427" y="13295925"/>
                    <a:pt x="2174209" y="13314011"/>
                  </a:cubicBezTo>
                  <a:cubicBezTo>
                    <a:pt x="1687736" y="13299492"/>
                    <a:pt x="1161792" y="13335775"/>
                    <a:pt x="654597" y="13315540"/>
                  </a:cubicBezTo>
                  <a:cubicBezTo>
                    <a:pt x="540527" y="13300001"/>
                    <a:pt x="0" y="13414134"/>
                    <a:pt x="320874" y="12803804"/>
                  </a:cubicBezTo>
                  <a:cubicBezTo>
                    <a:pt x="461981" y="12692492"/>
                    <a:pt x="301139" y="12499667"/>
                    <a:pt x="349095" y="12323910"/>
                  </a:cubicBezTo>
                  <a:cubicBezTo>
                    <a:pt x="526120" y="12094660"/>
                    <a:pt x="321466" y="11750531"/>
                    <a:pt x="207594" y="11402073"/>
                  </a:cubicBezTo>
                  <a:cubicBezTo>
                    <a:pt x="198121" y="11112455"/>
                    <a:pt x="383435" y="10879384"/>
                    <a:pt x="269168" y="10570917"/>
                  </a:cubicBezTo>
                  <a:cubicBezTo>
                    <a:pt x="279627" y="10424452"/>
                    <a:pt x="273509" y="10166928"/>
                    <a:pt x="168321" y="10043898"/>
                  </a:cubicBezTo>
                  <a:cubicBezTo>
                    <a:pt x="60960" y="9942265"/>
                    <a:pt x="347319" y="9631504"/>
                    <a:pt x="303112" y="9352839"/>
                  </a:cubicBezTo>
                  <a:cubicBezTo>
                    <a:pt x="316137" y="9096080"/>
                    <a:pt x="300349" y="8798565"/>
                    <a:pt x="260681" y="8494938"/>
                  </a:cubicBezTo>
                  <a:cubicBezTo>
                    <a:pt x="270746" y="8390757"/>
                    <a:pt x="315151" y="8294981"/>
                    <a:pt x="297586" y="8194876"/>
                  </a:cubicBezTo>
                  <a:cubicBezTo>
                    <a:pt x="303507" y="8048920"/>
                    <a:pt x="446982" y="7902966"/>
                    <a:pt x="341201" y="7780699"/>
                  </a:cubicBezTo>
                  <a:cubicBezTo>
                    <a:pt x="322847" y="7760066"/>
                    <a:pt x="344161" y="7725170"/>
                    <a:pt x="367252" y="7687726"/>
                  </a:cubicBezTo>
                  <a:cubicBezTo>
                    <a:pt x="350871" y="7668367"/>
                    <a:pt x="216475" y="7380787"/>
                    <a:pt x="275680" y="7262596"/>
                  </a:cubicBezTo>
                  <a:cubicBezTo>
                    <a:pt x="272325" y="7134980"/>
                    <a:pt x="390737" y="7149754"/>
                    <a:pt x="276075" y="6871344"/>
                  </a:cubicBezTo>
                  <a:cubicBezTo>
                    <a:pt x="199897" y="6843834"/>
                    <a:pt x="442838" y="6502252"/>
                    <a:pt x="546842" y="6247276"/>
                  </a:cubicBezTo>
                  <a:cubicBezTo>
                    <a:pt x="516450" y="6102085"/>
                    <a:pt x="593615" y="5977526"/>
                    <a:pt x="626178" y="5830807"/>
                  </a:cubicBezTo>
                  <a:cubicBezTo>
                    <a:pt x="660912" y="5617350"/>
                    <a:pt x="625783" y="5486424"/>
                    <a:pt x="805966" y="5295637"/>
                  </a:cubicBezTo>
                  <a:cubicBezTo>
                    <a:pt x="858856" y="5147899"/>
                    <a:pt x="724854" y="4979783"/>
                    <a:pt x="791954" y="4754354"/>
                  </a:cubicBezTo>
                  <a:cubicBezTo>
                    <a:pt x="762746" y="4724043"/>
                    <a:pt x="845042" y="4689910"/>
                    <a:pt x="792151" y="4638456"/>
                  </a:cubicBezTo>
                  <a:cubicBezTo>
                    <a:pt x="768666" y="4597701"/>
                    <a:pt x="721499" y="4606106"/>
                    <a:pt x="767285" y="4521030"/>
                  </a:cubicBezTo>
                  <a:cubicBezTo>
                    <a:pt x="750904" y="4486897"/>
                    <a:pt x="820175" y="4241600"/>
                    <a:pt x="783468" y="4064059"/>
                  </a:cubicBezTo>
                  <a:cubicBezTo>
                    <a:pt x="777152" y="4042663"/>
                    <a:pt x="880960" y="3966501"/>
                    <a:pt x="839713" y="3914028"/>
                  </a:cubicBezTo>
                  <a:cubicBezTo>
                    <a:pt x="886288" y="3792017"/>
                    <a:pt x="733932" y="3718912"/>
                    <a:pt x="863001" y="3439737"/>
                  </a:cubicBezTo>
                  <a:cubicBezTo>
                    <a:pt x="788401" y="3370198"/>
                    <a:pt x="815833" y="3287159"/>
                    <a:pt x="809321" y="3205648"/>
                  </a:cubicBezTo>
                  <a:cubicBezTo>
                    <a:pt x="896353" y="3073193"/>
                    <a:pt x="930890" y="2795292"/>
                    <a:pt x="1124887" y="2297312"/>
                  </a:cubicBezTo>
                  <a:cubicBezTo>
                    <a:pt x="1227510" y="2124101"/>
                    <a:pt x="1214880" y="1863776"/>
                    <a:pt x="1346119" y="1422599"/>
                  </a:cubicBezTo>
                  <a:cubicBezTo>
                    <a:pt x="1305662" y="1366305"/>
                    <a:pt x="1516631" y="1385919"/>
                    <a:pt x="1659317" y="1024979"/>
                  </a:cubicBezTo>
                  <a:cubicBezTo>
                    <a:pt x="1635240" y="888703"/>
                    <a:pt x="1794503" y="762616"/>
                    <a:pt x="1727206" y="609274"/>
                  </a:cubicBezTo>
                  <a:cubicBezTo>
                    <a:pt x="2367812" y="628632"/>
                    <a:pt x="3146169" y="607745"/>
                    <a:pt x="3925711" y="613349"/>
                  </a:cubicBezTo>
                  <a:cubicBezTo>
                    <a:pt x="5501766" y="620736"/>
                    <a:pt x="6964344" y="615642"/>
                    <a:pt x="8519282" y="613859"/>
                  </a:cubicBezTo>
                  <a:cubicBezTo>
                    <a:pt x="9560912" y="797513"/>
                    <a:pt x="9252643" y="0"/>
                    <a:pt x="9350727" y="5191965"/>
                  </a:cubicBezTo>
                  <a:cubicBezTo>
                    <a:pt x="9297837" y="7831389"/>
                    <a:pt x="9370412" y="10798383"/>
                    <a:pt x="9321519" y="13293888"/>
                  </a:cubicBezTo>
                  <a:close/>
                </a:path>
              </a:pathLst>
            </a:custGeom>
            <a:blipFill>
              <a:blip r:embed="rId4"/>
              <a:stretch>
                <a:fillRect l="0" t="-1596" r="2232" b="-922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09156" y="504229"/>
            <a:ext cx="7986275" cy="626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80"/>
              </a:lnSpc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За годы войны она вынесла с поля боя 147 раненых.</a:t>
            </a:r>
          </a:p>
          <a:p>
            <a:pPr algn="just">
              <a:lnSpc>
                <a:spcPts val="4980"/>
              </a:lnSpc>
              <a:spcBef>
                <a:spcPct val="0"/>
              </a:spcBef>
            </a:pPr>
            <a:r>
              <a:rPr lang="en-US" b="true" sz="3000" spc="9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Награждена: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Орденом Красного Знам</a:t>
            </a: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ени, Орденом Красной Звезды,  медалью «За оборону Кавказа», медалью «За освобождение Варшавы», медалью «За взятие Берлина», медалью «За победу над Германией».                                             </a:t>
            </a:r>
          </a:p>
          <a:p>
            <a:pPr algn="just">
              <a:lnSpc>
                <a:spcPts val="4980"/>
              </a:lnSpc>
              <a:spcBef>
                <a:spcPct val="0"/>
              </a:spcBef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 1981 году награждена медалью имени Флоренс Найтингейл.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60586" y="7291348"/>
            <a:ext cx="7883414" cy="233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3699" spc="11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«За истинно</a:t>
            </a:r>
            <a:r>
              <a:rPr lang="en-US" sz="3699" spc="11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е милосердие и заботу о людях, вызывающие восхищение всего человечества» —</a:t>
            </a:r>
          </a:p>
          <a:p>
            <a:pPr algn="ctr">
              <a:lnSpc>
                <a:spcPts val="4980"/>
              </a:lnSpc>
              <a:spcBef>
                <a:spcPct val="0"/>
              </a:spcBef>
            </a:pPr>
            <a:r>
              <a:rPr lang="en-US" b="true" sz="3000" spc="9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написано на оборотной стороне медали.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76093">
            <a:off x="-6269208" y="5209400"/>
            <a:ext cx="13491596" cy="1746719"/>
          </a:xfrm>
          <a:custGeom>
            <a:avLst/>
            <a:gdLst/>
            <a:ahLst/>
            <a:cxnLst/>
            <a:rect r="r" b="b" t="t" l="l"/>
            <a:pathLst>
              <a:path h="1746719" w="13491596">
                <a:moveTo>
                  <a:pt x="0" y="0"/>
                </a:moveTo>
                <a:lnTo>
                  <a:pt x="13491596" y="0"/>
                </a:lnTo>
                <a:lnTo>
                  <a:pt x="13491596" y="1746719"/>
                </a:lnTo>
                <a:lnTo>
                  <a:pt x="0" y="174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95435" y="-244757"/>
            <a:ext cx="3954175" cy="5834819"/>
          </a:xfrm>
          <a:custGeom>
            <a:avLst/>
            <a:gdLst/>
            <a:ahLst/>
            <a:cxnLst/>
            <a:rect r="r" b="b" t="t" l="l"/>
            <a:pathLst>
              <a:path h="5834819" w="3954175">
                <a:moveTo>
                  <a:pt x="0" y="0"/>
                </a:moveTo>
                <a:lnTo>
                  <a:pt x="3954175" y="0"/>
                </a:lnTo>
                <a:lnTo>
                  <a:pt x="3954175" y="5834818"/>
                </a:lnTo>
                <a:lnTo>
                  <a:pt x="0" y="5834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19010" y="585643"/>
            <a:ext cx="11978122" cy="4570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7"/>
              </a:lnSpc>
            </a:pPr>
            <a:r>
              <a:rPr lang="en-US" sz="2299" spc="6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Софья Адамовна Кунцевич вспоминает:</a:t>
            </a:r>
          </a:p>
          <a:p>
            <a:pPr algn="l">
              <a:lnSpc>
                <a:spcPts val="3999"/>
              </a:lnSpc>
            </a:pP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</a:t>
            </a: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«Вручили мне недавно медаль... От Красного Креста... Золотую международную медаль «Флоренс Найтингейл». Все поздравляют и удивляются: «Как это вы могли вытащить сто сорок семь раненых? </a:t>
            </a: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Такая миниатюрная девочка на военных фото-графиях». Да, я их, может, двести вытащила, кто тогда считал. Мне это и в голову не приходило, мы этого не понимали. Идёт бой, люди истекают кровью, а я буду сидеть и записывать. Я никогда не дожидалась, когда кончится атака, ползала во время боя и подбирала раненых. Если у него осколочное ранение, а я приползу к нему через час-два, то мне там нечего делать, человек останется без крови.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9010" y="5186970"/>
            <a:ext cx="16230600" cy="301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</a:t>
            </a: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Три раза раненая и три раза контуженная. На войне кто о чём мечтал: кто домой вернуться, кто дойти до Бер-лина, а я об одном загадывала — дожить бы до дня рождения, чтобы мне исполнилось восемнадцать лет. Почему-то мне страшно было умереть раньше, не дожить даже до восемнадцати. Ходила я в брюках, в пилотке, всегда обор-ванная, потому что всегда на коленках ползёшь, да ещё под тяжестью раненого. Не верилось, что когда-нибудь можно будет встать и идти по земле, а не ползти. Это мечта была! Приехал как-то командир дивизии, увидел меня и спрашивает: «А что это у вас за подросток? Что вы его держите? Его бы надо послать учиться». &lt;&gt;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9010" y="8452312"/>
            <a:ext cx="10769650" cy="1115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18"/>
              </a:lnSpc>
              <a:spcBef>
                <a:spcPct val="0"/>
              </a:spcBef>
            </a:pPr>
            <a:r>
              <a:rPr lang="en-US" b="true" sz="2300" spc="6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Дошла до Берлина. Расписалась на Рейхстаге:</a:t>
            </a:r>
          </a:p>
          <a:p>
            <a:pPr algn="l">
              <a:lnSpc>
                <a:spcPts val="5311"/>
              </a:lnSpc>
              <a:spcBef>
                <a:spcPct val="0"/>
              </a:spcBef>
            </a:pP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</a:t>
            </a:r>
            <a:r>
              <a:rPr lang="en-US" sz="3199" spc="9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«Я, Софья Кунцевич, дочь кузнеца, пришла в Берлин, чтобы убить войну».</a:t>
            </a:r>
          </a:p>
        </p:txBody>
      </p:sp>
    </p:spTree>
  </p:cSld>
  <p:clrMapOvr>
    <a:masterClrMapping/>
  </p:clrMapOvr>
  <p:transition spd="slow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529476" y="-664584"/>
            <a:ext cx="20445765" cy="2647056"/>
          </a:xfrm>
          <a:custGeom>
            <a:avLst/>
            <a:gdLst/>
            <a:ahLst/>
            <a:cxnLst/>
            <a:rect r="r" b="b" t="t" l="l"/>
            <a:pathLst>
              <a:path h="2647056" w="20445765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1529476" y="8335940"/>
            <a:ext cx="20445765" cy="2647056"/>
          </a:xfrm>
          <a:custGeom>
            <a:avLst/>
            <a:gdLst/>
            <a:ahLst/>
            <a:cxnLst/>
            <a:rect r="r" b="b" t="t" l="l"/>
            <a:pathLst>
              <a:path h="2647056" w="20445765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22673" y="1769602"/>
            <a:ext cx="4241753" cy="4665928"/>
          </a:xfrm>
          <a:custGeom>
            <a:avLst/>
            <a:gdLst/>
            <a:ahLst/>
            <a:cxnLst/>
            <a:rect r="r" b="b" t="t" l="l"/>
            <a:pathLst>
              <a:path h="4665928" w="4241753">
                <a:moveTo>
                  <a:pt x="0" y="0"/>
                </a:moveTo>
                <a:lnTo>
                  <a:pt x="4241753" y="0"/>
                </a:lnTo>
                <a:lnTo>
                  <a:pt x="4241753" y="4665928"/>
                </a:lnTo>
                <a:lnTo>
                  <a:pt x="0" y="4665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3349" y="6225175"/>
            <a:ext cx="2529920" cy="3592785"/>
          </a:xfrm>
          <a:custGeom>
            <a:avLst/>
            <a:gdLst/>
            <a:ahLst/>
            <a:cxnLst/>
            <a:rect r="r" b="b" t="t" l="l"/>
            <a:pathLst>
              <a:path h="3592785" w="2529920">
                <a:moveTo>
                  <a:pt x="0" y="0"/>
                </a:moveTo>
                <a:lnTo>
                  <a:pt x="2529919" y="0"/>
                </a:lnTo>
                <a:lnTo>
                  <a:pt x="2529919" y="3592785"/>
                </a:lnTo>
                <a:lnTo>
                  <a:pt x="0" y="3592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78737" y="6225175"/>
            <a:ext cx="2451743" cy="3592785"/>
          </a:xfrm>
          <a:custGeom>
            <a:avLst/>
            <a:gdLst/>
            <a:ahLst/>
            <a:cxnLst/>
            <a:rect r="r" b="b" t="t" l="l"/>
            <a:pathLst>
              <a:path h="3592785" w="2451743">
                <a:moveTo>
                  <a:pt x="0" y="0"/>
                </a:moveTo>
                <a:lnTo>
                  <a:pt x="2451743" y="0"/>
                </a:lnTo>
                <a:lnTo>
                  <a:pt x="2451743" y="3592785"/>
                </a:lnTo>
                <a:lnTo>
                  <a:pt x="0" y="35927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81421" y="6225175"/>
            <a:ext cx="2676625" cy="3592785"/>
          </a:xfrm>
          <a:custGeom>
            <a:avLst/>
            <a:gdLst/>
            <a:ahLst/>
            <a:cxnLst/>
            <a:rect r="r" b="b" t="t" l="l"/>
            <a:pathLst>
              <a:path h="3592785" w="2676625">
                <a:moveTo>
                  <a:pt x="0" y="0"/>
                </a:moveTo>
                <a:lnTo>
                  <a:pt x="2676625" y="0"/>
                </a:lnTo>
                <a:lnTo>
                  <a:pt x="2676625" y="3592785"/>
                </a:lnTo>
                <a:lnTo>
                  <a:pt x="0" y="35927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10471" y="6225175"/>
            <a:ext cx="2407166" cy="3592785"/>
          </a:xfrm>
          <a:custGeom>
            <a:avLst/>
            <a:gdLst/>
            <a:ahLst/>
            <a:cxnLst/>
            <a:rect r="r" b="b" t="t" l="l"/>
            <a:pathLst>
              <a:path h="3592785" w="2407166">
                <a:moveTo>
                  <a:pt x="0" y="0"/>
                </a:moveTo>
                <a:lnTo>
                  <a:pt x="2407166" y="0"/>
                </a:lnTo>
                <a:lnTo>
                  <a:pt x="2407166" y="3592785"/>
                </a:lnTo>
                <a:lnTo>
                  <a:pt x="0" y="35927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70062" y="6225175"/>
            <a:ext cx="2428234" cy="3583125"/>
          </a:xfrm>
          <a:custGeom>
            <a:avLst/>
            <a:gdLst/>
            <a:ahLst/>
            <a:cxnLst/>
            <a:rect r="r" b="b" t="t" l="l"/>
            <a:pathLst>
              <a:path h="3583125" w="2428234">
                <a:moveTo>
                  <a:pt x="0" y="0"/>
                </a:moveTo>
                <a:lnTo>
                  <a:pt x="2428234" y="0"/>
                </a:lnTo>
                <a:lnTo>
                  <a:pt x="2428234" y="3583125"/>
                </a:lnTo>
                <a:lnTo>
                  <a:pt x="0" y="358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050721" y="6225175"/>
            <a:ext cx="2443930" cy="3464549"/>
          </a:xfrm>
          <a:custGeom>
            <a:avLst/>
            <a:gdLst/>
            <a:ahLst/>
            <a:cxnLst/>
            <a:rect r="r" b="b" t="t" l="l"/>
            <a:pathLst>
              <a:path h="3464549" w="2443930">
                <a:moveTo>
                  <a:pt x="0" y="0"/>
                </a:moveTo>
                <a:lnTo>
                  <a:pt x="2443930" y="0"/>
                </a:lnTo>
                <a:lnTo>
                  <a:pt x="2443930" y="3464549"/>
                </a:lnTo>
                <a:lnTo>
                  <a:pt x="0" y="3464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651805" y="403223"/>
            <a:ext cx="12984390" cy="1003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Медаль имени Флоренс Найтингейл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3574" y="1830072"/>
            <a:ext cx="11313939" cy="4056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47"/>
              </a:lnSpc>
              <a:spcBef>
                <a:spcPct val="0"/>
              </a:spcBef>
            </a:pPr>
            <a:r>
              <a:rPr lang="en-US" b="true" sz="2799" spc="8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За подвиги в военное время шесть медицинских сестер Беларуси, участниц Великой Отечественной войны, были награждены этой медалью. Это легендарные Зинаида Михайловна Туснолобова-Марченко — Герой Советского Союза, Софья Васильевна Голухова, Евгения Максимовна Шевченко, Екатерина Ефимовна Сиренко, Софья Адамовна Кунцевич и Мария Афанасьевна Гарачук.</a:t>
            </a:r>
          </a:p>
        </p:txBody>
      </p:sp>
    </p:spTree>
  </p:cSld>
  <p:clrMapOvr>
    <a:masterClrMapping/>
  </p:clrMapOvr>
  <p:transition spd="slow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71008">
            <a:off x="3913624" y="4433946"/>
            <a:ext cx="10961141" cy="1419108"/>
          </a:xfrm>
          <a:custGeom>
            <a:avLst/>
            <a:gdLst/>
            <a:ahLst/>
            <a:cxnLst/>
            <a:rect r="r" b="b" t="t" l="l"/>
            <a:pathLst>
              <a:path h="1419108" w="10961141">
                <a:moveTo>
                  <a:pt x="0" y="0"/>
                </a:moveTo>
                <a:lnTo>
                  <a:pt x="10961141" y="0"/>
                </a:lnTo>
                <a:lnTo>
                  <a:pt x="10961141" y="1419108"/>
                </a:lnTo>
                <a:lnTo>
                  <a:pt x="0" y="1419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39741" y="177549"/>
            <a:ext cx="6108323" cy="4576135"/>
          </a:xfrm>
          <a:custGeom>
            <a:avLst/>
            <a:gdLst/>
            <a:ahLst/>
            <a:cxnLst/>
            <a:rect r="r" b="b" t="t" l="l"/>
            <a:pathLst>
              <a:path h="4576135" w="6108323">
                <a:moveTo>
                  <a:pt x="0" y="0"/>
                </a:moveTo>
                <a:lnTo>
                  <a:pt x="6108323" y="0"/>
                </a:lnTo>
                <a:lnTo>
                  <a:pt x="6108323" y="4576135"/>
                </a:lnTo>
                <a:lnTo>
                  <a:pt x="0" y="45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6289" y="177549"/>
            <a:ext cx="6575617" cy="4576135"/>
          </a:xfrm>
          <a:custGeom>
            <a:avLst/>
            <a:gdLst/>
            <a:ahLst/>
            <a:cxnLst/>
            <a:rect r="r" b="b" t="t" l="l"/>
            <a:pathLst>
              <a:path h="4576135" w="6575617">
                <a:moveTo>
                  <a:pt x="0" y="0"/>
                </a:moveTo>
                <a:lnTo>
                  <a:pt x="6575618" y="0"/>
                </a:lnTo>
                <a:lnTo>
                  <a:pt x="6575618" y="4576135"/>
                </a:lnTo>
                <a:lnTo>
                  <a:pt x="0" y="457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73018" y="4892925"/>
            <a:ext cx="6642160" cy="521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49"/>
              </a:lnSpc>
              <a:spcBef>
                <a:spcPct val="0"/>
              </a:spcBef>
            </a:pP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После войны, в </a:t>
            </a:r>
            <a:r>
              <a:rPr lang="en-US" b="true" sz="2499" spc="7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1951 году</a:t>
            </a: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окончила библиотечный факульт</a:t>
            </a: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ет Минского государственного педагогического института имени А. М. Горького. </a:t>
            </a:r>
          </a:p>
          <a:p>
            <a:pPr algn="just">
              <a:lnSpc>
                <a:spcPts val="4149"/>
              </a:lnSpc>
              <a:spcBef>
                <a:spcPct val="0"/>
              </a:spcBef>
            </a:pP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 </a:t>
            </a:r>
            <a:r>
              <a:rPr lang="en-US" b="true" sz="2499" spc="7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1951 по 1958 гг.</a:t>
            </a: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работала зав. от-делом комплектования библиотеки Академии наук БССР.</a:t>
            </a:r>
          </a:p>
          <a:p>
            <a:pPr algn="just">
              <a:lnSpc>
                <a:spcPts val="4149"/>
              </a:lnSpc>
              <a:spcBef>
                <a:spcPct val="0"/>
              </a:spcBef>
            </a:pP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 </a:t>
            </a:r>
            <a:r>
              <a:rPr lang="en-US" b="true" sz="2499" spc="7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1958 по октябрь 1961 г.</a:t>
            </a:r>
            <a:r>
              <a:rPr lang="en-US" b="true" sz="2499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— директор Республиканской медицинской биб-лиотеки.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59361" y="4892925"/>
            <a:ext cx="6869082" cy="4692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50"/>
              </a:lnSpc>
              <a:spcBef>
                <a:spcPct val="0"/>
              </a:spcBef>
            </a:pPr>
            <a:r>
              <a:rPr lang="en-US" b="true" sz="2500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 </a:t>
            </a:r>
            <a:r>
              <a:rPr lang="en-US" b="true" sz="2500" spc="7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6 октября 1961 по 10 сентября 1963 г.</a:t>
            </a:r>
            <a:r>
              <a:rPr lang="en-US" b="true" sz="2500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— старший библиограф института трав-матологии и ортопедии Минздрава БССР.</a:t>
            </a:r>
          </a:p>
          <a:p>
            <a:pPr algn="just">
              <a:lnSpc>
                <a:spcPts val="4150"/>
              </a:lnSpc>
              <a:spcBef>
                <a:spcPct val="0"/>
              </a:spcBef>
            </a:pPr>
            <a:r>
              <a:rPr lang="en-US" b="true" sz="2500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С </a:t>
            </a:r>
            <a:r>
              <a:rPr lang="en-US" b="true" sz="2500" spc="7" u="sng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1963 по 1988 гг.</a:t>
            </a:r>
            <a:r>
              <a:rPr lang="en-US" b="true" sz="2500" spc="7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 — директор библиотеки Белорусского технологи-ческого института им. С. М. Кирова (сейчас — Белорусский государствен-ный технологический университет).</a:t>
            </a:r>
          </a:p>
        </p:txBody>
      </p:sp>
    </p:spTree>
  </p:cSld>
  <p:clrMapOvr>
    <a:masterClrMapping/>
  </p:clrMapOvr>
  <p:transition spd="slow">
    <p:push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r="0" b="-227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676093">
            <a:off x="-6269208" y="5209400"/>
            <a:ext cx="13491596" cy="1746719"/>
          </a:xfrm>
          <a:custGeom>
            <a:avLst/>
            <a:gdLst/>
            <a:ahLst/>
            <a:cxnLst/>
            <a:rect r="r" b="b" t="t" l="l"/>
            <a:pathLst>
              <a:path h="1746719" w="13491596">
                <a:moveTo>
                  <a:pt x="0" y="0"/>
                </a:moveTo>
                <a:lnTo>
                  <a:pt x="13491596" y="0"/>
                </a:lnTo>
                <a:lnTo>
                  <a:pt x="13491596" y="1746719"/>
                </a:lnTo>
                <a:lnTo>
                  <a:pt x="0" y="1746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7906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35160" y="323850"/>
            <a:ext cx="4288069" cy="6327516"/>
          </a:xfrm>
          <a:custGeom>
            <a:avLst/>
            <a:gdLst/>
            <a:ahLst/>
            <a:cxnLst/>
            <a:rect r="r" b="b" t="t" l="l"/>
            <a:pathLst>
              <a:path h="6327516" w="4288069">
                <a:moveTo>
                  <a:pt x="0" y="0"/>
                </a:moveTo>
                <a:lnTo>
                  <a:pt x="4288069" y="0"/>
                </a:lnTo>
                <a:lnTo>
                  <a:pt x="4288069" y="6327516"/>
                </a:lnTo>
                <a:lnTo>
                  <a:pt x="0" y="6327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07" t="0" r="-707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49910" y="2025553"/>
            <a:ext cx="11385250" cy="4430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499" spc="7" b="true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Алла Голубева, главный библиограф библиотеки БГТУ: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«Она была 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руководителем и помогла многим, и мне в частности, найти свой путь к профессии. Она говорила о преимуществах профессии,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о том, какая это интересная работа, и вела себя совершенно… не 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как герой войны, совершенно без всякого пафоса. Она обожала свою работу, обожала коллектив. Как женщина она была очень красивой, буквально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до старости оставалась очень яркой, индивидуальной, очаровательной.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Про войну вспоминать не любила. Единственное, что я помню: она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9910" y="6437217"/>
            <a:ext cx="16230600" cy="331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рассказывала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п</a:t>
            </a: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ро одного молодого солдатика, которого тащила на плащ-палатке, надрываясь, окровавленного. И она сказала, что он всё звал маму… И ещё я помню её слова: «девочки, ничего нет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в этом мире страшнее войны». 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     На 9 Мая мы ездим к ней на кладбище, убираем, покупаем цветы, стараемся досмотреть могилу.</a:t>
            </a:r>
          </a:p>
          <a:p>
            <a:pPr algn="l">
              <a:lnSpc>
                <a:spcPts val="4374"/>
              </a:lnSpc>
            </a:pPr>
            <a:r>
              <a:rPr lang="en-US" sz="3499" spc="10">
                <a:solidFill>
                  <a:srgbClr val="493E2B"/>
                </a:solidFill>
                <a:latin typeface="Caveat"/>
                <a:ea typeface="Caveat"/>
                <a:cs typeface="Caveat"/>
                <a:sym typeface="Caveat"/>
              </a:rPr>
              <a:t>И я думаю, другие поколения продолжат этим заниматься». </a:t>
            </a:r>
          </a:p>
          <a:p>
            <a:pPr algn="l">
              <a:lnSpc>
                <a:spcPts val="4374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07490" y="403224"/>
            <a:ext cx="11978122" cy="100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  <a:spcBef>
                <a:spcPct val="0"/>
              </a:spcBef>
            </a:pPr>
            <a:r>
              <a:rPr lang="en-US" b="true" sz="4999" spc="14">
                <a:solidFill>
                  <a:srgbClr val="493E2B"/>
                </a:solidFill>
                <a:latin typeface="Amazing Grotesk Semi-Bold"/>
                <a:ea typeface="Amazing Grotesk Semi-Bold"/>
                <a:cs typeface="Amazing Grotesk Semi-Bold"/>
                <a:sym typeface="Amazing Grotesk Semi-Bold"/>
              </a:rPr>
              <a:t>Воспоминания коллег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DAGkVC0Uwec</dc:identifier>
  <dcterms:modified xsi:type="dcterms:W3CDTF">2011-08-01T06:04:30Z</dcterms:modified>
  <cp:revision>1</cp:revision>
  <dc:title>«Я, Софья Кунцевич, пришла сюда, чтобы убить войну»</dc:title>
</cp:coreProperties>
</file>