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305" r:id="rId2"/>
    <p:sldId id="306" r:id="rId3"/>
    <p:sldId id="307" r:id="rId4"/>
    <p:sldId id="309" r:id="rId5"/>
    <p:sldId id="308" r:id="rId6"/>
    <p:sldId id="310" r:id="rId7"/>
    <p:sldId id="311" r:id="rId8"/>
    <p:sldId id="312" r:id="rId9"/>
    <p:sldId id="313" r:id="rId10"/>
    <p:sldId id="314" r:id="rId11"/>
    <p:sldId id="349" r:id="rId12"/>
    <p:sldId id="350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2" r:id="rId28"/>
    <p:sldId id="333" r:id="rId29"/>
    <p:sldId id="334" r:id="rId30"/>
    <p:sldId id="335" r:id="rId31"/>
    <p:sldId id="336" r:id="rId32"/>
    <p:sldId id="337" r:id="rId33"/>
    <p:sldId id="338" r:id="rId34"/>
    <p:sldId id="339" r:id="rId35"/>
    <p:sldId id="340" r:id="rId36"/>
    <p:sldId id="341" r:id="rId37"/>
    <p:sldId id="342" r:id="rId38"/>
    <p:sldId id="343" r:id="rId39"/>
    <p:sldId id="344" r:id="rId40"/>
    <p:sldId id="345" r:id="rId41"/>
    <p:sldId id="346" r:id="rId42"/>
    <p:sldId id="347" r:id="rId43"/>
    <p:sldId id="358" r:id="rId44"/>
    <p:sldId id="359" r:id="rId45"/>
    <p:sldId id="352" r:id="rId46"/>
    <p:sldId id="353" r:id="rId47"/>
    <p:sldId id="354" r:id="rId48"/>
    <p:sldId id="355" r:id="rId49"/>
    <p:sldId id="356" r:id="rId50"/>
    <p:sldId id="357" r:id="rId51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8E076-7D98-461A-A915-7E9B3FEF6436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1CC48-9CFB-4C98-9E09-C1B0BD17F0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808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10086-0A00-4FF0-9719-8785C155062F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55053-A329-4A0C-9403-2BAF5F6C65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10086-0A00-4FF0-9719-8785C155062F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55053-A329-4A0C-9403-2BAF5F6C6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10086-0A00-4FF0-9719-8785C155062F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55053-A329-4A0C-9403-2BAF5F6C6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10086-0A00-4FF0-9719-8785C155062F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55053-A329-4A0C-9403-2BAF5F6C6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10086-0A00-4FF0-9719-8785C155062F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55053-A329-4A0C-9403-2BAF5F6C65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10086-0A00-4FF0-9719-8785C155062F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55053-A329-4A0C-9403-2BAF5F6C6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10086-0A00-4FF0-9719-8785C155062F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55053-A329-4A0C-9403-2BAF5F6C6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10086-0A00-4FF0-9719-8785C155062F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55053-A329-4A0C-9403-2BAF5F6C6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10086-0A00-4FF0-9719-8785C155062F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55053-A329-4A0C-9403-2BAF5F6C65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10086-0A00-4FF0-9719-8785C155062F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55053-A329-4A0C-9403-2BAF5F6C65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10086-0A00-4FF0-9719-8785C155062F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755053-A329-4A0C-9403-2BAF5F6C65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F610086-0A00-4FF0-9719-8785C155062F}" type="datetimeFigureOut">
              <a:rPr lang="ru-RU" smtClean="0"/>
              <a:pPr/>
              <a:t>15.02.2013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A755053-A329-4A0C-9403-2BAF5F6C65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Институциональные основы экологического менеджмента.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428604"/>
            <a:ext cx="7643192" cy="58959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/>
              <a:t>3) создание эффективных систем, рассчитанных на краткосрочную перспективу, требует в каждом случае специальных исследований и разработок</a:t>
            </a:r>
          </a:p>
          <a:p>
            <a:endParaRPr lang="ru-RU" sz="3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642918"/>
            <a:ext cx="7499176" cy="5643602"/>
          </a:xfrm>
        </p:spPr>
        <p:txBody>
          <a:bodyPr>
            <a:noAutofit/>
          </a:bodyPr>
          <a:lstStyle/>
          <a:p>
            <a:pPr marL="88900" indent="633413" algn="just">
              <a:buNone/>
            </a:pPr>
            <a:r>
              <a:rPr lang="ru-RU" sz="3200" dirty="0" smtClean="0"/>
              <a:t>Основоположник современного менеджмента Питер </a:t>
            </a:r>
            <a:r>
              <a:rPr lang="ru-RU" sz="3200" dirty="0" err="1" smtClean="0"/>
              <a:t>Друкер</a:t>
            </a:r>
            <a:r>
              <a:rPr lang="ru-RU" sz="3200" dirty="0" smtClean="0"/>
              <a:t> называл себя </a:t>
            </a:r>
            <a:r>
              <a:rPr lang="ru-RU" sz="3200" b="1" i="1" dirty="0" smtClean="0"/>
              <a:t>«социальным экологом» </a:t>
            </a:r>
            <a:r>
              <a:rPr lang="ru-RU" sz="3200" dirty="0" smtClean="0"/>
              <a:t>не потому, что непосредственно исследовал проблемы взаимодействия общества и природы, а потому что его идеи и теории, которые всегда имели практический выход, рождались на основе знания истории, искусства, литературы, музыки, экономики, антропологии, социологии и психологии.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428604"/>
            <a:ext cx="7499176" cy="5895996"/>
          </a:xfrm>
        </p:spPr>
        <p:txBody>
          <a:bodyPr>
            <a:normAutofit fontScale="85000" lnSpcReduction="20000"/>
          </a:bodyPr>
          <a:lstStyle/>
          <a:p>
            <a:pPr marL="88900" indent="354013" algn="just">
              <a:buNone/>
            </a:pPr>
            <a:r>
              <a:rPr lang="ru-RU" dirty="0" smtClean="0"/>
              <a:t>Знание, воплощенное в гуманной личности и «оплодотворенное» сознанием, не может быть не </a:t>
            </a:r>
            <a:r>
              <a:rPr lang="ru-RU" dirty="0" err="1" smtClean="0"/>
              <a:t>экологичным</a:t>
            </a:r>
            <a:r>
              <a:rPr lang="ru-RU" dirty="0" smtClean="0"/>
              <a:t>. И хотя выражение «социальный эколог» в данном случае образное, однако, оно имеет глубокий смысл и свидетельствует в том числе об истоках и социальных факторах решения экологических проблем.</a:t>
            </a:r>
          </a:p>
          <a:p>
            <a:pPr marL="88900" indent="354013" algn="just">
              <a:buNone/>
            </a:pPr>
            <a:r>
              <a:rPr lang="ru-RU" dirty="0" err="1" smtClean="0"/>
              <a:t>Экологизация</a:t>
            </a:r>
            <a:r>
              <a:rPr lang="ru-RU" dirty="0" smtClean="0"/>
              <a:t> экономических отношений с фундаментальных позиций основана на культуре личности и соответствующей ей социальной (общественной) среде. Определяющую роль социальной среды в </a:t>
            </a:r>
            <a:r>
              <a:rPr lang="ru-RU" dirty="0" err="1" smtClean="0"/>
              <a:t>экологизации</a:t>
            </a:r>
            <a:r>
              <a:rPr lang="ru-RU" dirty="0" smtClean="0"/>
              <a:t> экономических отношений необходимо не только констатировать, но и с помощью институционального механизма формировать и развивать.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2.Нормативно-правовые основы экологического менеджмента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357298"/>
            <a:ext cx="7818072" cy="5143536"/>
          </a:xfrm>
        </p:spPr>
        <p:txBody>
          <a:bodyPr>
            <a:noAutofit/>
          </a:bodyPr>
          <a:lstStyle/>
          <a:p>
            <a:pPr marL="88900" indent="265113" algn="just">
              <a:spcBef>
                <a:spcPts val="0"/>
              </a:spcBef>
              <a:buNone/>
            </a:pPr>
            <a:r>
              <a:rPr lang="ru-RU" sz="2200" dirty="0" smtClean="0"/>
              <a:t>Экологический менеджмент, как специфическая разновидность управленческой деятельности, осуществляемой в </a:t>
            </a:r>
            <a:r>
              <a:rPr lang="ru-RU" sz="2200" dirty="0" err="1" smtClean="0"/>
              <a:t>природоресурсной</a:t>
            </a:r>
            <a:r>
              <a:rPr lang="ru-RU" sz="2200" dirty="0" smtClean="0"/>
              <a:t> и природоохранной сферах, объективно предполагает существование совершенной нормативно-правовой базы для юридического упорядочения такой деятельности. Эту базу образуют:</a:t>
            </a:r>
          </a:p>
          <a:p>
            <a:pPr marL="88900" indent="265113" algn="just">
              <a:spcBef>
                <a:spcPts val="0"/>
              </a:spcBef>
            </a:pPr>
            <a:r>
              <a:rPr lang="ru-RU" sz="2200" dirty="0" smtClean="0"/>
              <a:t>правовые принципы и нормы, содержащиеся в разных национальных, межгосударственных и международных соответственно нормативных правовых актах, доктринах, договорах, конвенциях, иных соглашениях, относящихся к управлению природопользованием и охраной окружающей среды;</a:t>
            </a:r>
          </a:p>
          <a:p>
            <a:pPr marL="88900" indent="265113" algn="just">
              <a:spcBef>
                <a:spcPts val="0"/>
              </a:spcBef>
            </a:pPr>
            <a:r>
              <a:rPr lang="ru-RU" sz="2200" dirty="0" smtClean="0"/>
              <a:t>национальные, межгосударственные и международные нормативно-правовые акты, доктрины, договоры, конвенции и другие соглашения непосредственно об экологическом управлении.</a:t>
            </a:r>
            <a:endParaRPr lang="ru-RU" sz="2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Основными национальными нормативными правовыми актами по экологическому управлению являются: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571612"/>
            <a:ext cx="7818072" cy="48577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1) Конституция Республики Беларусь (ст. 34, 46, 55) от 15.03.1994 с дополнениями и изменениями от 24.11.1996 и 17.10.2004 г.;</a:t>
            </a:r>
          </a:p>
          <a:p>
            <a:r>
              <a:rPr lang="ru-RU" dirty="0" smtClean="0"/>
              <a:t>2) Кодекс Республики Беларусь о недрах (в ред. от 04.01.2010);</a:t>
            </a:r>
          </a:p>
          <a:p>
            <a:r>
              <a:rPr lang="ru-RU" dirty="0" smtClean="0"/>
              <a:t>3) Водный кодекс Республики Беларусь (в ред. от 04.01.2010);</a:t>
            </a:r>
          </a:p>
          <a:p>
            <a:r>
              <a:rPr lang="ru-RU" dirty="0" smtClean="0"/>
              <a:t>4) Кодекс Республики Беларусь о земле (в ред. от 15.10.2010);</a:t>
            </a:r>
          </a:p>
          <a:p>
            <a:r>
              <a:rPr lang="ru-RU" dirty="0" smtClean="0"/>
              <a:t>5) Лесной кодекс Республики Беларусь (в ред. от 28.12.2009);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14290"/>
            <a:ext cx="7615262" cy="611031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Законы Республики Беларусь: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«Об охране окружающей среды» (в ред. от 06.05.2010);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«О государственной экологической экспертизе» (в ред. от 09.11.2009);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«Об обращении с отходами» (в ред. от 28.12.2009);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«Об охране атмосферного воздуха» (в ред. от 16.12.2008);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«О радиационной безопасности населения» (в ред. от 06.11.2008);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642918"/>
            <a:ext cx="7920880" cy="595443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«О защите населения и территорий от чрезвычайных ситуаций природного и техногенного характера» (в ред. от 09.11.2009);</a:t>
            </a:r>
          </a:p>
          <a:p>
            <a:r>
              <a:rPr lang="ru-RU" dirty="0" smtClean="0"/>
              <a:t> «О правовом режиме территорий, подвергшихся радиоактивному загрязнению в результате катастрофы на ЧАЭС» (в ред. от 28.12.2009);</a:t>
            </a:r>
          </a:p>
          <a:p>
            <a:r>
              <a:rPr lang="ru-RU" dirty="0" smtClean="0"/>
              <a:t>«О гидрометеорологической деятельности» (в ред. от 09.11.2009);</a:t>
            </a:r>
          </a:p>
          <a:p>
            <a:r>
              <a:rPr lang="ru-RU" dirty="0" smtClean="0"/>
              <a:t> «О геодезической и картографической деятельности» (в ред. от 16.11.2010);</a:t>
            </a:r>
          </a:p>
          <a:p>
            <a:r>
              <a:rPr lang="ru-RU" dirty="0" smtClean="0"/>
              <a:t> «О питьевом водоснабжении» (в ред. от 31.12.2009);</a:t>
            </a:r>
          </a:p>
          <a:p>
            <a:r>
              <a:rPr lang="ru-RU" dirty="0" smtClean="0"/>
              <a:t>«О промышленной безопасности опасных производственных объектов» (в ред. от 09.11.2009);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428604"/>
            <a:ext cx="7776864" cy="6168748"/>
          </a:xfrm>
        </p:spPr>
        <p:txBody>
          <a:bodyPr>
            <a:normAutofit fontScale="92500"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«О санитарно-эпидемическом благополучии населения» (в ред. от 28.12.2009);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«О социальной защите граждан, пострадавших от катастрофы на Чернобыльской АЭС» (в ред. от 27.12.2010);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«Об охране озонового слоя» (в ред. от 31.12.2009);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«О растительном мире» (в ред. от 28.12.2009);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«О техническом нормировании и стандартизации» (в ред. от 15.07.2008);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«О защите прав потребителей» (в ред. от 08.07.2008);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428604"/>
            <a:ext cx="7848872" cy="6240756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«О качестве и безопасности продовольственного сырья и пищевых продуктов для жизни и здоровья человека» (в ред. от 29.05.2008);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«О защите растений» (в ред. от 02.07.2009);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«О безопасности генно-инженерной деятельности» в ред. от 02.07.2009);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«О перевозке опасных грузов (в ред. от 26.12.2007);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«Об энергосбережении» (в ред. от 02.07.2009);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«Об использовании атомной энергии» (в ред. от 30.07.2008).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428604"/>
            <a:ext cx="7776864" cy="5895996"/>
          </a:xfrm>
        </p:spPr>
        <p:txBody>
          <a:bodyPr>
            <a:normAutofit/>
          </a:bodyPr>
          <a:lstStyle/>
          <a:p>
            <a:pPr marL="0" indent="265113" algn="just">
              <a:buNone/>
            </a:pPr>
            <a:r>
              <a:rPr lang="ru-RU" sz="3600" dirty="0" smtClean="0">
                <a:cs typeface="Times New Roman" charset="0"/>
              </a:rPr>
              <a:t>К управлению природопользованием причастны все ветви власти: представительная (законодательная), исполнительная и судебная. Организационно управление природопользование</a:t>
            </a:r>
            <a:r>
              <a:rPr lang="ru-RU" sz="3600" dirty="0" smtClean="0"/>
              <a:t>м</a:t>
            </a:r>
            <a:r>
              <a:rPr lang="ru-RU" sz="3600" dirty="0" smtClean="0">
                <a:cs typeface="Times New Roman" charset="0"/>
              </a:rPr>
              <a:t> осуществляется посредством </a:t>
            </a:r>
            <a:r>
              <a:rPr lang="ru-RU" sz="3600" u="sng" dirty="0" smtClean="0">
                <a:cs typeface="Times New Roman" charset="0"/>
              </a:rPr>
              <a:t>территориального и отраслевого принципов.</a:t>
            </a:r>
            <a:r>
              <a:rPr lang="ru-RU" sz="3600" dirty="0" smtClean="0">
                <a:cs typeface="Times New Roman" charset="0"/>
              </a:rPr>
              <a:t/>
            </a:r>
            <a:br>
              <a:rPr lang="ru-RU" sz="3600" dirty="0" smtClean="0">
                <a:cs typeface="Times New Roman" charset="0"/>
              </a:rPr>
            </a:b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85728"/>
            <a:ext cx="754201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Вопросы к рассмотрению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500174"/>
            <a:ext cx="7886110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1.Основные институты организации и развития экологического менеджмента.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2.Нормативно-правовые основы экологического менеджмента.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Система государственного экологического регулирования</a:t>
            </a:r>
            <a:endParaRPr lang="ru-RU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14290"/>
            <a:ext cx="7958118" cy="6110310"/>
          </a:xfrm>
        </p:spPr>
        <p:txBody>
          <a:bodyPr/>
          <a:lstStyle/>
          <a:p>
            <a:pPr marL="0" indent="354013" algn="just">
              <a:lnSpc>
                <a:spcPct val="90000"/>
              </a:lnSpc>
              <a:buNone/>
            </a:pPr>
            <a:r>
              <a:rPr lang="ru-RU" sz="2500" b="1" dirty="0" smtClean="0">
                <a:latin typeface="Arial" charset="0"/>
                <a:cs typeface="Arial" charset="0"/>
              </a:rPr>
              <a:t>Президент Республики Беларусь в области охраны окружающей среды:</a:t>
            </a:r>
          </a:p>
          <a:p>
            <a:pPr marL="0" indent="354013" algn="just">
              <a:lnSpc>
                <a:spcPct val="90000"/>
              </a:lnSpc>
            </a:pPr>
            <a:r>
              <a:rPr lang="ru-RU" sz="2500" dirty="0" smtClean="0">
                <a:latin typeface="Arial" charset="0"/>
                <a:cs typeface="Arial" charset="0"/>
              </a:rPr>
              <a:t>определяет единую государственную политику;</a:t>
            </a:r>
          </a:p>
          <a:p>
            <a:pPr marL="0" indent="354013" algn="just">
              <a:lnSpc>
                <a:spcPct val="90000"/>
              </a:lnSpc>
            </a:pPr>
            <a:r>
              <a:rPr lang="ru-RU" sz="2500" dirty="0" smtClean="0">
                <a:latin typeface="Arial" charset="0"/>
                <a:cs typeface="Arial" charset="0"/>
              </a:rPr>
              <a:t>утверждает государственные программы рационального использования природных ресурсов и охраны окружающей среды;</a:t>
            </a:r>
          </a:p>
          <a:p>
            <a:pPr marL="0" indent="354013" algn="just">
              <a:lnSpc>
                <a:spcPct val="90000"/>
              </a:lnSpc>
            </a:pPr>
            <a:r>
              <a:rPr lang="ru-RU" sz="2500" dirty="0" smtClean="0">
                <a:latin typeface="Arial" charset="0"/>
                <a:cs typeface="Arial" charset="0"/>
              </a:rPr>
              <a:t>устанавливает порядок предоставления природных ресурсов в пользование и принимает решения о предоставлении их в пользование в случаях, предусмотренных законодательными актами Республики Беларусь;</a:t>
            </a:r>
          </a:p>
          <a:p>
            <a:pPr marL="0" indent="354013" algn="just">
              <a:lnSpc>
                <a:spcPct val="90000"/>
              </a:lnSpc>
            </a:pPr>
            <a:r>
              <a:rPr lang="ru-RU" sz="2500" dirty="0" smtClean="0">
                <a:latin typeface="Arial" charset="0"/>
                <a:cs typeface="Arial" charset="0"/>
              </a:rPr>
              <a:t>объявляет зоны экологического бедствия;</a:t>
            </a:r>
          </a:p>
          <a:p>
            <a:pPr marL="0" indent="354013" algn="just">
              <a:lnSpc>
                <a:spcPct val="90000"/>
              </a:lnSpc>
            </a:pPr>
            <a:r>
              <a:rPr lang="ru-RU" sz="2500" dirty="0" smtClean="0">
                <a:latin typeface="Arial" charset="0"/>
                <a:cs typeface="Arial" charset="0"/>
              </a:rPr>
              <a:t>устанавливает срок приостановления работы промышленных и иных объектов, расположенных в зоне экологического бедствия;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52"/>
            <a:ext cx="8286808" cy="6429420"/>
          </a:xfrm>
        </p:spPr>
        <p:txBody>
          <a:bodyPr>
            <a:noAutofit/>
          </a:bodyPr>
          <a:lstStyle/>
          <a:p>
            <a:pPr algn="just"/>
            <a:r>
              <a:rPr lang="ru-RU" sz="2700" b="1" u="sng" dirty="0" smtClean="0">
                <a:cs typeface="Times New Roman" charset="0"/>
              </a:rPr>
              <a:t>Парламент - Национальное собрание РБ</a:t>
            </a:r>
            <a:r>
              <a:rPr lang="ru-RU" sz="2700" b="1" dirty="0" smtClean="0">
                <a:cs typeface="Times New Roman" charset="0"/>
              </a:rPr>
              <a:t> </a:t>
            </a:r>
            <a:r>
              <a:rPr lang="ru-RU" sz="2700" dirty="0" smtClean="0">
                <a:cs typeface="Times New Roman" charset="0"/>
              </a:rPr>
              <a:t>– являясь представительным и законодательным органом государства, определяет основные направления государственной экологической политики, принимает законодательные акты в области охраны окружающей среды и природопользования</a:t>
            </a:r>
            <a:r>
              <a:rPr lang="ru-RU" sz="2700" dirty="0" smtClean="0"/>
              <a:t>.</a:t>
            </a:r>
            <a:r>
              <a:rPr lang="ru-RU" sz="2700" dirty="0" smtClean="0">
                <a:cs typeface="Times New Roman" charset="0"/>
              </a:rPr>
              <a:t> </a:t>
            </a:r>
            <a:endParaRPr lang="ru-RU" sz="2700" dirty="0" smtClean="0"/>
          </a:p>
          <a:p>
            <a:pPr algn="just"/>
            <a:r>
              <a:rPr lang="ru-RU" sz="2700" b="1" u="sng" dirty="0" smtClean="0">
                <a:cs typeface="Times New Roman" charset="0"/>
              </a:rPr>
              <a:t>Правительство – Совет Министров Р</a:t>
            </a:r>
            <a:r>
              <a:rPr lang="ru-RU" sz="2700" u="sng" dirty="0" smtClean="0">
                <a:cs typeface="Times New Roman" charset="0"/>
              </a:rPr>
              <a:t>Б</a:t>
            </a:r>
            <a:r>
              <a:rPr lang="ru-RU" sz="2700" dirty="0" smtClean="0">
                <a:cs typeface="Times New Roman" charset="0"/>
              </a:rPr>
              <a:t> являясь центральным органом </a:t>
            </a:r>
            <a:r>
              <a:rPr lang="ru-RU" sz="2700" dirty="0" err="1" smtClean="0">
                <a:cs typeface="Times New Roman" charset="0"/>
              </a:rPr>
              <a:t>гос</a:t>
            </a:r>
            <a:r>
              <a:rPr lang="ru-RU" sz="2700" dirty="0" smtClean="0">
                <a:cs typeface="Times New Roman" charset="0"/>
              </a:rPr>
              <a:t> управления и осуществляет исполнительную власть, реализует </a:t>
            </a:r>
            <a:r>
              <a:rPr lang="ru-RU" sz="2700" dirty="0" err="1" smtClean="0">
                <a:cs typeface="Times New Roman" charset="0"/>
              </a:rPr>
              <a:t>гос</a:t>
            </a:r>
            <a:r>
              <a:rPr lang="ru-RU" sz="2700" dirty="0" smtClean="0">
                <a:cs typeface="Times New Roman" charset="0"/>
              </a:rPr>
              <a:t> экологическую политику, разрабатывая и претворяя в жизнь экологические программы и крупные природоохранные мероприятия, координируя деятельность министерств в части охраны ОС, определяя направления</a:t>
            </a:r>
            <a:r>
              <a:rPr lang="ru-RU" sz="2700" dirty="0" smtClean="0"/>
              <a:t> </a:t>
            </a:r>
            <a:r>
              <a:rPr lang="ru-RU" sz="2700" dirty="0" smtClean="0">
                <a:cs typeface="Times New Roman" charset="0"/>
              </a:rPr>
              <a:t>международного сотрудничества.</a:t>
            </a:r>
            <a:endParaRPr lang="ru-RU" sz="27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428604"/>
            <a:ext cx="7862150" cy="5819796"/>
          </a:xfrm>
        </p:spPr>
        <p:txBody>
          <a:bodyPr>
            <a:normAutofit/>
          </a:bodyPr>
          <a:lstStyle/>
          <a:p>
            <a:pPr marL="0" indent="265113" algn="just">
              <a:lnSpc>
                <a:spcPct val="90000"/>
              </a:lnSpc>
              <a:buNone/>
            </a:pPr>
            <a:r>
              <a:rPr lang="ru-RU" dirty="0" smtClean="0">
                <a:cs typeface="Times New Roman" charset="0"/>
              </a:rPr>
              <a:t>На местах территориальный принцип реализуется </a:t>
            </a:r>
            <a:r>
              <a:rPr lang="ru-RU" u="sng" dirty="0" smtClean="0">
                <a:cs typeface="Times New Roman" charset="0"/>
              </a:rPr>
              <a:t>областными, городскими, районными, поселковыми, сельскими Советами депутатов</a:t>
            </a:r>
            <a:r>
              <a:rPr lang="ru-RU" dirty="0" smtClean="0">
                <a:cs typeface="Times New Roman" charset="0"/>
              </a:rPr>
              <a:t>, а также исполкомами, которые несут ответственность за состояние ОС на подведомственных территориях, выполнение государственных экологических программ и пр.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  <a:buNone/>
            </a:pPr>
            <a:r>
              <a:rPr lang="ru-RU" sz="2800" dirty="0" smtClean="0"/>
              <a:t>С</a:t>
            </a:r>
            <a:r>
              <a:rPr lang="ru-RU" sz="2800" dirty="0" smtClean="0">
                <a:cs typeface="Times New Roman" charset="0"/>
              </a:rPr>
              <a:t>пециально уполномоченными государственными органами в области охраны ОС являются:</a:t>
            </a:r>
            <a:endParaRPr lang="ru-RU" sz="2800" dirty="0" smtClean="0"/>
          </a:p>
          <a:p>
            <a:pPr algn="just">
              <a:lnSpc>
                <a:spcPct val="90000"/>
              </a:lnSpc>
            </a:pPr>
            <a:r>
              <a:rPr lang="ru-RU" b="1" dirty="0" smtClean="0"/>
              <a:t>Министерство по чрезвычайным ситуациям РБ; </a:t>
            </a:r>
            <a:endParaRPr lang="ru-RU" dirty="0" smtClean="0"/>
          </a:p>
          <a:p>
            <a:pPr algn="just">
              <a:lnSpc>
                <a:spcPct val="90000"/>
              </a:lnSpc>
            </a:pPr>
            <a:r>
              <a:rPr lang="ru-RU" b="1" dirty="0" smtClean="0"/>
              <a:t>Министерство здравоохранения РБ;</a:t>
            </a:r>
            <a:endParaRPr lang="ru-RU" dirty="0" smtClean="0"/>
          </a:p>
          <a:p>
            <a:pPr algn="just">
              <a:lnSpc>
                <a:spcPct val="90000"/>
              </a:lnSpc>
            </a:pPr>
            <a:r>
              <a:rPr lang="ru-RU" b="1" dirty="0" smtClean="0"/>
              <a:t>Министерство лесного хозяйства РБ;</a:t>
            </a:r>
            <a:endParaRPr lang="ru-RU" dirty="0" smtClean="0"/>
          </a:p>
          <a:p>
            <a:pPr algn="just">
              <a:lnSpc>
                <a:spcPct val="90000"/>
              </a:lnSpc>
            </a:pPr>
            <a:r>
              <a:rPr lang="ru-RU" b="1" dirty="0" smtClean="0"/>
              <a:t>Министерство сельского хозяйства и продовольствия; </a:t>
            </a:r>
            <a:endParaRPr lang="ru-RU" dirty="0" smtClean="0"/>
          </a:p>
          <a:p>
            <a:pPr algn="just">
              <a:lnSpc>
                <a:spcPct val="90000"/>
              </a:lnSpc>
            </a:pPr>
            <a:r>
              <a:rPr lang="ru-RU" b="1" dirty="0" smtClean="0"/>
              <a:t>Министерство жилищно-коммунального хозяйства РБ;</a:t>
            </a:r>
            <a:endParaRPr lang="ru-RU" dirty="0" smtClean="0"/>
          </a:p>
          <a:p>
            <a:pPr algn="just">
              <a:lnSpc>
                <a:spcPct val="90000"/>
              </a:lnSpc>
            </a:pPr>
            <a:r>
              <a:rPr lang="ru-RU" b="1" dirty="0" smtClean="0"/>
              <a:t>Министерство внутренних дел РБ;</a:t>
            </a:r>
          </a:p>
          <a:p>
            <a:pPr algn="just">
              <a:lnSpc>
                <a:spcPct val="90000"/>
              </a:lnSpc>
            </a:pPr>
            <a:r>
              <a:rPr lang="ru-RU" b="1" dirty="0" smtClean="0"/>
              <a:t>Министерство торговли;</a:t>
            </a:r>
          </a:p>
          <a:p>
            <a:pPr algn="just">
              <a:lnSpc>
                <a:spcPct val="90000"/>
              </a:lnSpc>
            </a:pPr>
            <a:r>
              <a:rPr lang="ru-RU" b="1" dirty="0" smtClean="0"/>
              <a:t>Государственный таможенный комитет РБ; </a:t>
            </a:r>
            <a:endParaRPr lang="ru-RU" dirty="0" smtClean="0"/>
          </a:p>
          <a:p>
            <a:pPr algn="just">
              <a:lnSpc>
                <a:spcPct val="90000"/>
              </a:lnSpc>
            </a:pPr>
            <a:r>
              <a:rPr lang="ru-RU" b="1" dirty="0" smtClean="0"/>
              <a:t>Государственный комитет по стандартизации;</a:t>
            </a:r>
            <a:endParaRPr lang="ru-RU" dirty="0" smtClean="0"/>
          </a:p>
          <a:p>
            <a:pPr algn="just">
              <a:lnSpc>
                <a:spcPct val="90000"/>
              </a:lnSpc>
            </a:pPr>
            <a:r>
              <a:rPr lang="ru-RU" b="1" dirty="0" smtClean="0"/>
              <a:t>Государственный комитет по имуществу; </a:t>
            </a:r>
            <a:endParaRPr lang="ru-RU" dirty="0" smtClean="0"/>
          </a:p>
          <a:p>
            <a:pPr algn="just">
              <a:lnSpc>
                <a:spcPct val="90000"/>
              </a:lnSpc>
            </a:pPr>
            <a:r>
              <a:rPr lang="ru-RU" b="1" dirty="0" smtClean="0"/>
              <a:t>Государственная инспекция по охране растительного и животного мира при Президенте Республики Беларусь.</a:t>
            </a:r>
            <a:r>
              <a:rPr lang="ru-RU" dirty="0" smtClean="0"/>
              <a:t> 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85728"/>
            <a:ext cx="8100392" cy="657227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Основным госорганом управления природопользованием специальной компетенции -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Министерство природных ресурсов и охраны окружающей среды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Его функции: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разработка и проведение единой государственной политики в области охраны окружающей среды;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комплексное управление природоохранной деятельностью в республике, координация деятельности других ведомств;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государственный контроль за использованием и охраной природных ресурсов;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нормирование, техническое нормирование и стандартизация в области охраны окружающей среды и использование природных ресурсов;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лицензирование в области использования природных ресурсов и воздействия на окружающую среду; 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ведение мониторинга окружающей среды;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проведение государственной экологической экспертизы;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обеспечение органов государственного управления информацией;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осуществление международного сотрудничества.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6841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Структура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Министерства природных ресурсов и охраны окружающей среды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Содержимое 21"/>
          <p:cNvGrpSpPr>
            <a:grpSpLocks noGrp="1"/>
          </p:cNvGrpSpPr>
          <p:nvPr/>
        </p:nvGrpSpPr>
        <p:grpSpPr>
          <a:xfrm>
            <a:off x="457200" y="1935163"/>
            <a:ext cx="8229600" cy="4389437"/>
            <a:chOff x="539750" y="1125538"/>
            <a:chExt cx="8064500" cy="4751387"/>
          </a:xfrm>
        </p:grpSpPr>
        <p:sp>
          <p:nvSpPr>
            <p:cNvPr id="23" name="Line 3"/>
            <p:cNvSpPr>
              <a:spLocks noChangeShapeType="1"/>
            </p:cNvSpPr>
            <p:nvPr/>
          </p:nvSpPr>
          <p:spPr bwMode="auto">
            <a:xfrm flipH="1">
              <a:off x="755650" y="1557338"/>
              <a:ext cx="229076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4"/>
            <p:cNvSpPr>
              <a:spLocks noChangeShapeType="1"/>
            </p:cNvSpPr>
            <p:nvPr/>
          </p:nvSpPr>
          <p:spPr bwMode="auto">
            <a:xfrm>
              <a:off x="5867400" y="1557338"/>
              <a:ext cx="25209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AutoShape 5"/>
            <p:cNvSpPr>
              <a:spLocks noChangeArrowheads="1"/>
            </p:cNvSpPr>
            <p:nvPr/>
          </p:nvSpPr>
          <p:spPr bwMode="auto">
            <a:xfrm>
              <a:off x="6084888" y="1643051"/>
              <a:ext cx="2416202" cy="142558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 b="1" dirty="0" smtClean="0"/>
                <a:t>Управление </a:t>
              </a:r>
              <a:r>
                <a:rPr lang="ru-RU" sz="2000" b="1" dirty="0"/>
                <a:t>государственной экологической экспертизы </a:t>
              </a:r>
            </a:p>
          </p:txBody>
        </p:sp>
        <p:sp>
          <p:nvSpPr>
            <p:cNvPr id="26" name="AutoShape 6"/>
            <p:cNvSpPr>
              <a:spLocks noChangeArrowheads="1"/>
            </p:cNvSpPr>
            <p:nvPr/>
          </p:nvSpPr>
          <p:spPr bwMode="auto">
            <a:xfrm>
              <a:off x="3357554" y="2285992"/>
              <a:ext cx="2571768" cy="2286016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2000" b="1" dirty="0" smtClean="0"/>
                <a:t>Управление </a:t>
              </a:r>
            </a:p>
            <a:p>
              <a:pPr algn="ctr"/>
              <a:r>
                <a:rPr lang="ru-RU" sz="2000" b="1" dirty="0"/>
                <a:t>р</a:t>
              </a:r>
              <a:r>
                <a:rPr lang="ru-RU" sz="2000" b="1" dirty="0" smtClean="0"/>
                <a:t>егулирования воздействия на атмосферный воздух и водные ресурсы</a:t>
              </a:r>
              <a:endParaRPr lang="ru-RU" sz="2000" b="1" dirty="0"/>
            </a:p>
          </p:txBody>
        </p:sp>
        <p:sp>
          <p:nvSpPr>
            <p:cNvPr id="27" name="AutoShape 7"/>
            <p:cNvSpPr>
              <a:spLocks noChangeArrowheads="1"/>
            </p:cNvSpPr>
            <p:nvPr/>
          </p:nvSpPr>
          <p:spPr bwMode="auto">
            <a:xfrm>
              <a:off x="5786446" y="4714884"/>
              <a:ext cx="2714644" cy="1071570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46800" bIns="10800"/>
            <a:lstStyle/>
            <a:p>
              <a:pPr algn="ctr"/>
              <a:r>
                <a:rPr lang="ru-RU" sz="2000" b="1" dirty="0" smtClean="0"/>
                <a:t>Управление организационной работы</a:t>
              </a:r>
              <a:endParaRPr lang="ru-RU" sz="2000" b="1" dirty="0"/>
            </a:p>
          </p:txBody>
        </p:sp>
        <p:sp>
          <p:nvSpPr>
            <p:cNvPr id="28" name="AutoShape 9"/>
            <p:cNvSpPr>
              <a:spLocks noChangeArrowheads="1"/>
            </p:cNvSpPr>
            <p:nvPr/>
          </p:nvSpPr>
          <p:spPr bwMode="auto">
            <a:xfrm>
              <a:off x="555611" y="1643050"/>
              <a:ext cx="2301877" cy="1365252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0800" tIns="10800" rIns="10800" bIns="10800"/>
            <a:lstStyle/>
            <a:p>
              <a:pPr algn="ctr"/>
              <a:r>
                <a:rPr lang="ru-RU" sz="2000" b="1" dirty="0" smtClean="0"/>
                <a:t>Управление биологического и ландшафтного разнообразия</a:t>
              </a:r>
              <a:endParaRPr lang="ru-RU" sz="2000" b="1" dirty="0"/>
            </a:p>
          </p:txBody>
        </p:sp>
        <p:sp>
          <p:nvSpPr>
            <p:cNvPr id="29" name="AutoShape 10"/>
            <p:cNvSpPr>
              <a:spLocks noChangeArrowheads="1"/>
            </p:cNvSpPr>
            <p:nvPr/>
          </p:nvSpPr>
          <p:spPr bwMode="auto">
            <a:xfrm>
              <a:off x="571472" y="3071810"/>
              <a:ext cx="2714644" cy="1577977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ru-RU" sz="2000" b="1" dirty="0" smtClean="0"/>
                <a:t>Управление природопользования и инновационного развития</a:t>
              </a:r>
              <a:endParaRPr lang="ru-RU" sz="2000" b="1" dirty="0"/>
            </a:p>
          </p:txBody>
        </p:sp>
        <p:sp>
          <p:nvSpPr>
            <p:cNvPr id="30" name="AutoShape 11"/>
            <p:cNvSpPr>
              <a:spLocks noChangeArrowheads="1"/>
            </p:cNvSpPr>
            <p:nvPr/>
          </p:nvSpPr>
          <p:spPr bwMode="auto">
            <a:xfrm>
              <a:off x="6143636" y="3286124"/>
              <a:ext cx="2357454" cy="1071570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 b="1" dirty="0" smtClean="0"/>
                <a:t>Управление обращения   с </a:t>
              </a:r>
              <a:r>
                <a:rPr lang="ru-RU" sz="2000" b="1" dirty="0"/>
                <a:t>отходами</a:t>
              </a:r>
            </a:p>
          </p:txBody>
        </p:sp>
        <p:sp>
          <p:nvSpPr>
            <p:cNvPr id="31" name="AutoShape 12"/>
            <p:cNvSpPr>
              <a:spLocks noChangeArrowheads="1"/>
            </p:cNvSpPr>
            <p:nvPr/>
          </p:nvSpPr>
          <p:spPr bwMode="auto">
            <a:xfrm>
              <a:off x="714348" y="4786322"/>
              <a:ext cx="2012953" cy="931864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 b="1" dirty="0" smtClean="0"/>
                <a:t>Управление </a:t>
              </a:r>
            </a:p>
            <a:p>
              <a:pPr algn="ctr"/>
              <a:r>
                <a:rPr lang="ru-RU" sz="2000" b="1" dirty="0" smtClean="0"/>
                <a:t>финансовое</a:t>
              </a:r>
              <a:endParaRPr lang="ru-RU" sz="2000" b="1" dirty="0"/>
            </a:p>
          </p:txBody>
        </p:sp>
        <p:sp>
          <p:nvSpPr>
            <p:cNvPr id="32" name="Line 13"/>
            <p:cNvSpPr>
              <a:spLocks noChangeShapeType="1"/>
            </p:cNvSpPr>
            <p:nvPr/>
          </p:nvSpPr>
          <p:spPr bwMode="auto">
            <a:xfrm>
              <a:off x="755650" y="5876925"/>
              <a:ext cx="76327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Line 14"/>
            <p:cNvSpPr>
              <a:spLocks noChangeShapeType="1"/>
            </p:cNvSpPr>
            <p:nvPr/>
          </p:nvSpPr>
          <p:spPr bwMode="auto">
            <a:xfrm>
              <a:off x="539750" y="1773238"/>
              <a:ext cx="0" cy="38877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Line 15"/>
            <p:cNvSpPr>
              <a:spLocks noChangeShapeType="1"/>
            </p:cNvSpPr>
            <p:nvPr/>
          </p:nvSpPr>
          <p:spPr bwMode="auto">
            <a:xfrm>
              <a:off x="8604250" y="1773238"/>
              <a:ext cx="0" cy="38877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539750" y="1557338"/>
              <a:ext cx="207963" cy="215900"/>
            </a:xfrm>
            <a:custGeom>
              <a:avLst/>
              <a:gdLst>
                <a:gd name="T0" fmla="*/ 0 w 327"/>
                <a:gd name="T1" fmla="*/ 340 h 340"/>
                <a:gd name="T2" fmla="*/ 13 w 327"/>
                <a:gd name="T3" fmla="*/ 235 h 340"/>
                <a:gd name="T4" fmla="*/ 170 w 327"/>
                <a:gd name="T5" fmla="*/ 52 h 340"/>
                <a:gd name="T6" fmla="*/ 288 w 327"/>
                <a:gd name="T7" fmla="*/ 13 h 340"/>
                <a:gd name="T8" fmla="*/ 327 w 327"/>
                <a:gd name="T9" fmla="*/ 0 h 3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7"/>
                <a:gd name="T16" fmla="*/ 0 h 340"/>
                <a:gd name="T17" fmla="*/ 327 w 327"/>
                <a:gd name="T18" fmla="*/ 340 h 3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7" h="340">
                  <a:moveTo>
                    <a:pt x="0" y="340"/>
                  </a:moveTo>
                  <a:cubicBezTo>
                    <a:pt x="4" y="305"/>
                    <a:pt x="6" y="269"/>
                    <a:pt x="13" y="235"/>
                  </a:cubicBezTo>
                  <a:cubicBezTo>
                    <a:pt x="34" y="136"/>
                    <a:pt x="90" y="105"/>
                    <a:pt x="170" y="52"/>
                  </a:cubicBezTo>
                  <a:cubicBezTo>
                    <a:pt x="204" y="29"/>
                    <a:pt x="249" y="26"/>
                    <a:pt x="288" y="13"/>
                  </a:cubicBezTo>
                  <a:cubicBezTo>
                    <a:pt x="301" y="9"/>
                    <a:pt x="327" y="0"/>
                    <a:pt x="327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17"/>
            <p:cNvSpPr>
              <a:spLocks/>
            </p:cNvSpPr>
            <p:nvPr/>
          </p:nvSpPr>
          <p:spPr bwMode="auto">
            <a:xfrm rot="16200000">
              <a:off x="539750" y="5661025"/>
              <a:ext cx="215900" cy="215900"/>
            </a:xfrm>
            <a:custGeom>
              <a:avLst/>
              <a:gdLst>
                <a:gd name="T0" fmla="*/ 0 w 78"/>
                <a:gd name="T1" fmla="*/ 318 h 318"/>
                <a:gd name="T2" fmla="*/ 78 w 78"/>
                <a:gd name="T3" fmla="*/ 0 h 318"/>
                <a:gd name="T4" fmla="*/ 0 60000 65536"/>
                <a:gd name="T5" fmla="*/ 0 60000 65536"/>
                <a:gd name="T6" fmla="*/ 0 w 78"/>
                <a:gd name="T7" fmla="*/ 0 h 318"/>
                <a:gd name="T8" fmla="*/ 78 w 78"/>
                <a:gd name="T9" fmla="*/ 318 h 3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8" h="318">
                  <a:moveTo>
                    <a:pt x="0" y="318"/>
                  </a:moveTo>
                  <a:cubicBezTo>
                    <a:pt x="6" y="185"/>
                    <a:pt x="13" y="53"/>
                    <a:pt x="78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18"/>
            <p:cNvSpPr>
              <a:spLocks/>
            </p:cNvSpPr>
            <p:nvPr/>
          </p:nvSpPr>
          <p:spPr bwMode="auto">
            <a:xfrm rot="10800000">
              <a:off x="8388350" y="5661025"/>
              <a:ext cx="215900" cy="215900"/>
            </a:xfrm>
            <a:custGeom>
              <a:avLst/>
              <a:gdLst>
                <a:gd name="T0" fmla="*/ 0 w 78"/>
                <a:gd name="T1" fmla="*/ 318 h 318"/>
                <a:gd name="T2" fmla="*/ 78 w 78"/>
                <a:gd name="T3" fmla="*/ 0 h 318"/>
                <a:gd name="T4" fmla="*/ 0 60000 65536"/>
                <a:gd name="T5" fmla="*/ 0 60000 65536"/>
                <a:gd name="T6" fmla="*/ 0 w 78"/>
                <a:gd name="T7" fmla="*/ 0 h 318"/>
                <a:gd name="T8" fmla="*/ 78 w 78"/>
                <a:gd name="T9" fmla="*/ 318 h 3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8" h="318">
                  <a:moveTo>
                    <a:pt x="0" y="318"/>
                  </a:moveTo>
                  <a:cubicBezTo>
                    <a:pt x="6" y="185"/>
                    <a:pt x="13" y="53"/>
                    <a:pt x="78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19"/>
            <p:cNvSpPr>
              <a:spLocks/>
            </p:cNvSpPr>
            <p:nvPr/>
          </p:nvSpPr>
          <p:spPr bwMode="auto">
            <a:xfrm rot="5400000">
              <a:off x="8388350" y="1557338"/>
              <a:ext cx="215900" cy="215900"/>
            </a:xfrm>
            <a:custGeom>
              <a:avLst/>
              <a:gdLst>
                <a:gd name="T0" fmla="*/ 0 w 78"/>
                <a:gd name="T1" fmla="*/ 318 h 318"/>
                <a:gd name="T2" fmla="*/ 78 w 78"/>
                <a:gd name="T3" fmla="*/ 0 h 318"/>
                <a:gd name="T4" fmla="*/ 0 60000 65536"/>
                <a:gd name="T5" fmla="*/ 0 60000 65536"/>
                <a:gd name="T6" fmla="*/ 0 w 78"/>
                <a:gd name="T7" fmla="*/ 0 h 318"/>
                <a:gd name="T8" fmla="*/ 78 w 78"/>
                <a:gd name="T9" fmla="*/ 318 h 31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8" h="318">
                  <a:moveTo>
                    <a:pt x="0" y="318"/>
                  </a:moveTo>
                  <a:cubicBezTo>
                    <a:pt x="6" y="185"/>
                    <a:pt x="13" y="53"/>
                    <a:pt x="78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AutoShape 20"/>
            <p:cNvSpPr>
              <a:spLocks noChangeArrowheads="1"/>
            </p:cNvSpPr>
            <p:nvPr/>
          </p:nvSpPr>
          <p:spPr bwMode="auto">
            <a:xfrm>
              <a:off x="3059113" y="1125538"/>
              <a:ext cx="2881312" cy="936625"/>
            </a:xfrm>
            <a:prstGeom prst="flowChartTerminator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10800"/>
            <a:lstStyle/>
            <a:p>
              <a:pPr algn="ctr"/>
              <a:r>
                <a:rPr lang="ru-RU" sz="1400" b="1" dirty="0"/>
                <a:t>Межобластные специализированные инспекции Минприроды</a:t>
              </a:r>
            </a:p>
            <a:p>
              <a:pPr algn="ctr"/>
              <a:endParaRPr lang="ru-RU" sz="1400" dirty="0"/>
            </a:p>
          </p:txBody>
        </p:sp>
        <p:sp>
          <p:nvSpPr>
            <p:cNvPr id="40" name="AutoShape 12"/>
            <p:cNvSpPr>
              <a:spLocks noChangeArrowheads="1"/>
            </p:cNvSpPr>
            <p:nvPr/>
          </p:nvSpPr>
          <p:spPr bwMode="auto">
            <a:xfrm>
              <a:off x="2928926" y="4786322"/>
              <a:ext cx="2786082" cy="1071570"/>
            </a:xfrm>
            <a:prstGeom prst="flowChartAlternate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2000" b="1" dirty="0" smtClean="0"/>
                <a:t>Управление правовой и кадровой работы</a:t>
              </a:r>
              <a:endParaRPr lang="ru-RU" sz="2000" b="1" dirty="0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142900"/>
          <a:ext cx="9144000" cy="66570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25728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Управление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Сектор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537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природопользования и инновационного развития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аналитический;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науки и инноваций;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контрольно-ревизионный;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по работе с территориальными органами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084">
                <a:tc>
                  <a:txBody>
                    <a:bodyPr/>
                    <a:lstStyle/>
                    <a:p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Финансовое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планирования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бухгалтерского учета и отчетности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4727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правовой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кадровой работы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международного сотрудничества;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информации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связей с общественностью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084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организационной работы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материального обеспечения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контроля за исполнением документов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4406">
                <a:tc>
                  <a:txBody>
                    <a:bodyPr/>
                    <a:lstStyle/>
                    <a:p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биологического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 ландшафтного разнообразия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 и ландшафтов;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биологического разнообразия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4084">
                <a:tc>
                  <a:txBody>
                    <a:bodyPr/>
                    <a:lstStyle/>
                    <a:p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обращения 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 отходами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разрешительной деятельности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регулирования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обращения с отходами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0537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регулирования воздействия на атмосферный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воздух и водные ресурсы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регулирования воздействия на атмосферный воздух и озоновый слой;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отдел использования и охраны вод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1504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государственной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экологической экспертизы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экспертизы градостроительных проектов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экспертизы промышленных объектов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75608"/>
          </a:xfrm>
        </p:spPr>
        <p:txBody>
          <a:bodyPr>
            <a:noAutofit/>
          </a:bodyPr>
          <a:lstStyle/>
          <a:p>
            <a:r>
              <a:rPr lang="ru-RU" sz="3800" b="1" dirty="0" smtClean="0"/>
              <a:t>Экологическое право как форма социально-нормативной организации природопользования</a:t>
            </a:r>
            <a:endParaRPr lang="ru-RU" sz="3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429156"/>
          </a:xfrm>
        </p:spPr>
        <p:txBody>
          <a:bodyPr>
            <a:noAutofit/>
          </a:bodyPr>
          <a:lstStyle/>
          <a:p>
            <a:pPr marL="88900" indent="265113" algn="just">
              <a:buNone/>
            </a:pPr>
            <a:r>
              <a:rPr lang="ru-RU" sz="2400" dirty="0" smtClean="0"/>
              <a:t>Необратимые тенденции ухудшения качества окружающей среды, угроза сохранения генофонда человека и представителей биоразнообразия привели к интеграции отраслей </a:t>
            </a:r>
            <a:r>
              <a:rPr lang="ru-RU" sz="2400" dirty="0" err="1" smtClean="0"/>
              <a:t>природоресурсного</a:t>
            </a:r>
            <a:r>
              <a:rPr lang="ru-RU" sz="2400" dirty="0" smtClean="0"/>
              <a:t> и природоохранного права в системное административно-отраслевое формирование – экологическое право. </a:t>
            </a:r>
          </a:p>
          <a:p>
            <a:pPr marL="88900" indent="265113" algn="just">
              <a:buNone/>
            </a:pPr>
            <a:r>
              <a:rPr lang="ru-RU" sz="2400" b="1" u="sng" dirty="0" smtClean="0"/>
              <a:t>Экологическое право</a:t>
            </a:r>
            <a:r>
              <a:rPr lang="ru-RU" sz="2400" dirty="0" smtClean="0"/>
              <a:t> представляет собой совокупность правовых принципов и норм, регулирующих экологические и связанные с ними другие общественные отношения. </a:t>
            </a:r>
          </a:p>
          <a:p>
            <a:pPr marL="88900" indent="265113" algn="just">
              <a:buNone/>
            </a:pPr>
            <a:r>
              <a:rPr lang="ru-RU" sz="2400" dirty="0" smtClean="0"/>
              <a:t>Экологический императив определяет общую основу </a:t>
            </a:r>
            <a:r>
              <a:rPr lang="ru-RU" sz="2400" dirty="0" err="1" smtClean="0"/>
              <a:t>природоресурсных</a:t>
            </a:r>
            <a:r>
              <a:rPr lang="ru-RU" sz="2400" dirty="0" smtClean="0"/>
              <a:t> и природоохранных отношений.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 fontScale="92500" lnSpcReduction="20000"/>
          </a:bodyPr>
          <a:lstStyle/>
          <a:p>
            <a:pPr marL="88900" indent="441325" algn="just">
              <a:buNone/>
            </a:pPr>
            <a:r>
              <a:rPr lang="ru-RU" dirty="0" smtClean="0"/>
              <a:t>В качестве </a:t>
            </a:r>
            <a:r>
              <a:rPr lang="ru-RU" b="1" u="sng" dirty="0" smtClean="0"/>
              <a:t>предмет</a:t>
            </a:r>
            <a:r>
              <a:rPr lang="ru-RU" b="1" dirty="0" smtClean="0"/>
              <a:t>а</a:t>
            </a:r>
            <a:r>
              <a:rPr lang="ru-RU" dirty="0" smtClean="0"/>
              <a:t> экологического права выступают </a:t>
            </a:r>
            <a:r>
              <a:rPr lang="ru-RU" b="1" u="sng" dirty="0" smtClean="0"/>
              <a:t>экологические</a:t>
            </a:r>
            <a:r>
              <a:rPr lang="ru-RU" dirty="0" smtClean="0"/>
              <a:t> (</a:t>
            </a:r>
            <a:r>
              <a:rPr lang="ru-RU" dirty="0" err="1" smtClean="0"/>
              <a:t>природоресурсные</a:t>
            </a:r>
            <a:r>
              <a:rPr lang="ru-RU" dirty="0" smtClean="0"/>
              <a:t> и природоохранные) общественные отношения.</a:t>
            </a:r>
          </a:p>
          <a:p>
            <a:pPr marL="88900" indent="441325" algn="just">
              <a:buNone/>
            </a:pPr>
            <a:r>
              <a:rPr lang="ru-RU" dirty="0" err="1" smtClean="0"/>
              <a:t>Природоресурсные</a:t>
            </a:r>
            <a:r>
              <a:rPr lang="ru-RU" dirty="0" smtClean="0"/>
              <a:t> отношения возникают в процессе пользования природными ресурсами.</a:t>
            </a:r>
          </a:p>
          <a:p>
            <a:pPr marL="88900" indent="441325" algn="just">
              <a:buNone/>
            </a:pPr>
            <a:r>
              <a:rPr lang="ru-RU" dirty="0" smtClean="0"/>
              <a:t>Природоохранные отношения связаны с сохранением качества окружающей среды.</a:t>
            </a:r>
          </a:p>
          <a:p>
            <a:pPr marL="88900" indent="441325" algn="just">
              <a:buNone/>
            </a:pPr>
            <a:r>
              <a:rPr lang="ru-RU" b="1" u="sng" dirty="0" smtClean="0"/>
              <a:t>Объектами</a:t>
            </a:r>
            <a:r>
              <a:rPr lang="ru-RU" dirty="0" smtClean="0"/>
              <a:t> экологических правоотношений являются природные ресурсы, природные объекты и природные комплексы, находящиеся в собственности, во владении или в пользовании физических и юридических лиц.</a:t>
            </a:r>
          </a:p>
          <a:p>
            <a:pPr marL="88900" indent="441325" algn="just">
              <a:buNone/>
            </a:pPr>
            <a:r>
              <a:rPr lang="ru-RU" b="1" u="sng" dirty="0" smtClean="0"/>
              <a:t>Природные ресурсы</a:t>
            </a:r>
            <a:r>
              <a:rPr lang="ru-RU" dirty="0" smtClean="0"/>
              <a:t> – участки природного пространства, используемые в разных целях.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 fontScale="77500" lnSpcReduction="20000"/>
          </a:bodyPr>
          <a:lstStyle/>
          <a:p>
            <a:pPr marL="88900" indent="265113" algn="just">
              <a:buNone/>
            </a:pPr>
            <a:r>
              <a:rPr lang="ru-RU" b="1" u="sng" dirty="0" smtClean="0"/>
              <a:t>Природные объекты </a:t>
            </a:r>
            <a:r>
              <a:rPr lang="ru-RU" dirty="0" smtClean="0"/>
              <a:t>– индивидуализированные или персонифицированные участки природных ресурсов, представители животного или растительного мира, характеризуемые редкостью и уникальностью и используемые в просветительных, культурно-воспитательных и эстетических целях (роща, озеро, стадо диких животных, дерево, валун и т.п.).</a:t>
            </a:r>
          </a:p>
          <a:p>
            <a:pPr marL="88900" indent="265113" algn="just">
              <a:buNone/>
            </a:pPr>
            <a:r>
              <a:rPr lang="ru-RU" b="1" u="sng" dirty="0" smtClean="0"/>
              <a:t>Природные комплексы</a:t>
            </a:r>
            <a:r>
              <a:rPr lang="ru-RU" dirty="0" smtClean="0"/>
              <a:t> – узаконенные территории экосистем, включающие природные ресурсы и природные объекты (заповедники, национальные парки).</a:t>
            </a:r>
          </a:p>
          <a:p>
            <a:pPr marL="88900" indent="265113" algn="just">
              <a:buNone/>
            </a:pPr>
            <a:r>
              <a:rPr lang="ru-RU" b="1" u="sng" dirty="0" smtClean="0"/>
              <a:t>Субъектами</a:t>
            </a:r>
            <a:r>
              <a:rPr lang="ru-RU" dirty="0" smtClean="0"/>
              <a:t> экологических правоотношений выступают государство и его органы, наделенные компетенцией по регулированию экологических отношений, предприятия, организации, граждане, другие юридические и физические лица, в том числе иностранные.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57166"/>
            <a:ext cx="8028384" cy="92869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1.Основные институты организации и развития экологического менеджмента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571612"/>
            <a:ext cx="8028384" cy="485778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Понятие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институционализм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включает два аспекта. Во-первых, это обычаи, традиции, нормы поведения, принятие в обществе, - «институции». Во-вторых, это закрепление норм и обычаев в виде законов, организаций, учреждений, т.е. «институтов».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Институционалисты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стремятся анализировать не только сугубо экономические, но и социальные силы, движущие процесс развития. Сам по себе прогресс развития, рост материального благополучия бессмысленны. Любое действие должно рассматриваться с точки зрения соответствия его истинно человеческому достоинству, процессу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гуманизации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человека и его отношений с окружающим миром.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Autofit/>
          </a:bodyPr>
          <a:lstStyle/>
          <a:p>
            <a:r>
              <a:rPr lang="ru-RU" sz="4400" dirty="0" smtClean="0"/>
              <a:t>Классификация экологических правовых отношений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70000" lnSpcReduction="20000"/>
          </a:bodyPr>
          <a:lstStyle/>
          <a:p>
            <a:pPr marL="176213" indent="177800" algn="just">
              <a:buNone/>
            </a:pPr>
            <a:r>
              <a:rPr lang="ru-RU" dirty="0" smtClean="0"/>
              <a:t>Выделяют:</a:t>
            </a:r>
          </a:p>
          <a:p>
            <a:pPr marL="176213" indent="177800" algn="just">
              <a:buNone/>
            </a:pPr>
            <a:r>
              <a:rPr lang="ru-RU" dirty="0" smtClean="0"/>
              <a:t>а) земельные правоотношения;</a:t>
            </a:r>
          </a:p>
          <a:p>
            <a:pPr marL="176213" indent="177800" algn="just">
              <a:buNone/>
            </a:pPr>
            <a:r>
              <a:rPr lang="ru-RU" dirty="0" smtClean="0"/>
              <a:t>б) водные правоотношения;</a:t>
            </a:r>
          </a:p>
          <a:p>
            <a:pPr marL="176213" indent="177800" algn="just">
              <a:buNone/>
            </a:pPr>
            <a:r>
              <a:rPr lang="ru-RU" dirty="0" smtClean="0"/>
              <a:t>в) лесные правоотношения;</a:t>
            </a:r>
          </a:p>
          <a:p>
            <a:pPr marL="176213" indent="177800" algn="just">
              <a:buNone/>
            </a:pPr>
            <a:r>
              <a:rPr lang="ru-RU" dirty="0" smtClean="0"/>
              <a:t>г) правоотношения по использованию недр;</a:t>
            </a:r>
          </a:p>
          <a:p>
            <a:pPr marL="176213" indent="177800" algn="just">
              <a:buNone/>
            </a:pPr>
            <a:r>
              <a:rPr lang="ru-RU" dirty="0" err="1" smtClean="0"/>
              <a:t>д</a:t>
            </a:r>
            <a:r>
              <a:rPr lang="ru-RU" dirty="0" smtClean="0"/>
              <a:t>) правоотношения по использованию растительного мира;</a:t>
            </a:r>
          </a:p>
          <a:p>
            <a:pPr marL="176213" indent="177800" algn="just">
              <a:buNone/>
            </a:pPr>
            <a:r>
              <a:rPr lang="ru-RU" dirty="0" smtClean="0"/>
              <a:t>е) правоотношения по использованию животного мира;</a:t>
            </a:r>
          </a:p>
          <a:p>
            <a:pPr marL="176213" indent="177800" algn="just">
              <a:buNone/>
            </a:pPr>
            <a:r>
              <a:rPr lang="ru-RU" dirty="0" smtClean="0"/>
              <a:t>ж) правоотношения по использованию атмосферного пространства и климатических ресурсов;</a:t>
            </a:r>
          </a:p>
          <a:p>
            <a:pPr marL="176213" indent="177800" algn="just">
              <a:buNone/>
            </a:pPr>
            <a:r>
              <a:rPr lang="ru-RU" dirty="0" err="1" smtClean="0"/>
              <a:t>з</a:t>
            </a:r>
            <a:r>
              <a:rPr lang="ru-RU" dirty="0" smtClean="0"/>
              <a:t>) правоотношения по охране земель, вод, лесов, недр, животных, растений, атмосферного воздуха;</a:t>
            </a:r>
          </a:p>
          <a:p>
            <a:pPr marL="176213" indent="177800" algn="just">
              <a:buNone/>
            </a:pPr>
            <a:r>
              <a:rPr lang="ru-RU" dirty="0" smtClean="0"/>
              <a:t>и) правоотношения природного </a:t>
            </a:r>
            <a:r>
              <a:rPr lang="ru-RU" dirty="0" err="1" smtClean="0"/>
              <a:t>заповедания</a:t>
            </a:r>
            <a:r>
              <a:rPr lang="ru-RU" dirty="0" smtClean="0"/>
              <a:t>;</a:t>
            </a:r>
          </a:p>
          <a:p>
            <a:pPr marL="176213" indent="177800" algn="just">
              <a:buNone/>
            </a:pPr>
            <a:r>
              <a:rPr lang="ru-RU" dirty="0" smtClean="0"/>
              <a:t>к) правоотношения по охране окружающей человека среды.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Право собственности на природные ресурсы и природные объекты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401080" cy="4857784"/>
          </a:xfrm>
        </p:spPr>
        <p:txBody>
          <a:bodyPr>
            <a:normAutofit fontScale="55000" lnSpcReduction="20000"/>
          </a:bodyPr>
          <a:lstStyle/>
          <a:p>
            <a:pPr marL="176213" indent="354013" algn="just">
              <a:buNone/>
            </a:pPr>
            <a:r>
              <a:rPr lang="ru-RU" sz="3800" dirty="0" smtClean="0"/>
              <a:t>В специальной литературе право собственности выводится из имущественных интересов людей, связанных с «присвоением» вещей и (или) предметов природы.</a:t>
            </a:r>
          </a:p>
          <a:p>
            <a:pPr marL="176213" indent="354013" algn="just">
              <a:buNone/>
            </a:pPr>
            <a:r>
              <a:rPr lang="ru-RU" sz="3800" dirty="0" smtClean="0"/>
              <a:t>Понятие собственности, а тем более права собственности, должно основываться исключительно на юридических критериях.</a:t>
            </a:r>
          </a:p>
          <a:p>
            <a:pPr marL="176213" indent="354013" algn="just">
              <a:buNone/>
            </a:pPr>
            <a:r>
              <a:rPr lang="ru-RU" sz="3800" dirty="0" smtClean="0"/>
              <a:t>Согласно статье 13 Конституции Республики Беларусь собственность в республике может выступать в государственной и частной формах. Этой же статьей предусмотрено, что недра, воды, леса и земли сельскохозяйственного назначение составляют исключительную собственность государства, т.е. последнему принадлежат исключительные права на владение, распоряжение и пользование этими ресурсами! </a:t>
            </a:r>
          </a:p>
          <a:p>
            <a:pPr marL="176213" indent="354013" algn="just">
              <a:buNone/>
            </a:pPr>
            <a:r>
              <a:rPr lang="ru-RU" sz="3800" dirty="0" smtClean="0"/>
              <a:t>Вместе с тем, согласно белорусскому законодательству, помимо государственной земельной собственности, допускается частная собственность на землю граждан РБ, юридических лиц, а также собственность на земельные участки иностранных государств, представленные для постоянных дипломатических учреждений.</a:t>
            </a:r>
          </a:p>
          <a:p>
            <a:pPr marL="176213" indent="354013"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Правовое регулирование в </a:t>
            </a:r>
            <a:r>
              <a:rPr lang="ru-RU" b="1" dirty="0" err="1" smtClean="0"/>
              <a:t>природоресурсной</a:t>
            </a:r>
            <a:r>
              <a:rPr lang="ru-RU" b="1" dirty="0" smtClean="0"/>
              <a:t> сфере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 fontScale="85000" lnSpcReduction="20000"/>
          </a:bodyPr>
          <a:lstStyle/>
          <a:p>
            <a:pPr marL="88900" indent="354013" algn="just">
              <a:buNone/>
            </a:pPr>
            <a:r>
              <a:rPr lang="ru-RU" dirty="0" smtClean="0"/>
              <a:t>Правовое регулирование в </a:t>
            </a:r>
            <a:r>
              <a:rPr lang="ru-RU" dirty="0" err="1" smtClean="0"/>
              <a:t>природоресурсной</a:t>
            </a:r>
            <a:r>
              <a:rPr lang="ru-RU" dirty="0" smtClean="0"/>
              <a:t> сфере заключается в регламентации нормами права отношений по рациональному, комплексному использованию земель, лесов, вод, недр и других природных ресурсов, охватываемых категорией право природопользования, которому присущи определенные формы, виды и основания.</a:t>
            </a:r>
          </a:p>
          <a:p>
            <a:pPr marL="88900" indent="354013" algn="just">
              <a:buNone/>
            </a:pPr>
            <a:r>
              <a:rPr lang="ru-RU" dirty="0" smtClean="0"/>
              <a:t>Право природопользования понимается в значениях института экологического права (объективное право) и субъективного права (прав и обязанностей </a:t>
            </a:r>
            <a:r>
              <a:rPr lang="ru-RU" dirty="0" err="1" smtClean="0"/>
              <a:t>природопользователей</a:t>
            </a:r>
            <a:r>
              <a:rPr lang="ru-RU" dirty="0" smtClean="0"/>
              <a:t>), содержание которого определяется соответствующими полномочиями.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92500" lnSpcReduction="20000"/>
          </a:bodyPr>
          <a:lstStyle/>
          <a:p>
            <a:pPr marL="88900" indent="354013" algn="just">
              <a:buNone/>
            </a:pPr>
            <a:r>
              <a:rPr lang="ru-RU" sz="2800" i="1" dirty="0" smtClean="0"/>
              <a:t>Право природопользования</a:t>
            </a:r>
            <a:r>
              <a:rPr lang="ru-RU" sz="2800" dirty="0" smtClean="0"/>
              <a:t> как институт экологического права представляет собой совокупность общих правовых норм, определяющих единые условия и правила использования природных ресурсов, природных объектов и природных </a:t>
            </a:r>
            <a:r>
              <a:rPr lang="ru-RU" sz="2800" dirty="0" err="1" smtClean="0"/>
              <a:t>коплексов</a:t>
            </a:r>
            <a:r>
              <a:rPr lang="ru-RU" sz="2800" dirty="0" smtClean="0"/>
              <a:t>, а также специальных норм, регулирующих отношения в связи с осуществлением многоцелевого, рационального пользования землей, водами, лесами, недрами, атмосферным пространством, растительным миром, территориями национальных парков, заказников, другими природными ресурсами, объектами или комплексами. Указанные нормы содержатся соответственно в конституционном законодательстве, в Земельном, Водном, Лесном кодексах и Кодексе о недрах, в законах о животном мире, иных </a:t>
            </a:r>
            <a:r>
              <a:rPr lang="ru-RU" sz="2800" dirty="0" err="1" smtClean="0"/>
              <a:t>природоресурсных</a:t>
            </a:r>
            <a:r>
              <a:rPr lang="ru-RU" sz="2800" dirty="0" smtClean="0"/>
              <a:t> нормативных правовых актах. Право природопользования может быть специальным и общим.</a:t>
            </a:r>
          </a:p>
          <a:p>
            <a:pPr marL="88900" indent="354013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 fontScale="85000" lnSpcReduction="20000"/>
          </a:bodyPr>
          <a:lstStyle/>
          <a:p>
            <a:pPr marL="88900" indent="441325" algn="just">
              <a:buNone/>
            </a:pPr>
            <a:r>
              <a:rPr lang="ru-RU" i="1" dirty="0" smtClean="0"/>
              <a:t>Право специального природопользования </a:t>
            </a:r>
            <a:r>
              <a:rPr lang="ru-RU" dirty="0" smtClean="0"/>
              <a:t>возникает только по воле собственника природных ресурсов, природных объектов и природных комплексов путем предоставления их на основании правовых норм решениями органов государства или по договорам аренды в обособленное пользование и владение конкретным юридическим и физическим лицам для определенных целей за плату и осуществляется с применением специальных технических сооружений, устройств и технологий. Пользование природными ресурсами, природными объектами и природными комплексами, не обладающее такими признаками, относится к </a:t>
            </a:r>
            <a:r>
              <a:rPr lang="ru-RU" i="1" dirty="0" smtClean="0"/>
              <a:t>праву общего природопользования</a:t>
            </a:r>
            <a:r>
              <a:rPr lang="ru-RU" dirty="0" smtClean="0"/>
              <a:t>, которое возникает из предписаний отдельных норм </a:t>
            </a:r>
            <a:r>
              <a:rPr lang="ru-RU" dirty="0" err="1" smtClean="0"/>
              <a:t>природоресурсных</a:t>
            </a:r>
            <a:r>
              <a:rPr lang="ru-RU" dirty="0" smtClean="0"/>
              <a:t> кодексов, законов и подзаконных актов.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01122" cy="6072230"/>
          </a:xfrm>
        </p:spPr>
        <p:txBody>
          <a:bodyPr>
            <a:normAutofit fontScale="25000" lnSpcReduction="20000"/>
          </a:bodyPr>
          <a:lstStyle/>
          <a:p>
            <a:pPr marL="88900" indent="354013" algn="just">
              <a:buNone/>
            </a:pPr>
            <a:r>
              <a:rPr lang="ru-RU" sz="8800" dirty="0" smtClean="0"/>
              <a:t>По формам организации и осуществления </a:t>
            </a:r>
            <a:r>
              <a:rPr lang="ru-RU" sz="8800" i="1" dirty="0" smtClean="0"/>
              <a:t>право природопользования </a:t>
            </a:r>
            <a:r>
              <a:rPr lang="ru-RU" sz="8800" dirty="0" smtClean="0"/>
              <a:t>подразделяется на </a:t>
            </a:r>
            <a:r>
              <a:rPr lang="ru-RU" sz="8800" i="1" dirty="0" smtClean="0"/>
              <a:t>бездоговорное</a:t>
            </a:r>
            <a:r>
              <a:rPr lang="ru-RU" sz="8800" dirty="0" smtClean="0"/>
              <a:t> и </a:t>
            </a:r>
            <a:r>
              <a:rPr lang="ru-RU" sz="8800" i="1" dirty="0" smtClean="0"/>
              <a:t>договорное</a:t>
            </a:r>
            <a:r>
              <a:rPr lang="ru-RU" sz="8800" dirty="0" smtClean="0"/>
              <a:t>, </a:t>
            </a:r>
            <a:r>
              <a:rPr lang="ru-RU" sz="8800" i="1" dirty="0" smtClean="0"/>
              <a:t>обособленное</a:t>
            </a:r>
            <a:r>
              <a:rPr lang="ru-RU" sz="8800" dirty="0" smtClean="0"/>
              <a:t> и </a:t>
            </a:r>
            <a:r>
              <a:rPr lang="ru-RU" sz="8800" i="1" dirty="0" smtClean="0"/>
              <a:t>совместное</a:t>
            </a:r>
            <a:r>
              <a:rPr lang="ru-RU" sz="8800" dirty="0" smtClean="0"/>
              <a:t>, </a:t>
            </a:r>
            <a:r>
              <a:rPr lang="ru-RU" sz="8800" i="1" dirty="0" smtClean="0"/>
              <a:t>первичное</a:t>
            </a:r>
            <a:r>
              <a:rPr lang="ru-RU" sz="8800" dirty="0" smtClean="0"/>
              <a:t> и </a:t>
            </a:r>
            <a:r>
              <a:rPr lang="ru-RU" sz="8800" i="1" dirty="0" smtClean="0"/>
              <a:t>вторичное</a:t>
            </a:r>
            <a:r>
              <a:rPr lang="ru-RU" sz="8800" dirty="0" smtClean="0"/>
              <a:t>, </a:t>
            </a:r>
            <a:r>
              <a:rPr lang="ru-RU" sz="8800" i="1" dirty="0" smtClean="0"/>
              <a:t>постоянное</a:t>
            </a:r>
            <a:r>
              <a:rPr lang="ru-RU" sz="8800" dirty="0" smtClean="0"/>
              <a:t> и </a:t>
            </a:r>
            <a:r>
              <a:rPr lang="ru-RU" sz="8800" i="1" dirty="0" smtClean="0"/>
              <a:t>временное</a:t>
            </a:r>
            <a:r>
              <a:rPr lang="ru-RU" sz="8800" dirty="0" smtClean="0"/>
              <a:t>. Бездоговорное возникает и производится на основании норм законодательства или решений государственных органов, а основаниями договорного выступают арендный или концессионный договоры. Обособленное природопользование связано с пользованием индивидуализированными участками природных ресурсов, природными объектами или природными комплексами конкретными юридическими или физическими лицами, в то время как при совместном пользователями могут быть несколько таких лиц. Право природопользования, предоставленное </a:t>
            </a:r>
            <a:r>
              <a:rPr lang="ru-RU" sz="8800" dirty="0" err="1" smtClean="0"/>
              <a:t>природопользователям</a:t>
            </a:r>
            <a:r>
              <a:rPr lang="ru-RU" sz="8800" dirty="0" smtClean="0"/>
              <a:t> собственником природных ресурсов, природных объектов и природных комплексов, является первичным; право пользования некоторыми видами таких ресурсов и объектов, полученное от первичных </a:t>
            </a:r>
            <a:r>
              <a:rPr lang="ru-RU" sz="8800" dirty="0" err="1" smtClean="0"/>
              <a:t>природопользователей</a:t>
            </a:r>
            <a:r>
              <a:rPr lang="ru-RU" sz="8800" dirty="0" smtClean="0"/>
              <a:t>, именуется вторичным. Постоянным признается право природопользования без заранее установленного срока, а сроки временного пользования природными ресурсами, природными объектами и природными </a:t>
            </a:r>
            <a:r>
              <a:rPr lang="ru-RU" sz="8800" dirty="0" err="1" smtClean="0"/>
              <a:t>коплексами</a:t>
            </a:r>
            <a:r>
              <a:rPr lang="ru-RU" sz="8800" dirty="0" smtClean="0"/>
              <a:t> определяются законодательством или договорами.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>
            <a:normAutofit/>
          </a:bodyPr>
          <a:lstStyle/>
          <a:p>
            <a:pPr marL="88900" indent="441325" algn="just">
              <a:buNone/>
            </a:pPr>
            <a:r>
              <a:rPr lang="ru-RU" sz="3000" dirty="0" smtClean="0"/>
              <a:t>Основное назначение правового регулирования в </a:t>
            </a:r>
            <a:r>
              <a:rPr lang="ru-RU" sz="3000" dirty="0" err="1" smtClean="0"/>
              <a:t>природоресурсной</a:t>
            </a:r>
            <a:r>
              <a:rPr lang="ru-RU" sz="3000" dirty="0" smtClean="0"/>
              <a:t> сфере заключается в закреплении в законодательстве  </a:t>
            </a:r>
            <a:r>
              <a:rPr lang="ru-RU" sz="3000" i="1" dirty="0" smtClean="0"/>
              <a:t>права природопользования</a:t>
            </a:r>
            <a:r>
              <a:rPr lang="ru-RU" sz="3000" dirty="0" smtClean="0"/>
              <a:t>, определении его содержания. </a:t>
            </a:r>
          </a:p>
          <a:p>
            <a:pPr marL="88900" indent="441325" algn="just">
              <a:buNone/>
            </a:pPr>
            <a:r>
              <a:rPr lang="ru-RU" sz="3000" dirty="0" smtClean="0"/>
              <a:t>Содержание права природопользования образуют объекты, субъекты, правомочия и обязанности субъектов землепользования, водопользования, лесопользования, </a:t>
            </a:r>
            <a:r>
              <a:rPr lang="ru-RU" sz="3000" dirty="0" err="1" smtClean="0"/>
              <a:t>недропользования</a:t>
            </a:r>
            <a:r>
              <a:rPr lang="ru-RU" sz="3000" dirty="0" smtClean="0"/>
              <a:t>, других видов пользования природными ресурсами, природными объектами, природными комплексами.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Правовое регулирование в природоохранной сфере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501122" cy="4895864"/>
          </a:xfrm>
        </p:spPr>
        <p:txBody>
          <a:bodyPr>
            <a:noAutofit/>
          </a:bodyPr>
          <a:lstStyle/>
          <a:p>
            <a:pPr marL="88900" indent="354013" algn="just">
              <a:buNone/>
            </a:pPr>
            <a:r>
              <a:rPr lang="ru-RU" sz="2300" dirty="0" smtClean="0"/>
              <a:t>Правовое регулирования в природоохранной сфере сводится к закреплению нормами права видов, оснований, форм, объектов и круга субъектов охраны окружающей среды, прав и обязанностей участников природоохранной деятельности.</a:t>
            </a:r>
          </a:p>
          <a:p>
            <a:pPr marL="88900" indent="354013" algn="just">
              <a:buNone/>
            </a:pPr>
            <a:r>
              <a:rPr lang="ru-RU" sz="2300" dirty="0" smtClean="0"/>
              <a:t>Необходимость рассмотрения и обособления правовой охраны окружающей среды в качестве относительно самостоятельного социально-правового явления обусловлена тем, что в процессе осуществления рационального и комплексного использования земель, недр, лесов, атмосферного пространства, растительного, животного мира, регулируемого природопользования в национальных парках и заказниках практически всегда имеют место противоречия экономических и экологических интересов. </a:t>
            </a:r>
            <a:endParaRPr lang="ru-RU" sz="23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429684" cy="6143668"/>
          </a:xfrm>
        </p:spPr>
        <p:txBody>
          <a:bodyPr>
            <a:normAutofit fontScale="77500" lnSpcReduction="20000"/>
          </a:bodyPr>
          <a:lstStyle/>
          <a:p>
            <a:pPr marL="88900" indent="441325" algn="just">
              <a:buNone/>
            </a:pPr>
            <a:r>
              <a:rPr lang="ru-RU" dirty="0" smtClean="0"/>
              <a:t>Как институт экологического права правовая охрана окружающей среды представляет собой совокупность общих правовых норм, определяющих единые условия и требования природоохранной деятельности, а также специальных норм, регулирующих отношения природного </a:t>
            </a:r>
            <a:r>
              <a:rPr lang="ru-RU" dirty="0" err="1" smtClean="0"/>
              <a:t>заповедания</a:t>
            </a:r>
            <a:r>
              <a:rPr lang="ru-RU" dirty="0" smtClean="0"/>
              <a:t>, по охране земель, вод, недр, других природных ресурсов, природных объектов и природных комплексов, обеспечению экологической безопасности в сферах несельскохозяйственного производства, сельскохозяйственного производства, в населенных пунктах, лечебно-оздоровительных, рекреационных и других территориях или зонах антропогенного воздействия. </a:t>
            </a:r>
          </a:p>
          <a:p>
            <a:pPr marL="88900" indent="441325" algn="just">
              <a:buNone/>
            </a:pPr>
            <a:r>
              <a:rPr lang="ru-RU" dirty="0" smtClean="0"/>
              <a:t>Эти нормы содержатся соответственно в Конституции Республики Беларусь и некоторых конституционных законах, природоохранительном законодательстве, </a:t>
            </a:r>
            <a:r>
              <a:rPr lang="ru-RU" dirty="0" err="1" smtClean="0"/>
              <a:t>природоресурсовых</a:t>
            </a:r>
            <a:r>
              <a:rPr lang="ru-RU" dirty="0" smtClean="0"/>
              <a:t> кодексах и законах, хозяйственном, уголовном, административном и ином законодательстве.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329642" cy="6143668"/>
          </a:xfrm>
        </p:spPr>
        <p:txBody>
          <a:bodyPr>
            <a:normAutofit fontScale="92500"/>
          </a:bodyPr>
          <a:lstStyle/>
          <a:p>
            <a:pPr marL="88900" indent="354013" algn="just">
              <a:buNone/>
            </a:pPr>
            <a:r>
              <a:rPr lang="ru-RU" sz="3200" dirty="0" smtClean="0"/>
              <a:t>Правовая охрана земель, недр, вод, заповедных территорий, других природных ресурсов, природных объектов и природных комплексов включает систему закрепленных правом организационных, технических, экономических, других работ и мероприятий, направленных на рациональное, комплексное использование и предотвращение необоснованных изъятий этих ресурсов, объектов и комплексов, их улучшение, восстановление, воспроизводство и защиту от вредных естественных или антропогенных воздействий.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14290"/>
            <a:ext cx="7686026" cy="6326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Институты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857232"/>
            <a:ext cx="7848872" cy="574012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 прикладном аспекте, </a:t>
            </a:r>
            <a:r>
              <a:rPr lang="ru-RU" b="1" dirty="0" smtClean="0"/>
              <a:t>институты</a:t>
            </a:r>
            <a:r>
              <a:rPr lang="ru-RU" dirty="0" smtClean="0"/>
              <a:t> – это </a:t>
            </a:r>
          </a:p>
          <a:p>
            <a:r>
              <a:rPr lang="ru-RU" i="1" dirty="0" smtClean="0"/>
              <a:t>формализованные</a:t>
            </a:r>
            <a:r>
              <a:rPr lang="ru-RU" dirty="0" smtClean="0"/>
              <a:t> (законы, конституция) и </a:t>
            </a:r>
          </a:p>
          <a:p>
            <a:r>
              <a:rPr lang="ru-RU" i="1" dirty="0" smtClean="0"/>
              <a:t>неформализованные</a:t>
            </a:r>
            <a:r>
              <a:rPr lang="ru-RU" dirty="0" smtClean="0"/>
              <a:t> (добровольно принятые кодексы поведения) ограничения и факторы принуждения, обеспечивающие структурированное взаимодействие людей, образуя  побудительную (мотивационную структуру общества и экономики). </a:t>
            </a:r>
            <a:r>
              <a:rPr lang="ru-RU" i="1" dirty="0" smtClean="0"/>
              <a:t>Функциональная взаимосвязь между институтами и организациями</a:t>
            </a:r>
            <a:r>
              <a:rPr lang="ru-RU" dirty="0" smtClean="0"/>
              <a:t>: первые определяют «правила игры» («правила поведения»), вторые являются «игроками».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472518" cy="1143008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5400" b="1" dirty="0" smtClean="0"/>
              <a:t>Правовая охрана среды жизнедеятельности человека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95798"/>
          </a:xfrm>
        </p:spPr>
        <p:txBody>
          <a:bodyPr>
            <a:normAutofit fontScale="85000" lnSpcReduction="20000"/>
          </a:bodyPr>
          <a:lstStyle/>
          <a:p>
            <a:pPr marL="88900" indent="441325" algn="just">
              <a:buNone/>
            </a:pPr>
            <a:r>
              <a:rPr lang="ru-RU" sz="3000" dirty="0" smtClean="0"/>
              <a:t>Правовая охрана среды жизнедеятельности человека, в отличие от правовой охраны природы, представляет собой правовое регулирование природоохранных отношений по обеспечению экологической безопасности в промышленности, энергетике, сельском и коммунально-бытовом хозяйстве, городах и других населенных пунктах, на транспорте, в научной, оборонной, санаторно-курортной и иных нехозяйственных сферах, оказывающих отрицательное воздействие на экосистемы, а также по ликвидации неблагоприятных экологических послед­ствий техногенных катастроф и аварий или стихийных бедствий.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186766" cy="11430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/>
              <a:t>Юридическая ответственность в области экологического менеджмента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normAutofit fontScale="70000" lnSpcReduction="20000"/>
          </a:bodyPr>
          <a:lstStyle/>
          <a:p>
            <a:pPr marL="88900" indent="354013" algn="just">
              <a:buNone/>
            </a:pPr>
            <a:r>
              <a:rPr lang="ru-RU" dirty="0" smtClean="0"/>
              <a:t>Ответственность за нарушения правил и требований природопользования, которые обобщенно именуются экологическими правонарушениями, возможна, если последние предусмотрены законом и за их совершение законодательными актами установлены санкции в виде определенных неблагоприятных для нарушителей личностных или экономических последствий.</a:t>
            </a:r>
          </a:p>
          <a:p>
            <a:pPr marL="88900" indent="354013" algn="just">
              <a:buNone/>
            </a:pPr>
            <a:r>
              <a:rPr lang="ru-RU" dirty="0" smtClean="0"/>
              <a:t>Обобщенно к этим нарушениям следует отнести: сделки по поводу природных ресурсов, природных объектов или природных комплексов, их самовольный захват, нецелевое, нерациональное или бесхозяйственное использование, порчу, загрязнение или уничтожение; невыполнение правовых предпи­са­ний по своевременному возврату, учету, улучшению, восстановлению и воспроизводству указанных ресурсов, объектов и комплексов, проведению природоохранных мероприятий и др.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 fontScale="77500" lnSpcReduction="20000"/>
          </a:bodyPr>
          <a:lstStyle/>
          <a:p>
            <a:pPr marL="88900" indent="354013" algn="just">
              <a:buNone/>
            </a:pPr>
            <a:r>
              <a:rPr lang="ru-RU" dirty="0" smtClean="0"/>
              <a:t>Ответственность за указанные и другие нарушения может наступить только при условии, если они полностью воспроизведены в уголовном, административном, ином специальном отраслевом законодательстве, нормы которого устанавливают конкретные меры воздействия на правонарушителей. В этих случаях в обязательном порядке должно иметь место определенное экологическое правонарушение с присущим ему составом.</a:t>
            </a:r>
          </a:p>
          <a:p>
            <a:pPr marL="88900" indent="354013" algn="just">
              <a:buNone/>
            </a:pPr>
            <a:r>
              <a:rPr lang="ru-RU" dirty="0" smtClean="0"/>
              <a:t>Экологическое правонарушение представляет собой противоправное, наказуемое, виновное деяние (действие или бездействие) юридического либо физического лица, которое противоречит требованиям </a:t>
            </a:r>
            <a:r>
              <a:rPr lang="ru-RU" dirty="0" err="1" smtClean="0"/>
              <a:t>природоресурсового</a:t>
            </a:r>
            <a:r>
              <a:rPr lang="ru-RU" dirty="0" smtClean="0"/>
              <a:t> или природоохранительного законодательства и посягает на установленный порядок природопользования и охраны окружающей среды.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43365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Экологическая политика государства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47800"/>
            <a:ext cx="8433654" cy="4800600"/>
          </a:xfrm>
        </p:spPr>
        <p:txBody>
          <a:bodyPr>
            <a:normAutofit fontScale="77500" lnSpcReduction="20000"/>
          </a:bodyPr>
          <a:lstStyle/>
          <a:p>
            <a:pPr marL="88900" indent="354013" algn="just">
              <a:buNone/>
            </a:pPr>
            <a:r>
              <a:rPr lang="ru-RU" dirty="0" smtClean="0"/>
              <a:t>Содержание экологической политики государства следует рассматривать в двух аспектах: общем (фундаментальном) и прикладном.</a:t>
            </a:r>
          </a:p>
          <a:p>
            <a:pPr marL="88900" indent="354013" algn="just">
              <a:buNone/>
            </a:pPr>
            <a:r>
              <a:rPr lang="ru-RU" dirty="0" smtClean="0"/>
              <a:t>С </a:t>
            </a:r>
            <a:r>
              <a:rPr lang="ru-RU" b="1" dirty="0" smtClean="0"/>
              <a:t>фундаментальных</a:t>
            </a:r>
            <a:r>
              <a:rPr lang="ru-RU" dirty="0" smtClean="0"/>
              <a:t> позиций экологическая политика – это формируемая государством система ценностей, определяющих отношение человека (общества) к природе. Существенную роль в ее формировании играют общечеловеческие ценности, социальная и этическая среда, в которой формируются и развиваются эколого-экономические отношения устойчивого природопользования.</a:t>
            </a:r>
          </a:p>
          <a:p>
            <a:pPr marL="88900" indent="354013" algn="just">
              <a:buNone/>
            </a:pPr>
            <a:r>
              <a:rPr lang="ru-RU" dirty="0" smtClean="0"/>
              <a:t>Краткое определение фундаментального аспекта экологической политики государства: «искусство управления взаимодействием общества и природы».</a:t>
            </a:r>
          </a:p>
          <a:p>
            <a:pPr marL="88900" indent="441325" algn="just">
              <a:buNone/>
            </a:pPr>
            <a:endParaRPr lang="ru-RU" dirty="0" smtClean="0"/>
          </a:p>
          <a:p>
            <a:pPr marL="88900" indent="441325" algn="just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/>
          </a:bodyPr>
          <a:lstStyle/>
          <a:p>
            <a:pPr marL="88900" indent="354013" algn="just">
              <a:buNone/>
            </a:pPr>
            <a:r>
              <a:rPr lang="ru-RU" dirty="0" smtClean="0"/>
              <a:t>В </a:t>
            </a:r>
            <a:r>
              <a:rPr lang="ru-RU" b="1" dirty="0" smtClean="0"/>
              <a:t>прикладном</a:t>
            </a:r>
            <a:r>
              <a:rPr lang="ru-RU" dirty="0" smtClean="0"/>
              <a:t> аспекте экологическая политика государства – это система организационно-правовых и эколого-экономических мероприятий общенационального характера, направленная на решение проблем экологии человека и </a:t>
            </a:r>
            <a:r>
              <a:rPr lang="ru-RU" dirty="0" err="1" smtClean="0"/>
              <a:t>экологизации</a:t>
            </a:r>
            <a:r>
              <a:rPr lang="ru-RU" dirty="0" smtClean="0"/>
              <a:t> экономики на основе утверждения в материально-духовной жизни общества ценностных отношений устойчивого природопользования.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500858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90000"/>
              </a:lnSpc>
              <a:buNone/>
            </a:pPr>
            <a:r>
              <a:rPr lang="ru-RU" dirty="0" smtClean="0">
                <a:cs typeface="Times New Roman" pitchFamily="18" charset="0"/>
              </a:rPr>
              <a:t>Основными направлениями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экологической политики </a:t>
            </a:r>
            <a:r>
              <a:rPr lang="ru-RU" dirty="0" smtClean="0">
                <a:cs typeface="Times New Roman" pitchFamily="18" charset="0"/>
              </a:rPr>
              <a:t>государства являются:</a:t>
            </a:r>
          </a:p>
          <a:p>
            <a:pPr algn="just">
              <a:lnSpc>
                <a:spcPct val="90000"/>
              </a:lnSpc>
              <a:buNone/>
            </a:pPr>
            <a:r>
              <a:rPr lang="ru-RU" dirty="0" smtClean="0">
                <a:cs typeface="Times New Roman" pitchFamily="18" charset="0"/>
              </a:rPr>
              <a:t>− достижение определенного (критического) уровня удовлетворения элементарных потребностей людей;</a:t>
            </a:r>
          </a:p>
          <a:p>
            <a:pPr algn="just">
              <a:lnSpc>
                <a:spcPct val="90000"/>
              </a:lnSpc>
              <a:buNone/>
            </a:pPr>
            <a:r>
              <a:rPr lang="ru-RU" dirty="0" smtClean="0">
                <a:cs typeface="Times New Roman" pitchFamily="18" charset="0"/>
              </a:rPr>
              <a:t>− наличие институциональных структур, социальных слоев и групп, заинтересованных в сохранении окружающей среды; сильное и независимое экологическое движение;</a:t>
            </a:r>
          </a:p>
          <a:p>
            <a:pPr algn="just">
              <a:lnSpc>
                <a:spcPct val="90000"/>
              </a:lnSpc>
              <a:buNone/>
            </a:pPr>
            <a:r>
              <a:rPr lang="ru-RU" dirty="0" smtClean="0">
                <a:cs typeface="Times New Roman" pitchFamily="18" charset="0"/>
              </a:rPr>
              <a:t>−разработка действенного природоохранного законодательства, механизмов его реализации;</a:t>
            </a:r>
          </a:p>
          <a:p>
            <a:pPr algn="just">
              <a:lnSpc>
                <a:spcPct val="90000"/>
              </a:lnSpc>
              <a:buNone/>
            </a:pPr>
            <a:r>
              <a:rPr lang="ru-RU" dirty="0" smtClean="0">
                <a:cs typeface="Times New Roman" pitchFamily="18" charset="0"/>
              </a:rPr>
              <a:t>–аккумулирование средств для реализации национальной и региональных природоохранных программ;</a:t>
            </a:r>
          </a:p>
          <a:p>
            <a:pPr algn="just">
              <a:lnSpc>
                <a:spcPct val="90000"/>
              </a:lnSpc>
              <a:buNone/>
            </a:pPr>
            <a:r>
              <a:rPr lang="ru-RU" dirty="0" smtClean="0">
                <a:cs typeface="Times New Roman" pitchFamily="18" charset="0"/>
              </a:rPr>
              <a:t>− подготовка высококвалифицированных специалистов в области природопользования.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Алгоритм формирования системы целей  учитывает: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основные положения концепции устойчивого развития;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особенности социально-экономического и экологического развития страны в переходный период;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	 национальные ценности и особенности менталитета;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4) международную роль экологического потенциала страны.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>
              <a:buNone/>
            </a:pPr>
            <a:r>
              <a:rPr lang="ru-RU" sz="3600" dirty="0" smtClean="0">
                <a:cs typeface="Times New Roman" pitchFamily="18" charset="0"/>
              </a:rPr>
              <a:t>Реализация этой цели тесно связана с выделением ряда основных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подцелей</a:t>
            </a:r>
            <a:r>
              <a:rPr lang="ru-RU" sz="3600" dirty="0" smtClean="0">
                <a:cs typeface="Times New Roman" pitchFamily="18" charset="0"/>
              </a:rPr>
              <a:t>, в качестве которых выступают следующие: </a:t>
            </a:r>
          </a:p>
          <a:p>
            <a:pPr algn="just">
              <a:buNone/>
            </a:pPr>
            <a:r>
              <a:rPr lang="ru-RU" sz="3600" dirty="0" smtClean="0">
                <a:cs typeface="Times New Roman" pitchFamily="18" charset="0"/>
              </a:rPr>
              <a:t>1) поддержание  качества жизни и качества окружающей среды на основе формирования культуры нового типа;</a:t>
            </a:r>
          </a:p>
          <a:p>
            <a:pPr algn="just">
              <a:buNone/>
            </a:pPr>
            <a:r>
              <a:rPr lang="ru-RU" sz="3600" dirty="0" smtClean="0">
                <a:cs typeface="Times New Roman" pitchFamily="18" charset="0"/>
              </a:rPr>
              <a:t>2) обеспечение социально и экологически приемлемого экономического роста;</a:t>
            </a:r>
          </a:p>
          <a:p>
            <a:pPr algn="just">
              <a:buNone/>
            </a:pPr>
            <a:r>
              <a:rPr lang="ru-RU" sz="3600" dirty="0" smtClean="0">
                <a:cs typeface="Times New Roman" pitchFamily="18" charset="0"/>
              </a:rPr>
              <a:t>3) сохранение продуцирующей способности природных экосистем и обеспечение экологической безопасности.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 достижению устойчивого развития:</a:t>
            </a:r>
          </a:p>
          <a:p>
            <a:pPr algn="just">
              <a:lnSpc>
                <a:spcPct val="90000"/>
              </a:lnSpc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нейтрализация последствий чернобыльской катастрофы, обеспечение радиационной безопасности населения;</a:t>
            </a:r>
          </a:p>
          <a:p>
            <a:pPr algn="just">
              <a:lnSpc>
                <a:spcPct val="9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обеспечение процессов экономического роста;</a:t>
            </a:r>
          </a:p>
          <a:p>
            <a:pPr algn="just">
              <a:lnSpc>
                <a:spcPct val="9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экологизация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производства, науки и основных сфер человеческой деятельности;</a:t>
            </a:r>
          </a:p>
          <a:p>
            <a:pPr algn="just">
              <a:lnSpc>
                <a:spcPct val="9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сохранение хозяйственной емкости экосистем; </a:t>
            </a:r>
          </a:p>
          <a:p>
            <a:pPr algn="just">
              <a:lnSpc>
                <a:spcPct val="9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снижение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природоемкости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материалоемкости производства, внедрение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энерго-ресурсосберегающих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наукоемких технологий; </a:t>
            </a:r>
          </a:p>
          <a:p>
            <a:pPr algn="just">
              <a:lnSpc>
                <a:spcPct val="9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улучшение демографической ситуации в республике; </a:t>
            </a:r>
          </a:p>
          <a:p>
            <a:pPr algn="just">
              <a:lnSpc>
                <a:spcPct val="9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экологического сознания и экологической культуры; </a:t>
            </a:r>
          </a:p>
          <a:p>
            <a:pPr algn="just">
              <a:lnSpc>
                <a:spcPct val="9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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эффективности международного сотрудничества и роли государства в решении проблем охраны окружающей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среды.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качестве </a:t>
            </a:r>
            <a:r>
              <a:rPr lang="ru-RU" sz="4000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ключевых элементов</a:t>
            </a: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модели, реализующих цели устойчивого развития, выступают </a:t>
            </a:r>
            <a:r>
              <a:rPr lang="ru-RU" sz="4000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человеческий</a:t>
            </a: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экономический</a:t>
            </a: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4000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экологический</a:t>
            </a:r>
            <a:r>
              <a:rPr lang="ru-RU" sz="40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капиталы</a:t>
            </a: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имеющие </a:t>
            </a:r>
            <a:r>
              <a:rPr lang="ru-RU" sz="4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системообразующий</a:t>
            </a: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характер и определяющие новые акценты и требования в отношении удовлетворения нынешних и будущих потребностей людей.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2852"/>
            <a:ext cx="7957548" cy="657229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Институциональные основы построения менеджмента обусловлены системой рыночных отношений. Рынок – сложное социально-экономическое явление. С  «институциональной» точки зрения он представляет собой структурное образование, включающее различные институты: законы, правила игры (кодексы поведения участников рыночных отношений), типы экономических (социально-экономических) отношений и связей. В данном контексте, институты – это набор правил, процедур и соответствий, моральное (этическое) поведение субъектов хозяйствования (индивидуумов) в интересах максимизации своих доходов.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33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Экологически чистый социализированный доход характеризует: </a:t>
            </a:r>
            <a:endParaRPr lang="ru-RU" sz="33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1) доход, очищенный: а) от продукции, выпущенной с нарушением экологических норм хозяйствования; б) от стоимости отходов (включая экологически опасные), образующихся в результате производства и потребления продукции;</a:t>
            </a:r>
            <a:endParaRPr lang="ru-RU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2) социально приемлемый разрыв между его максимальной и минимальной величинами (на одного человека), ориентацию на сближение, а не усиление разрыва в уровне жизни между бедными и богатыми слоями населения, в достижении равных возможностей для удовлетворения насущных материальных, духовных и экологических потребностей человека с позиции достойной его жизни;</a:t>
            </a:r>
            <a:endParaRPr lang="ru-RU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0000"/>
                </a:solidFill>
                <a:cs typeface="Times New Roman" pitchFamily="18" charset="0"/>
              </a:rPr>
              <a:t>3) поступление сверхприбыли (или ее значительной части) от частной и иной деятельности на нужды всего общества путем вложений в духовно-интеллектуальную и экологическую сферы.</a:t>
            </a: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14290"/>
            <a:ext cx="7542580" cy="704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Концепция Д. </a:t>
            </a:r>
            <a:r>
              <a:rPr lang="ru-RU" dirty="0" err="1" smtClean="0"/>
              <a:t>Норта</a:t>
            </a:r>
            <a:r>
              <a:rPr lang="ru-RU" dirty="0" smtClean="0"/>
              <a:t> (</a:t>
            </a:r>
            <a:r>
              <a:rPr lang="en-US" dirty="0" smtClean="0"/>
              <a:t>D.C. North)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000108"/>
            <a:ext cx="7848872" cy="56692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Большой вклад в развитие институциональной теории внес лауреат Нобелевской премии по экономике Д. </a:t>
            </a:r>
            <a:r>
              <a:rPr lang="ru-RU" dirty="0" err="1" smtClean="0"/>
              <a:t>Норт</a:t>
            </a:r>
            <a:r>
              <a:rPr lang="ru-RU" dirty="0" smtClean="0"/>
              <a:t>. Новые институты, согласно Д. </a:t>
            </a:r>
            <a:r>
              <a:rPr lang="ru-RU" dirty="0" err="1" smtClean="0"/>
              <a:t>Норту</a:t>
            </a:r>
            <a:r>
              <a:rPr lang="ru-RU" dirty="0" smtClean="0"/>
              <a:t>, появляются, когда общество усматривает возможность получения дохода, который не может быть получен в условиях сложившейся институциональной системы. Иными словами, если производственные факторы предоставляют возможность увеличения доходов, а институциональные этому препятствуют, то велики шансы возникновения новых институтов.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2852"/>
            <a:ext cx="7957548" cy="6715148"/>
          </a:xfrm>
        </p:spPr>
        <p:txBody>
          <a:bodyPr>
            <a:normAutofit lnSpcReduction="10000"/>
          </a:bodyPr>
          <a:lstStyle/>
          <a:p>
            <a:r>
              <a:rPr lang="ru-RU" sz="3000" dirty="0" smtClean="0"/>
              <a:t>Д. </a:t>
            </a:r>
            <a:r>
              <a:rPr lang="ru-RU" sz="3000" dirty="0" err="1" smtClean="0"/>
              <a:t>Норт</a:t>
            </a:r>
            <a:r>
              <a:rPr lang="ru-RU" sz="3000" dirty="0" smtClean="0"/>
              <a:t> показал, что организационные факторы играют более важную роль, чем технические, поскольку ведут к изменению институтов, которые, в свою очередь, оказывают существенное влияние на развитие экономики. Технические изменения и другие считающиеся важными факторы экономического развития рассматриваются как недостаточные: являясь составляющей процесса роста, сами по себе они не могут его определить. Ключом к экономическому росту является эффективная организация экономики. Концепция Д. </a:t>
            </a:r>
            <a:r>
              <a:rPr lang="ru-RU" sz="3000" dirty="0" err="1" smtClean="0"/>
              <a:t>Норта</a:t>
            </a:r>
            <a:r>
              <a:rPr lang="ru-RU" sz="3000" dirty="0" smtClean="0"/>
              <a:t> основана на следующих постулатах:</a:t>
            </a:r>
          </a:p>
          <a:p>
            <a:endParaRPr lang="ru-RU" sz="3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85728"/>
            <a:ext cx="7542580" cy="632666"/>
          </a:xfrm>
        </p:spPr>
        <p:txBody>
          <a:bodyPr>
            <a:normAutofit fontScale="90000"/>
          </a:bodyPr>
          <a:lstStyle/>
          <a:p>
            <a:r>
              <a:rPr lang="be-BY" dirty="0" smtClean="0"/>
              <a:t>Постулаты Норта: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928670"/>
            <a:ext cx="7742664" cy="53959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000" dirty="0" smtClean="0"/>
              <a:t>1) законы могут быть изменены в течение короткого времени, неформальные нормы, а тем более системы ценностей изменяются значительно медленнее. Только они создают формальную основу для действия законов, а резкие изменения последних часто приводят к результатам, отличающимся от ожидаемых. Страны, которые принимают законы, пригодные для других экономических условий, приобретают совсем не то направление развития, что имеют государства, откуда эти законы заимствованы;</a:t>
            </a:r>
          </a:p>
          <a:p>
            <a:endParaRPr lang="ru-RU" sz="3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357166"/>
            <a:ext cx="7848872" cy="631219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300" dirty="0" smtClean="0"/>
              <a:t>2) структура и развитие экономики определяются государственным устройством, создающим и обеспечивающим эффективные права собственности и влияющим на политику развития. Однако необходимо соблюдать ряд условий: заинтересованность организации в неизменности политических институтов; любые преобразования предполагают изменение институциональной системы; общественная поддержка и </a:t>
            </a:r>
            <a:r>
              <a:rPr lang="ru-RU" sz="3300" dirty="0" err="1" smtClean="0"/>
              <a:t>легитимизация</a:t>
            </a:r>
            <a:r>
              <a:rPr lang="ru-RU" sz="3300" dirty="0" smtClean="0"/>
              <a:t> процесса модификации норм поведения, который не может быть коротким; долгосрочный эколого-ориентированный экономический рост требует разработки устойчивых законов и правил; экономический рост могут обеспечивать и неформальные нормы (ограничения), но в короткий период;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532</TotalTime>
  <Words>3614</Words>
  <Application>Microsoft Office PowerPoint</Application>
  <PresentationFormat>Экран (4:3)</PresentationFormat>
  <Paragraphs>216</Paragraphs>
  <Slides>50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1" baseType="lpstr">
      <vt:lpstr>Солнцестояние</vt:lpstr>
      <vt:lpstr>Презентация PowerPoint</vt:lpstr>
      <vt:lpstr>Вопросы к рассмотрению</vt:lpstr>
      <vt:lpstr>1.Основные институты организации и развития экологического менеджмента</vt:lpstr>
      <vt:lpstr>Институты</vt:lpstr>
      <vt:lpstr>Презентация PowerPoint</vt:lpstr>
      <vt:lpstr>Концепция Д. Норта (D.C. North)</vt:lpstr>
      <vt:lpstr>Презентация PowerPoint</vt:lpstr>
      <vt:lpstr>Постулаты Норта:</vt:lpstr>
      <vt:lpstr>Презентация PowerPoint</vt:lpstr>
      <vt:lpstr>Презентация PowerPoint</vt:lpstr>
      <vt:lpstr>Презентация PowerPoint</vt:lpstr>
      <vt:lpstr>Презентация PowerPoint</vt:lpstr>
      <vt:lpstr>2.Нормативно-правовые основы экологического менеджмента</vt:lpstr>
      <vt:lpstr>Основными национальными нормативными правовыми актами по экологическому управлению являются: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Министерства природных ресурсов и охраны окружающей среды</vt:lpstr>
      <vt:lpstr>Презентация PowerPoint</vt:lpstr>
      <vt:lpstr>Экологическое право как форма социально-нормативной организации природопользования</vt:lpstr>
      <vt:lpstr>Презентация PowerPoint</vt:lpstr>
      <vt:lpstr>Презентация PowerPoint</vt:lpstr>
      <vt:lpstr>Классификация экологических правовых отношений</vt:lpstr>
      <vt:lpstr>Право собственности на природные ресурсы и природные объекты</vt:lpstr>
      <vt:lpstr>Правовое регулирование в природоресурсной сфере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Правовое регулирование в природоохранной сфере</vt:lpstr>
      <vt:lpstr>Презентация PowerPoint</vt:lpstr>
      <vt:lpstr>Презентация PowerPoint</vt:lpstr>
      <vt:lpstr> Правовая охрана среды жизнедеятельности человека</vt:lpstr>
      <vt:lpstr> Юридическая ответственность в области экологического менеджмента</vt:lpstr>
      <vt:lpstr>Презентация PowerPoint</vt:lpstr>
      <vt:lpstr>Экологическая политика государства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основы построения экологического менеджмента</dc:title>
  <dc:creator>User</dc:creator>
  <cp:lastModifiedBy>Admin</cp:lastModifiedBy>
  <cp:revision>106</cp:revision>
  <dcterms:created xsi:type="dcterms:W3CDTF">2011-08-30T20:00:14Z</dcterms:created>
  <dcterms:modified xsi:type="dcterms:W3CDTF">2013-02-15T12:14:23Z</dcterms:modified>
</cp:coreProperties>
</file>