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257" r:id="rId3"/>
    <p:sldId id="258" r:id="rId4"/>
    <p:sldId id="285" r:id="rId5"/>
    <p:sldId id="260" r:id="rId6"/>
    <p:sldId id="259" r:id="rId7"/>
    <p:sldId id="261" r:id="rId8"/>
    <p:sldId id="262" r:id="rId9"/>
    <p:sldId id="264" r:id="rId10"/>
    <p:sldId id="265" r:id="rId11"/>
    <p:sldId id="266" r:id="rId12"/>
    <p:sldId id="276" r:id="rId13"/>
    <p:sldId id="277" r:id="rId14"/>
    <p:sldId id="278" r:id="rId15"/>
    <p:sldId id="279" r:id="rId16"/>
    <p:sldId id="286" r:id="rId17"/>
    <p:sldId id="287" r:id="rId18"/>
    <p:sldId id="295" r:id="rId19"/>
    <p:sldId id="290" r:id="rId20"/>
    <p:sldId id="288" r:id="rId21"/>
    <p:sldId id="289" r:id="rId22"/>
    <p:sldId id="291" r:id="rId23"/>
    <p:sldId id="328" r:id="rId24"/>
    <p:sldId id="296" r:id="rId25"/>
    <p:sldId id="313" r:id="rId26"/>
    <p:sldId id="314" r:id="rId27"/>
    <p:sldId id="315" r:id="rId28"/>
    <p:sldId id="297" r:id="rId29"/>
    <p:sldId id="302" r:id="rId30"/>
    <p:sldId id="303" r:id="rId31"/>
    <p:sldId id="304" r:id="rId32"/>
    <p:sldId id="298" r:id="rId33"/>
    <p:sldId id="299" r:id="rId34"/>
    <p:sldId id="300" r:id="rId35"/>
    <p:sldId id="301" r:id="rId36"/>
    <p:sldId id="305" r:id="rId37"/>
    <p:sldId id="306" r:id="rId38"/>
    <p:sldId id="318" r:id="rId39"/>
    <p:sldId id="319" r:id="rId40"/>
    <p:sldId id="320" r:id="rId41"/>
    <p:sldId id="327" r:id="rId42"/>
    <p:sldId id="321" r:id="rId43"/>
    <p:sldId id="323" r:id="rId44"/>
    <p:sldId id="317" r:id="rId45"/>
    <p:sldId id="307" r:id="rId46"/>
    <p:sldId id="308" r:id="rId47"/>
    <p:sldId id="316" r:id="rId48"/>
    <p:sldId id="309" r:id="rId49"/>
    <p:sldId id="310" r:id="rId50"/>
    <p:sldId id="332" r:id="rId51"/>
    <p:sldId id="329" r:id="rId52"/>
    <p:sldId id="330" r:id="rId53"/>
    <p:sldId id="331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>
        <p:scale>
          <a:sx n="75" d="100"/>
          <a:sy n="75" d="100"/>
        </p:scale>
        <p:origin x="-135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9E8A6-0342-4CFA-B6B5-1E3FBD517AE7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F0354-9751-4B4C-B65B-02FC6D99AD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14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0354-9751-4B4C-B65B-02FC6D99ADD0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757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1C61E-DEFF-46E9-BE02-2780F1DA6065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85B0-26CF-4075-A8F9-667B84BD1820}" type="datetime1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3388-64DC-425E-A6BA-3CC46273127C}" type="datetime1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1314-BF57-4E19-8623-83132501BCD8}" type="datetime1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8684-A21F-472F-A56B-DEF0FFFE12B3}" type="datetime1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294-CAB7-481D-B178-DC53825CAB8E}" type="datetime1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74E4-20FC-4E69-8678-3A3AFE748474}" type="datetime1">
              <a:rPr lang="ru-RU" smtClean="0"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BF96-60A3-4942-801D-C9614803AC08}" type="datetime1">
              <a:rPr lang="ru-RU" smtClean="0"/>
              <a:t>13.01.2014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1549-D894-4905-AF7E-1AE5EA062D77}" type="datetime1">
              <a:rPr lang="ru-RU" smtClean="0"/>
              <a:t>13.01.2014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8377-4195-4942-AAC1-A16F404C8C6E}" type="datetime1">
              <a:rPr lang="ru-RU" smtClean="0"/>
              <a:t>13.01.2014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5389-A32E-4C7F-95EE-94D43D5A2473}" type="datetime1">
              <a:rPr lang="ru-RU" smtClean="0"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A159-16D0-4CBF-8A74-5F386458F30B}" type="datetime1">
              <a:rPr lang="ru-RU" smtClean="0"/>
              <a:t>13.01.2014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9CB2E04-A324-4771-8643-A4F81A45DF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D28635-BCF5-42C2-B1EF-CF1F7147DA96}" type="datetime1">
              <a:rPr lang="ru-RU" smtClean="0"/>
              <a:t>13.01.2014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Экологоориентированная система управления организацией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6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7920880" cy="597666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2) Информационные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роли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Менеджер собирает разнообразную информацию (в основном текущую) специализированного характера о внешней и внутренней среде организации, которую использует в интересах своего дела; выступает как нервный центр внутренней и внешней информации, поступающей в организацию. Распределяет полученную информацию в виде фактов и нормативных установок между подчиненными, разъясняет политику и основные цели организации. Передает информацию для внешних контактов организации относительно планов , политики, действий, результатов работы организации, действует как эксперт по вопросам данной отрасли.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96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7825680" cy="59241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3) Межличностные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роли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Менеджер – символический глава, в обязанности которого входит выполнение обычных обязанностей правового и социального характера. Отвечает за мотивацию и активизацию подчиненных на достижение целей организации, координирует их усилия, отвечает за набор, подготовку работников. Обеспечивает работу саморазвивающейся сети внешних контактов и источников информации, которые представляют информацию и оказывают услуги.</a:t>
            </a:r>
          </a:p>
          <a:p>
            <a:pPr marL="114300" indent="0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0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46050"/>
          </a:xfrm>
        </p:spPr>
        <p:txBody>
          <a:bodyPr/>
          <a:lstStyle/>
          <a:p>
            <a:r>
              <a:rPr lang="ru-RU" sz="2400" dirty="0" smtClean="0"/>
              <a:t>2. Эколого-экономическая политика предприятия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Эколого-экономическая политика предприятия не есть механическая сумма экологической и экономической составляющей политики функционирования предприятия.</a:t>
            </a:r>
          </a:p>
          <a:p>
            <a:pPr marL="11430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Эколого-экономическая политика предприятия – это новое направление решения экологических и экономических проблем предприятия в контексте реализации основных положений Национальной стратегии устойчивого социально-экономического развития Республики Беларусь.</a:t>
            </a:r>
          </a:p>
          <a:p>
            <a:pPr marL="11430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Интеграция экологической и экономической политики в единую – эколого-экономическую политику – сложный и долговременный путь. Основным инструментом ее реализации является экологический менеджмент на предприятии в контексте с новым (эколого-экономическим) наполнением промышленной политики предприятия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Эколого-экономическая эффективность и конкурентоспособность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Определяющим структурным элементом эколого-экономической политики предприятия является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конкурентоспособность.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В настоящее время между понятиями «эколого-экономическая эффективность деятельности предприятия» и «конкурентоспособность предприятия» можно поставить знак равенства в том случае, если предприятие, соблюдая экологические нормы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ограничения,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способно функционировать эффективно с экономической точки зрения.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69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419964"/>
          </a:xfrm>
        </p:spPr>
        <p:txBody>
          <a:bodyPr/>
          <a:lstStyle/>
          <a:p>
            <a:r>
              <a:rPr lang="ru-RU" sz="1600" dirty="0" smtClean="0"/>
              <a:t>Основные структурные элементы эколого-экономической политики предприятия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65315"/>
            <a:ext cx="6336704" cy="649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4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88640"/>
                <a:ext cx="7620000" cy="6480720"/>
              </a:xfrm>
            </p:spPr>
            <p:txBody>
              <a:bodyPr>
                <a:normAutofit lnSpcReduction="10000"/>
              </a:bodyPr>
              <a:lstStyle/>
              <a:p>
                <a:pPr marL="114300" indent="0" algn="just">
                  <a:buNone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Эколого-экономическая политика предприятия – это политика ресурсосбережения и экологизации производства на основе повышения конкурентоспособности выпускаемой продукции и роста его эколого-экономической стоимости, обеспечивающей органическое сочетание текущих и долгосрочных целей инновационного-развития.</a:t>
                </a:r>
              </a:p>
              <a:p>
                <a:pPr marL="114300" indent="0" algn="just">
                  <a:buNone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Цель эколого-экономической политики предприятия, выражающая максимизацию эколого-экономической эффективности его функционирования можно формализовать следующим образом:</a:t>
                </a: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  <a:cs typeface="Arial" pitchFamily="34" charset="0"/>
                        </a:rPr>
                        <m:t>Э=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  <a:cs typeface="Arial" pitchFamily="34" charset="0"/>
                            </a:rPr>
                            <m:t>Ц−М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cs typeface="Arial" pitchFamily="34" charset="0"/>
                            </a:rPr>
                            <m:t>М+От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𝑚𝑎𝑥</m:t>
                      </m:r>
                    </m:oMath>
                  </m:oMathPara>
                </a14:m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 marL="114300" indent="0" algn="just">
                  <a:buNone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где </a:t>
                </a:r>
              </a:p>
              <a:p>
                <a:pPr marL="114300" indent="0" algn="just" defTabSz="442913">
                  <a:buNone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ru-RU" sz="2000" dirty="0" smtClean="0">
                    <a:latin typeface="Arial" pitchFamily="34" charset="0"/>
                    <a:cs typeface="Arial" pitchFamily="34" charset="0"/>
                  </a:rPr>
                  <a:t>Э </a:t>
                </a:r>
                <a:r>
                  <a:rPr lang="ru-RU" sz="2000" dirty="0">
                    <a:latin typeface="Arial" pitchFamily="34" charset="0"/>
                    <a:cs typeface="Arial" pitchFamily="34" charset="0"/>
                  </a:rPr>
                  <a:t>–</a:t>
                </a:r>
                <a:r>
                  <a:rPr lang="ru-RU" sz="2000" dirty="0" smtClean="0">
                    <a:latin typeface="Arial" pitchFamily="34" charset="0"/>
                    <a:cs typeface="Arial" pitchFamily="34" charset="0"/>
                  </a:rPr>
                  <a:t> «</a:t>
                </a:r>
                <a:r>
                  <a:rPr lang="ru-RU" sz="2000" dirty="0">
                    <a:latin typeface="Arial" pitchFamily="34" charset="0"/>
                    <a:cs typeface="Arial" pitchFamily="34" charset="0"/>
                  </a:rPr>
                  <a:t>экологически чистая» эффективность деятельности </a:t>
                </a:r>
                <a:r>
                  <a:rPr lang="ru-RU" sz="2000" dirty="0" smtClean="0">
                    <a:latin typeface="Arial" pitchFamily="34" charset="0"/>
                    <a:cs typeface="Arial" pitchFamily="34" charset="0"/>
                  </a:rPr>
                  <a:t>предприятия;</a:t>
                </a:r>
              </a:p>
              <a:p>
                <a:pPr marL="411480" lvl="1" indent="0">
                  <a:buNone/>
                </a:pPr>
                <a:r>
                  <a:rPr lang="ru-RU" dirty="0">
                    <a:latin typeface="Arial" pitchFamily="34" charset="0"/>
                    <a:cs typeface="Arial" pitchFamily="34" charset="0"/>
                  </a:rPr>
                  <a:t>Ц  – цена продукции, млн. руб.;  </a:t>
                </a:r>
              </a:p>
              <a:p>
                <a:pPr marL="411480" lvl="1" indent="0">
                  <a:buNone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М 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– материальные затраты, млн. руб.; </a:t>
                </a:r>
              </a:p>
              <a:p>
                <a:pPr marL="411480" lvl="1" indent="0">
                  <a:buNone/>
                </a:pPr>
                <a:r>
                  <a:rPr lang="ru-RU" dirty="0" err="1">
                    <a:latin typeface="Arial" pitchFamily="34" charset="0"/>
                    <a:cs typeface="Arial" pitchFamily="34" charset="0"/>
                  </a:rPr>
                  <a:t>Отх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  – стоимость отходов, млн. руб.</a:t>
                </a:r>
              </a:p>
              <a:p>
                <a:pPr marL="114300" indent="0" algn="just">
                  <a:buNone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88640"/>
                <a:ext cx="7620000" cy="6480720"/>
              </a:xfrm>
              <a:blipFill rotWithShape="1">
                <a:blip r:embed="rId2" cstate="print"/>
                <a:stretch>
                  <a:fillRect t="-1035" r="-10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255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3. Эколого-экономическая оценка (ЭЭО) предприятия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Эколого-экономическая оценка отличается от чисто экономической тем, что учитывает экологический фактор и экологические последствия хозяйственной деятельности предприятия.</a:t>
            </a:r>
          </a:p>
          <a:p>
            <a:r>
              <a:rPr lang="ru-RU" dirty="0" smtClean="0"/>
              <a:t>Эколого-экономическая оценка является важным элементом в системе управления предприятием и экологического менеджмента на предприятии, действенным средством выявления внутрихозяйственных резервов, основой разработки научно-обоснованных планов и управленческих решений с учетом экологического фактора.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74042"/>
          </a:xfrm>
        </p:spPr>
        <p:txBody>
          <a:bodyPr/>
          <a:lstStyle/>
          <a:p>
            <a:r>
              <a:rPr lang="ru-RU" sz="2400" dirty="0" smtClean="0"/>
              <a:t>Актуальность эколого-экономической оценки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Актуальность ЭЭО развития предприятия обусловлена следующими факторами:</a:t>
            </a:r>
          </a:p>
          <a:p>
            <a:r>
              <a:rPr lang="ru-RU" dirty="0" smtClean="0"/>
              <a:t>Необходимостью постоянного повышения эффективности производства в связи с ростом дефицита и стоимости сырья, повышением </a:t>
            </a:r>
            <a:r>
              <a:rPr lang="ru-RU" dirty="0" err="1" smtClean="0"/>
              <a:t>науко</a:t>
            </a:r>
            <a:r>
              <a:rPr lang="ru-RU" dirty="0" smtClean="0"/>
              <a:t>- и капиталоемкости производства.</a:t>
            </a:r>
          </a:p>
          <a:p>
            <a:r>
              <a:rPr lang="ru-RU" dirty="0" smtClean="0"/>
              <a:t>Созданием новых форм хозяйствования в связи с разгосударствлением экономики, приватизацией предприятий и прочими экономическими реформами.</a:t>
            </a:r>
          </a:p>
          <a:p>
            <a:r>
              <a:rPr lang="ru-RU" dirty="0" smtClean="0"/>
              <a:t>Необходимостью внедрения в производство  </a:t>
            </a:r>
            <a:r>
              <a:rPr lang="ru-RU" b="1" i="1" dirty="0" smtClean="0"/>
              <a:t>экологического менеджмента </a:t>
            </a:r>
            <a:r>
              <a:rPr lang="ru-RU" dirty="0" smtClean="0"/>
              <a:t>как важного инструмента повышения конкурентоспособности выпускаемой предприятием продукци</a:t>
            </a:r>
            <a:r>
              <a:rPr lang="ru-RU" dirty="0"/>
              <a:t>и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093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404664"/>
            <a:ext cx="64087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ЭКОЛОГО-ЭКОНОМИЧЕСКАЯ ОЦЕНКА ПРЕДПРИЯТИЯ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23728" y="2924944"/>
            <a:ext cx="439248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Система частных экономических и экологических показателей деятельности предприятия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20140" y="1534691"/>
            <a:ext cx="6417840" cy="1091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КРИТЕРИЙ ЭКОЛОГО-ЭКОНОМИЧЕСКОЙ ЭФФЕКТИВНОСТИ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15616" y="4941168"/>
            <a:ext cx="28803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ОЦЕНКА ВОЗДЕЙСТВИЯ НА ОКРУЖАЮЩУЮ СРЕДУ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90834" y="4941168"/>
            <a:ext cx="28803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ЭКОНОМИЧЕСКАЯ ОЦЕНКА ЭКОЛОГИЧЕСКИХ РИСКОВ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422910" y="800100"/>
            <a:ext cx="697230" cy="4573116"/>
          </a:xfrm>
          <a:custGeom>
            <a:avLst/>
            <a:gdLst>
              <a:gd name="connsiteX0" fmla="*/ 685800 w 697230"/>
              <a:gd name="connsiteY0" fmla="*/ 0 h 3954780"/>
              <a:gd name="connsiteX1" fmla="*/ 0 w 697230"/>
              <a:gd name="connsiteY1" fmla="*/ 0 h 3954780"/>
              <a:gd name="connsiteX2" fmla="*/ 45720 w 697230"/>
              <a:gd name="connsiteY2" fmla="*/ 3954780 h 3954780"/>
              <a:gd name="connsiteX3" fmla="*/ 697230 w 697230"/>
              <a:gd name="connsiteY3" fmla="*/ 3954780 h 395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7230" h="3954780">
                <a:moveTo>
                  <a:pt x="685800" y="0"/>
                </a:moveTo>
                <a:lnTo>
                  <a:pt x="0" y="0"/>
                </a:lnTo>
                <a:lnTo>
                  <a:pt x="45720" y="3954780"/>
                </a:lnTo>
                <a:lnTo>
                  <a:pt x="697230" y="3954780"/>
                </a:lnTo>
              </a:path>
            </a:pathLst>
          </a:cu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34340" y="2137410"/>
            <a:ext cx="685800" cy="0"/>
          </a:xfrm>
          <a:custGeom>
            <a:avLst/>
            <a:gdLst>
              <a:gd name="connsiteX0" fmla="*/ 0 w 685800"/>
              <a:gd name="connsiteY0" fmla="*/ 0 h 0"/>
              <a:gd name="connsiteX1" fmla="*/ 685800 w 6858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7520940" y="822960"/>
            <a:ext cx="640080" cy="4550256"/>
          </a:xfrm>
          <a:custGeom>
            <a:avLst/>
            <a:gdLst>
              <a:gd name="connsiteX0" fmla="*/ 0 w 640080"/>
              <a:gd name="connsiteY0" fmla="*/ 0 h 3943350"/>
              <a:gd name="connsiteX1" fmla="*/ 605790 w 640080"/>
              <a:gd name="connsiteY1" fmla="*/ 0 h 3943350"/>
              <a:gd name="connsiteX2" fmla="*/ 640080 w 640080"/>
              <a:gd name="connsiteY2" fmla="*/ 3943350 h 3943350"/>
              <a:gd name="connsiteX3" fmla="*/ 45720 w 640080"/>
              <a:gd name="connsiteY3" fmla="*/ 3931920 h 394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080" h="3943350">
                <a:moveTo>
                  <a:pt x="0" y="0"/>
                </a:moveTo>
                <a:lnTo>
                  <a:pt x="605790" y="0"/>
                </a:lnTo>
                <a:lnTo>
                  <a:pt x="640080" y="3943350"/>
                </a:lnTo>
                <a:lnTo>
                  <a:pt x="45720" y="3931920"/>
                </a:lnTo>
              </a:path>
            </a:pathLst>
          </a:cu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7520940" y="2080260"/>
            <a:ext cx="628650" cy="0"/>
          </a:xfrm>
          <a:custGeom>
            <a:avLst/>
            <a:gdLst>
              <a:gd name="connsiteX0" fmla="*/ 0 w 628650"/>
              <a:gd name="connsiteY0" fmla="*/ 0 h 0"/>
              <a:gd name="connsiteX1" fmla="*/ 628650 w 6286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8650">
                <a:moveTo>
                  <a:pt x="0" y="0"/>
                </a:moveTo>
                <a:lnTo>
                  <a:pt x="628650" y="0"/>
                </a:lnTo>
              </a:path>
            </a:pathLst>
          </a:cu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457200" y="3573015"/>
            <a:ext cx="1666528" cy="45719"/>
          </a:xfrm>
          <a:custGeom>
            <a:avLst/>
            <a:gdLst>
              <a:gd name="connsiteX0" fmla="*/ 0 w 2535382"/>
              <a:gd name="connsiteY0" fmla="*/ 0 h 0"/>
              <a:gd name="connsiteX1" fmla="*/ 2535382 w 2535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35382">
                <a:moveTo>
                  <a:pt x="0" y="0"/>
                </a:moveTo>
                <a:lnTo>
                  <a:pt x="2535382" y="0"/>
                </a:lnTo>
              </a:path>
            </a:pathLst>
          </a:cu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 flipV="1">
            <a:off x="6516216" y="3532908"/>
            <a:ext cx="1644804" cy="45719"/>
          </a:xfrm>
          <a:custGeom>
            <a:avLst/>
            <a:gdLst>
              <a:gd name="connsiteX0" fmla="*/ 0 w 2535382"/>
              <a:gd name="connsiteY0" fmla="*/ 0 h 0"/>
              <a:gd name="connsiteX1" fmla="*/ 2535382 w 2535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35382">
                <a:moveTo>
                  <a:pt x="0" y="0"/>
                </a:moveTo>
                <a:lnTo>
                  <a:pt x="2535382" y="0"/>
                </a:lnTo>
              </a:path>
            </a:pathLst>
          </a:cu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stCxn id="7" idx="2"/>
            <a:endCxn id="6" idx="0"/>
          </p:cNvCxnSpPr>
          <p:nvPr/>
        </p:nvCxnSpPr>
        <p:spPr>
          <a:xfrm flipH="1">
            <a:off x="4319972" y="2625829"/>
            <a:ext cx="9088" cy="29911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1112228" y="404664"/>
            <a:ext cx="64087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ЭКОЛОГО-ЭКОНОМИЧЕСКАЯ ОЦЕНКА ПРЕДПРИЯТИЯ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4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620000" cy="508918"/>
          </a:xfrm>
        </p:spPr>
        <p:txBody>
          <a:bodyPr/>
          <a:lstStyle/>
          <a:p>
            <a:r>
              <a:rPr lang="ru-RU" sz="3200" dirty="0" smtClean="0"/>
              <a:t>Принципы ЭЭО развития предприятия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931224" cy="612068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i="1" dirty="0" smtClean="0"/>
              <a:t>Воспроизводственный </a:t>
            </a:r>
            <a:r>
              <a:rPr lang="ru-RU" dirty="0" smtClean="0"/>
              <a:t>(рассматривает вопросы ЭЭО воспроизводства с позиции сочетания долгосрочных экологических и экономических интересов с учетом всех фаз воспроизводства: разработки, производства, эксплуатации, утилизации продукта – концепция ЖЦТ)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err="1" smtClean="0"/>
              <a:t>Экологизации</a:t>
            </a:r>
            <a:r>
              <a:rPr lang="ru-RU" b="1" i="1" dirty="0" smtClean="0"/>
              <a:t> экономического эффекта </a:t>
            </a:r>
            <a:r>
              <a:rPr lang="ru-RU" dirty="0" smtClean="0"/>
              <a:t>(обусловливает необходимость стоимостной оценки экологического эффекта с учетом воздействия производства на ОПС и необходимости его </a:t>
            </a:r>
            <a:r>
              <a:rPr lang="ru-RU" dirty="0" err="1" smtClean="0"/>
              <a:t>экологизации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/>
              <a:t>Нормативный</a:t>
            </a:r>
            <a:r>
              <a:rPr lang="ru-RU" dirty="0" smtClean="0"/>
              <a:t> (предполагает использование экологических норм и нормативов потребления природных ресурсов и качества окружающей среды при оценке продуктивных возможностей ассимиляционного потенциала)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/>
              <a:t>Отраслевой</a:t>
            </a:r>
            <a:r>
              <a:rPr lang="ru-RU" dirty="0" smtClean="0"/>
              <a:t> (предполагает построение оценки с учетом отличительных особенностей отраслевых особенностей объектов оценки)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66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sz="2400" dirty="0" smtClean="0"/>
              <a:t>Организация как открытая система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400" dirty="0" smtClean="0"/>
              <a:t>Эколого-экономическая политика предприятия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400" dirty="0" smtClean="0"/>
              <a:t>Эколого-экономическая оценка развития предприятия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400" dirty="0" smtClean="0"/>
              <a:t>Корпоративная культура организации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652934"/>
          </a:xfrm>
        </p:spPr>
        <p:txBody>
          <a:bodyPr/>
          <a:lstStyle/>
          <a:p>
            <a:pPr algn="ctr"/>
            <a:r>
              <a:rPr lang="ru-RU" sz="1800" dirty="0" smtClean="0"/>
              <a:t>В основе методологии построения ЭЭО деятельности предприятия лежит теория эколого-экономической эффективности природопользования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79712" y="620688"/>
            <a:ext cx="46085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Методология ЭЭО хозяйственной деятельности предприятия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5445224"/>
            <a:ext cx="4032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Экологический менеджмент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9712" y="1628800"/>
            <a:ext cx="46085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Теория эколого-экономической эффективности природопользования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2636912"/>
            <a:ext cx="31683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Экономическая оценка хозяйственной деятельности предприятия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39752" y="4725144"/>
            <a:ext cx="4032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Интегральный показатель ЭЭО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39752" y="6165304"/>
            <a:ext cx="40324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Общая система менеджмента на предприятии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3693435"/>
            <a:ext cx="32403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Система показателей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3645024"/>
            <a:ext cx="30963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Система показателей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040" y="2636912"/>
            <a:ext cx="32403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Экологическая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оценка хозяйственной деятельности предприятия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5" name="Прямая соединительная линия 14"/>
          <p:cNvCxnSpPr>
            <a:stCxn id="5" idx="2"/>
            <a:endCxn id="7" idx="0"/>
          </p:cNvCxnSpPr>
          <p:nvPr/>
        </p:nvCxnSpPr>
        <p:spPr>
          <a:xfrm>
            <a:off x="4283968" y="1484784"/>
            <a:ext cx="0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1240971" y="2057400"/>
            <a:ext cx="729343" cy="576943"/>
          </a:xfrm>
          <a:custGeom>
            <a:avLst/>
            <a:gdLst>
              <a:gd name="connsiteX0" fmla="*/ 729343 w 729343"/>
              <a:gd name="connsiteY0" fmla="*/ 0 h 576943"/>
              <a:gd name="connsiteX1" fmla="*/ 0 w 729343"/>
              <a:gd name="connsiteY1" fmla="*/ 0 h 576943"/>
              <a:gd name="connsiteX2" fmla="*/ 0 w 729343"/>
              <a:gd name="connsiteY2" fmla="*/ 576943 h 57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9343" h="576943">
                <a:moveTo>
                  <a:pt x="729343" y="0"/>
                </a:moveTo>
                <a:lnTo>
                  <a:pt x="0" y="0"/>
                </a:lnTo>
                <a:lnTo>
                  <a:pt x="0" y="57694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6574971" y="2035629"/>
            <a:ext cx="664029" cy="598714"/>
          </a:xfrm>
          <a:custGeom>
            <a:avLst/>
            <a:gdLst>
              <a:gd name="connsiteX0" fmla="*/ 0 w 664029"/>
              <a:gd name="connsiteY0" fmla="*/ 0 h 598714"/>
              <a:gd name="connsiteX1" fmla="*/ 664029 w 664029"/>
              <a:gd name="connsiteY1" fmla="*/ 0 h 598714"/>
              <a:gd name="connsiteX2" fmla="*/ 664029 w 664029"/>
              <a:gd name="connsiteY2" fmla="*/ 598714 h 59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4029" h="598714">
                <a:moveTo>
                  <a:pt x="0" y="0"/>
                </a:moveTo>
                <a:lnTo>
                  <a:pt x="664029" y="0"/>
                </a:lnTo>
                <a:lnTo>
                  <a:pt x="664029" y="598714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8" idx="2"/>
          </p:cNvCxnSpPr>
          <p:nvPr/>
        </p:nvCxnSpPr>
        <p:spPr>
          <a:xfrm>
            <a:off x="1835696" y="3501008"/>
            <a:ext cx="0" cy="1585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3" idx="2"/>
            <a:endCxn id="11" idx="0"/>
          </p:cNvCxnSpPr>
          <p:nvPr/>
        </p:nvCxnSpPr>
        <p:spPr>
          <a:xfrm>
            <a:off x="6552220" y="3501008"/>
            <a:ext cx="0" cy="1924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олилиния 25"/>
          <p:cNvSpPr/>
          <p:nvPr/>
        </p:nvSpPr>
        <p:spPr>
          <a:xfrm>
            <a:off x="3341914" y="4060371"/>
            <a:ext cx="794657" cy="664029"/>
          </a:xfrm>
          <a:custGeom>
            <a:avLst/>
            <a:gdLst>
              <a:gd name="connsiteX0" fmla="*/ 0 w 794657"/>
              <a:gd name="connsiteY0" fmla="*/ 0 h 664029"/>
              <a:gd name="connsiteX1" fmla="*/ 794657 w 794657"/>
              <a:gd name="connsiteY1" fmla="*/ 0 h 664029"/>
              <a:gd name="connsiteX2" fmla="*/ 794657 w 794657"/>
              <a:gd name="connsiteY2" fmla="*/ 664029 h 664029"/>
              <a:gd name="connsiteX3" fmla="*/ 794657 w 794657"/>
              <a:gd name="connsiteY3" fmla="*/ 664029 h 66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657" h="664029">
                <a:moveTo>
                  <a:pt x="0" y="0"/>
                </a:moveTo>
                <a:lnTo>
                  <a:pt x="794657" y="0"/>
                </a:lnTo>
                <a:lnTo>
                  <a:pt x="794657" y="664029"/>
                </a:lnTo>
                <a:lnTo>
                  <a:pt x="794657" y="664029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stCxn id="26" idx="1"/>
          </p:cNvCxnSpPr>
          <p:nvPr/>
        </p:nvCxnSpPr>
        <p:spPr>
          <a:xfrm>
            <a:off x="4136571" y="4060371"/>
            <a:ext cx="8674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136571" y="5229200"/>
            <a:ext cx="0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139952" y="5949280"/>
            <a:ext cx="0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лилиния 34"/>
          <p:cNvSpPr/>
          <p:nvPr/>
        </p:nvSpPr>
        <p:spPr>
          <a:xfrm>
            <a:off x="119743" y="1066800"/>
            <a:ext cx="2220686" cy="5399314"/>
          </a:xfrm>
          <a:custGeom>
            <a:avLst/>
            <a:gdLst>
              <a:gd name="connsiteX0" fmla="*/ 1850571 w 2220686"/>
              <a:gd name="connsiteY0" fmla="*/ 0 h 5399314"/>
              <a:gd name="connsiteX1" fmla="*/ 0 w 2220686"/>
              <a:gd name="connsiteY1" fmla="*/ 0 h 5399314"/>
              <a:gd name="connsiteX2" fmla="*/ 32657 w 2220686"/>
              <a:gd name="connsiteY2" fmla="*/ 5399314 h 5399314"/>
              <a:gd name="connsiteX3" fmla="*/ 2220686 w 2220686"/>
              <a:gd name="connsiteY3" fmla="*/ 5399314 h 539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0686" h="5399314">
                <a:moveTo>
                  <a:pt x="1850571" y="0"/>
                </a:moveTo>
                <a:lnTo>
                  <a:pt x="0" y="0"/>
                </a:lnTo>
                <a:lnTo>
                  <a:pt x="32657" y="5399314"/>
                </a:lnTo>
                <a:lnTo>
                  <a:pt x="2220686" y="5399314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6379029" y="1023257"/>
            <a:ext cx="1926771" cy="5442857"/>
          </a:xfrm>
          <a:custGeom>
            <a:avLst/>
            <a:gdLst>
              <a:gd name="connsiteX0" fmla="*/ 206828 w 1926771"/>
              <a:gd name="connsiteY0" fmla="*/ 0 h 5442857"/>
              <a:gd name="connsiteX1" fmla="*/ 1926771 w 1926771"/>
              <a:gd name="connsiteY1" fmla="*/ 10886 h 5442857"/>
              <a:gd name="connsiteX2" fmla="*/ 1926771 w 1926771"/>
              <a:gd name="connsiteY2" fmla="*/ 5442857 h 5442857"/>
              <a:gd name="connsiteX3" fmla="*/ 0 w 1926771"/>
              <a:gd name="connsiteY3" fmla="*/ 5442857 h 544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6771" h="5442857">
                <a:moveTo>
                  <a:pt x="206828" y="0"/>
                </a:moveTo>
                <a:lnTo>
                  <a:pt x="1926771" y="10886"/>
                </a:lnTo>
                <a:lnTo>
                  <a:pt x="1926771" y="5442857"/>
                </a:lnTo>
                <a:lnTo>
                  <a:pt x="0" y="544285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79760" y="5661248"/>
            <a:ext cx="223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372200" y="5650616"/>
            <a:ext cx="1933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19743" y="4977172"/>
            <a:ext cx="23640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379029" y="4977172"/>
            <a:ext cx="19267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19743" y="3068960"/>
            <a:ext cx="1317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endCxn id="12" idx="1"/>
          </p:cNvCxnSpPr>
          <p:nvPr/>
        </p:nvCxnSpPr>
        <p:spPr>
          <a:xfrm>
            <a:off x="119743" y="4060371"/>
            <a:ext cx="203785" cy="167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8172400" y="3068960"/>
            <a:ext cx="1317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8172400" y="4077072"/>
            <a:ext cx="1317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220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Структурными элементами эколого-экономической оценки хозяйственной деятельности предприятия являются 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/>
              <a:t>экономические и экологические оценки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b="1" i="1" dirty="0" smtClean="0"/>
              <a:t>системы частных показателей соответствующих оценок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b="1" i="1" dirty="0" smtClean="0"/>
              <a:t>интегральный показатель эколого-экономической оценки </a:t>
            </a:r>
            <a:r>
              <a:rPr lang="ru-RU" dirty="0" smtClean="0"/>
              <a:t>хозяйственной деятельности предприятия, который выступает в качестве синтезирующего показателя экологической и экономической результативности деятельности предприятия.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316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31224" cy="418058"/>
          </a:xfrm>
        </p:spPr>
        <p:txBody>
          <a:bodyPr/>
          <a:lstStyle/>
          <a:p>
            <a:r>
              <a:rPr lang="ru-RU" sz="2400" dirty="0" smtClean="0"/>
              <a:t>Интегральный показатель ЭЭО деятельности предприятия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476672"/>
                <a:ext cx="8316416" cy="6264696"/>
              </a:xfrm>
            </p:spPr>
            <p:txBody>
              <a:bodyPr>
                <a:normAutofit fontScale="92500"/>
              </a:bodyPr>
              <a:lstStyle/>
              <a:p>
                <a:pPr marL="114300" indent="0">
                  <a:buNone/>
                </a:pPr>
                <a:r>
                  <a:rPr lang="ru-RU" dirty="0" smtClean="0"/>
                  <a:t>С учетом основных положений теории эколого-экономической эффективности производства конструкция интегрального показателя ЭЭО деятельности предприятия выражает максимальный экономический результат с учетом экологически</a:t>
                </a:r>
                <a:r>
                  <a:rPr lang="ru-RU" dirty="0"/>
                  <a:t>х</a:t>
                </a:r>
                <a:r>
                  <a:rPr lang="ru-RU" dirty="0" smtClean="0"/>
                  <a:t> составляющих и экологических издержек.</a:t>
                </a: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a:rPr lang="ru-RU" sz="2600" b="1" i="0" smtClean="0">
                        <a:latin typeface="Cambria Math"/>
                      </a:rPr>
                      <m:t>ЭЭОХД=</m:t>
                    </m:r>
                    <m:f>
                      <m:fPr>
                        <m:ctrlPr>
                          <a:rPr lang="ru-RU" sz="2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600" b="1" i="0" smtClean="0">
                            <a:latin typeface="Cambria Math"/>
                          </a:rPr>
                          <m:t>Д−МЗ−Отх−</m:t>
                        </m:r>
                        <m:sSub>
                          <m:sSubPr>
                            <m:ctrlPr>
                              <a:rPr lang="ru-RU" sz="26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600" b="1" i="0" smtClean="0">
                                <a:latin typeface="Cambria Math"/>
                              </a:rPr>
                              <m:t>П</m:t>
                            </m:r>
                          </m:e>
                          <m:sub>
                            <m:r>
                              <a:rPr lang="ru-RU" sz="2600" b="1" i="0" smtClean="0">
                                <a:latin typeface="Cambria Math"/>
                              </a:rPr>
                              <m:t>н</m:t>
                            </m:r>
                          </m:sub>
                        </m:sSub>
                      </m:num>
                      <m:den>
                        <m:r>
                          <a:rPr lang="ru-RU" sz="2600" b="1" i="0" smtClean="0">
                            <a:latin typeface="Cambria Math"/>
                          </a:rPr>
                          <m:t>К</m:t>
                        </m:r>
                      </m:den>
                    </m:f>
                  </m:oMath>
                </a14:m>
                <a:r>
                  <a:rPr lang="ru-RU" dirty="0" smtClean="0"/>
                  <a:t>	(1)</a:t>
                </a:r>
              </a:p>
              <a:p>
                <a:pPr marL="114300" indent="0">
                  <a:buNone/>
                  <a:tabLst>
                    <a:tab pos="536575" algn="l"/>
                  </a:tabLst>
                </a:pPr>
                <a:r>
                  <a:rPr lang="ru-RU" dirty="0"/>
                  <a:t>г</a:t>
                </a:r>
                <a:r>
                  <a:rPr lang="ru-RU" dirty="0" smtClean="0"/>
                  <a:t>де Д – доход предприятия, руб.</a:t>
                </a:r>
              </a:p>
              <a:p>
                <a:pPr marL="114300" indent="0">
                  <a:buNone/>
                  <a:tabLst>
                    <a:tab pos="539750" algn="l"/>
                  </a:tabLst>
                </a:pPr>
                <a:r>
                  <a:rPr lang="ru-RU" dirty="0"/>
                  <a:t>	</a:t>
                </a:r>
                <a:r>
                  <a:rPr lang="ru-RU" dirty="0" smtClean="0"/>
                  <a:t>МЗ – материальные затраты, руб.</a:t>
                </a:r>
              </a:p>
              <a:p>
                <a:pPr marL="114300" indent="0">
                  <a:buNone/>
                  <a:tabLst>
                    <a:tab pos="536575" algn="l"/>
                  </a:tabLst>
                </a:pPr>
                <a:r>
                  <a:rPr lang="ru-RU" dirty="0"/>
                  <a:t>	</a:t>
                </a:r>
                <a:r>
                  <a:rPr lang="ru-RU" dirty="0" err="1" smtClean="0"/>
                  <a:t>Отх</a:t>
                </a:r>
                <a:r>
                  <a:rPr lang="ru-RU" dirty="0" smtClean="0"/>
                  <a:t> – стоимостная оценка отходов, руб.</a:t>
                </a:r>
              </a:p>
              <a:p>
                <a:pPr marL="114300" indent="0">
                  <a:buNone/>
                  <a:tabLst>
                    <a:tab pos="536575" algn="l"/>
                  </a:tabLst>
                </a:pPr>
                <a:r>
                  <a:rPr lang="ru-RU" dirty="0"/>
                  <a:t>	</a:t>
                </a:r>
                <a:r>
                  <a:rPr lang="ru-RU" dirty="0" err="1" smtClean="0"/>
                  <a:t>П</a:t>
                </a:r>
                <a:r>
                  <a:rPr lang="ru-RU" sz="1600" dirty="0" err="1" smtClean="0"/>
                  <a:t>н</a:t>
                </a:r>
                <a:r>
                  <a:rPr lang="ru-RU" sz="1600" dirty="0" smtClean="0"/>
                  <a:t> </a:t>
                </a:r>
                <a:r>
                  <a:rPr lang="ru-RU" dirty="0" smtClean="0"/>
                  <a:t>– продукция, выпущенная с нарушением экологических норм, руб.</a:t>
                </a:r>
              </a:p>
              <a:p>
                <a:pPr marL="114300" indent="0">
                  <a:buNone/>
                  <a:tabLst>
                    <a:tab pos="536575" algn="l"/>
                  </a:tabLst>
                </a:pPr>
                <a:r>
                  <a:rPr lang="ru-RU" sz="1600" dirty="0"/>
                  <a:t>	</a:t>
                </a:r>
                <a:r>
                  <a:rPr lang="ru-RU" dirty="0" smtClean="0"/>
                  <a:t>К – капитал предприятия, руб.</a:t>
                </a:r>
              </a:p>
              <a:p>
                <a:pPr marL="114300" indent="0" algn="just">
                  <a:buNone/>
                </a:pPr>
                <a:endParaRPr lang="ru-RU" i="1" dirty="0" smtClean="0">
                  <a:latin typeface="Cambria Math"/>
                  <a:cs typeface="Arial" pitchFamily="34" charset="0"/>
                </a:endParaRPr>
              </a:p>
              <a:p>
                <a:pPr marL="114300" indent="0" algn="ctr">
                  <a:buNone/>
                  <a:tabLst>
                    <a:tab pos="2327275" algn="l"/>
                  </a:tabLst>
                </a:pPr>
                <a14:m>
                  <m:oMath xmlns:m="http://schemas.openxmlformats.org/officeDocument/2006/math">
                    <m:r>
                      <a:rPr lang="ru-RU" sz="3000" i="1">
                        <a:latin typeface="Cambria Math"/>
                        <a:cs typeface="Arial" pitchFamily="34" charset="0"/>
                      </a:rPr>
                      <m:t>Э=</m:t>
                    </m:r>
                    <m:f>
                      <m:fPr>
                        <m:ctrlPr>
                          <a:rPr lang="ru-RU" sz="30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000" i="1">
                            <a:latin typeface="Cambria Math"/>
                            <a:cs typeface="Arial" pitchFamily="34" charset="0"/>
                          </a:rPr>
                          <m:t>Ц−М</m:t>
                        </m:r>
                        <m:r>
                          <a:rPr lang="ru-RU" sz="3000" b="0" i="1" smtClean="0">
                            <a:latin typeface="Cambria Math"/>
                            <a:cs typeface="Arial" pitchFamily="34" charset="0"/>
                          </a:rPr>
                          <m:t>З</m:t>
                        </m:r>
                      </m:num>
                      <m:den>
                        <m:r>
                          <a:rPr lang="ru-RU" sz="3000" i="1">
                            <a:latin typeface="Cambria Math"/>
                            <a:cs typeface="Arial" pitchFamily="34" charset="0"/>
                          </a:rPr>
                          <m:t>М</m:t>
                        </m:r>
                        <m:r>
                          <a:rPr lang="ru-RU" sz="3000" b="0" i="1" smtClean="0">
                            <a:latin typeface="Cambria Math"/>
                            <a:cs typeface="Arial" pitchFamily="34" charset="0"/>
                          </a:rPr>
                          <m:t>З</m:t>
                        </m:r>
                        <m:r>
                          <a:rPr lang="ru-RU" sz="3000" i="1">
                            <a:latin typeface="Cambria Math"/>
                            <a:cs typeface="Arial" pitchFamily="34" charset="0"/>
                          </a:rPr>
                          <m:t>+От</m:t>
                        </m:r>
                        <m:r>
                          <a:rPr lang="ru-RU" sz="3000" b="0" i="1" smtClean="0">
                            <a:latin typeface="Cambria Math"/>
                            <a:cs typeface="Arial" pitchFamily="34" charset="0"/>
                          </a:rPr>
                          <m:t>х</m:t>
                        </m:r>
                      </m:den>
                    </m:f>
                    <m:r>
                      <a:rPr lang="ru-RU" sz="30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en-US" sz="3000" i="1">
                        <a:latin typeface="Cambria Math"/>
                        <a:ea typeface="Cambria Math"/>
                        <a:cs typeface="Arial" pitchFamily="34" charset="0"/>
                      </a:rPr>
                      <m:t>𝑚𝑎𝑥</m:t>
                    </m:r>
                  </m:oMath>
                </a14:m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ru-RU" dirty="0" smtClean="0">
                    <a:cs typeface="Arial" pitchFamily="34" charset="0"/>
                  </a:rPr>
                  <a:t>(2)</a:t>
                </a:r>
                <a:endParaRPr lang="en-US" dirty="0">
                  <a:cs typeface="Arial" pitchFamily="34" charset="0"/>
                </a:endParaRPr>
              </a:p>
              <a:p>
                <a:pPr marL="114300" indent="0" algn="just">
                  <a:buNone/>
                  <a:tabLst>
                    <a:tab pos="539750" algn="l"/>
                  </a:tabLst>
                </a:pPr>
                <a:r>
                  <a:rPr lang="ru-RU" dirty="0">
                    <a:cs typeface="Arial" pitchFamily="34" charset="0"/>
                  </a:rPr>
                  <a:t>г</a:t>
                </a:r>
                <a:r>
                  <a:rPr lang="ru-RU" dirty="0" smtClean="0">
                    <a:cs typeface="Arial" pitchFamily="34" charset="0"/>
                  </a:rPr>
                  <a:t>де	</a:t>
                </a:r>
                <a:r>
                  <a:rPr lang="ru-RU" sz="2000" dirty="0" smtClean="0">
                    <a:latin typeface="Arial" pitchFamily="34" charset="0"/>
                    <a:cs typeface="Arial" pitchFamily="34" charset="0"/>
                  </a:rPr>
                  <a:t>Э </a:t>
                </a:r>
                <a:r>
                  <a:rPr lang="ru-RU" sz="2000" dirty="0">
                    <a:latin typeface="Arial" pitchFamily="34" charset="0"/>
                    <a:cs typeface="Arial" pitchFamily="34" charset="0"/>
                  </a:rPr>
                  <a:t>– «экологически чистая» эффективность деятельности предприятия;</a:t>
                </a:r>
              </a:p>
              <a:p>
                <a:pPr marL="411480" lvl="1" indent="0">
                  <a:buNone/>
                  <a:tabLst>
                    <a:tab pos="539750" algn="l"/>
                  </a:tabLst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	Ц 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– цена продукции,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руб.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  <a:p>
                <a:pPr marL="114300" indent="0">
                  <a:buNone/>
                  <a:tabLst>
                    <a:tab pos="536575" algn="l"/>
                  </a:tabLst>
                </a:pPr>
                <a:endParaRPr lang="ru-RU" sz="1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76672"/>
                <a:ext cx="8316416" cy="6264696"/>
              </a:xfrm>
              <a:blipFill rotWithShape="1">
                <a:blip r:embed="rId2"/>
                <a:stretch>
                  <a:fillRect t="-486" r="-1026" b="-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605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580926"/>
          </a:xfrm>
        </p:spPr>
        <p:txBody>
          <a:bodyPr/>
          <a:lstStyle/>
          <a:p>
            <a:r>
              <a:rPr lang="ru-RU" sz="2800" dirty="0" smtClean="0"/>
              <a:t>Интегральный показатель эколого-экономической эффективности, учитывающий концепцию ЖЦП: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  <a:tabLst>
                <a:tab pos="622300" algn="l"/>
              </a:tabLst>
            </a:pPr>
            <a:r>
              <a:rPr lang="ru-RU" dirty="0"/>
              <a:t>где 	</a:t>
            </a:r>
            <a:r>
              <a:rPr lang="ru-RU" dirty="0" smtClean="0"/>
              <a:t>ИП </a:t>
            </a:r>
            <a:r>
              <a:rPr lang="ru-RU" dirty="0"/>
              <a:t>– интегральный показатель эффективности, доли единицы;</a:t>
            </a:r>
          </a:p>
          <a:p>
            <a:pPr marL="114300" indent="0">
              <a:buNone/>
              <a:tabLst>
                <a:tab pos="622300" algn="l"/>
              </a:tabLst>
            </a:pPr>
            <a:r>
              <a:rPr lang="ru-RU" dirty="0" smtClean="0"/>
              <a:t>	Ц </a:t>
            </a:r>
            <a:r>
              <a:rPr lang="ru-RU" dirty="0"/>
              <a:t>– цена товара, млн. руб.;</a:t>
            </a:r>
          </a:p>
          <a:p>
            <a:pPr marL="114300" indent="0">
              <a:buNone/>
              <a:tabLst>
                <a:tab pos="622300" algn="l"/>
              </a:tabLst>
            </a:pPr>
            <a:r>
              <a:rPr lang="ru-RU" dirty="0" smtClean="0"/>
              <a:t>	</a:t>
            </a:r>
            <a:r>
              <a:rPr lang="ru-RU" dirty="0" err="1" smtClean="0"/>
              <a:t>З</a:t>
            </a:r>
            <a:r>
              <a:rPr lang="ru-RU" sz="1600" dirty="0" err="1" smtClean="0"/>
              <a:t>пр</a:t>
            </a:r>
            <a:r>
              <a:rPr lang="ru-RU" dirty="0" smtClean="0"/>
              <a:t> – </a:t>
            </a:r>
            <a:r>
              <a:rPr lang="ru-RU" dirty="0"/>
              <a:t>затраты на ее производство, млн. руб.;</a:t>
            </a:r>
          </a:p>
          <a:p>
            <a:pPr marL="114300" indent="0">
              <a:buNone/>
              <a:tabLst>
                <a:tab pos="622300" algn="l"/>
              </a:tabLst>
            </a:pPr>
            <a:r>
              <a:rPr lang="ru-RU" dirty="0" smtClean="0"/>
              <a:t>	</a:t>
            </a:r>
            <a:r>
              <a:rPr lang="ru-RU" dirty="0" err="1" smtClean="0"/>
              <a:t>Ц</a:t>
            </a:r>
            <a:r>
              <a:rPr lang="ru-RU" sz="1600" dirty="0" err="1" smtClean="0"/>
              <a:t>п</a:t>
            </a:r>
            <a:r>
              <a:rPr lang="ru-RU" dirty="0" smtClean="0"/>
              <a:t> – </a:t>
            </a:r>
            <a:r>
              <a:rPr lang="ru-RU" dirty="0"/>
              <a:t>цена продукции, полученной с помощью данного товара, млн. руб.;</a:t>
            </a:r>
          </a:p>
          <a:p>
            <a:pPr marL="114300" indent="0">
              <a:buNone/>
              <a:tabLst>
                <a:tab pos="622300" algn="l"/>
              </a:tabLst>
            </a:pPr>
            <a:r>
              <a:rPr lang="ru-RU" dirty="0" smtClean="0"/>
              <a:t>	</a:t>
            </a:r>
            <a:r>
              <a:rPr lang="ru-RU" dirty="0" err="1" smtClean="0"/>
              <a:t>З</a:t>
            </a:r>
            <a:r>
              <a:rPr lang="ru-RU" sz="1600" dirty="0" err="1" smtClean="0"/>
              <a:t>экс</a:t>
            </a:r>
            <a:r>
              <a:rPr lang="ru-RU" dirty="0" smtClean="0"/>
              <a:t> – </a:t>
            </a:r>
            <a:r>
              <a:rPr lang="ru-RU" dirty="0"/>
              <a:t>затраты на эксплуатацию товара, млн. руб.;</a:t>
            </a:r>
          </a:p>
          <a:p>
            <a:pPr marL="114300" indent="0">
              <a:buNone/>
              <a:tabLst>
                <a:tab pos="622300" algn="l"/>
              </a:tabLst>
            </a:pPr>
            <a:r>
              <a:rPr lang="ru-RU" dirty="0" smtClean="0"/>
              <a:t>	Л – </a:t>
            </a:r>
            <a:r>
              <a:rPr lang="ru-RU" dirty="0"/>
              <a:t>ликвидационная стоимость товара, млн. руб.;</a:t>
            </a:r>
          </a:p>
          <a:p>
            <a:pPr marL="114300" indent="0">
              <a:buNone/>
              <a:tabLst>
                <a:tab pos="622300" algn="l"/>
              </a:tabLst>
            </a:pPr>
            <a:r>
              <a:rPr lang="ru-RU" dirty="0" smtClean="0"/>
              <a:t>	</a:t>
            </a:r>
            <a:r>
              <a:rPr lang="ru-RU" dirty="0" err="1" smtClean="0"/>
              <a:t>З</a:t>
            </a:r>
            <a:r>
              <a:rPr lang="ru-RU" sz="1600" dirty="0" err="1" smtClean="0"/>
              <a:t>утил</a:t>
            </a:r>
            <a:r>
              <a:rPr lang="ru-RU" dirty="0" smtClean="0"/>
              <a:t> – </a:t>
            </a:r>
            <a:r>
              <a:rPr lang="ru-RU" dirty="0"/>
              <a:t>затраты на утилизацию товара, млн. руб</a:t>
            </a:r>
            <a:r>
              <a:rPr lang="ru-RU" dirty="0" smtClean="0"/>
              <a:t>.;</a:t>
            </a:r>
          </a:p>
          <a:p>
            <a:pPr marL="114300" indent="0">
              <a:buNone/>
              <a:tabLst>
                <a:tab pos="622300" algn="l"/>
              </a:tabLst>
            </a:pPr>
            <a:r>
              <a:rPr lang="ru-RU" dirty="0" smtClean="0"/>
              <a:t>	У – экологический ущерб на всех стадиях ЖЦП, млн. руб.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026360"/>
              </p:ext>
            </p:extLst>
          </p:nvPr>
        </p:nvGraphicFramePr>
        <p:xfrm>
          <a:off x="1403648" y="1700808"/>
          <a:ext cx="5312518" cy="921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3" imgW="3149280" imgH="545760" progId="Equation.3">
                  <p:embed/>
                </p:oleObj>
              </mc:Choice>
              <mc:Fallback>
                <p:oleObj name="Формула" r:id="rId3" imgW="3149280" imgH="545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1700808"/>
                        <a:ext cx="5312518" cy="921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9004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Корпоративная культура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7643192" cy="4772000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 smtClean="0"/>
              <a:t>Ценности организации</a:t>
            </a:r>
          </a:p>
          <a:p>
            <a:pPr marL="114300" indent="0">
              <a:buNone/>
            </a:pPr>
            <a:r>
              <a:rPr lang="ru-RU" dirty="0" smtClean="0"/>
              <a:t>Стержень культуры организации определяют ценности ее членов. Ценности есть концентрированное выражение потребностей и интересов.</a:t>
            </a:r>
          </a:p>
          <a:p>
            <a:pPr marL="114300" indent="0">
              <a:buNone/>
            </a:pPr>
            <a:r>
              <a:rPr lang="ru-RU" b="1" i="1" dirty="0" smtClean="0"/>
              <a:t>Ценности </a:t>
            </a:r>
            <a:r>
              <a:rPr lang="ru-RU" dirty="0" smtClean="0"/>
              <a:t>– это социально-значимые элементы (явления) жизни общества (трудового коллектива).</a:t>
            </a:r>
          </a:p>
          <a:p>
            <a:pPr marL="114300" indent="0">
              <a:buNone/>
            </a:pPr>
            <a:r>
              <a:rPr lang="ru-RU" dirty="0" smtClean="0"/>
              <a:t>Необходимость удовлетворять потребности в условиях ограниченных ресурсов определяет выбор направления развития. Критерий выбора – ценность. Ценность выполняет функцию регуляции поведения людей.</a:t>
            </a:r>
          </a:p>
          <a:p>
            <a:pPr marL="114300" indent="0">
              <a:buNone/>
            </a:pPr>
            <a:r>
              <a:rPr lang="ru-RU" dirty="0" smtClean="0"/>
              <a:t>Набор ценностей определяет идеологию и философию организации.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9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Во времени значимость (актуальность) тех или иных ценностей меняется. </a:t>
            </a:r>
          </a:p>
          <a:p>
            <a:pPr marL="114300" indent="0">
              <a:buNone/>
            </a:pPr>
            <a:r>
              <a:rPr lang="ru-RU" dirty="0" smtClean="0"/>
              <a:t>Общепризнанные ценности </a:t>
            </a:r>
            <a:r>
              <a:rPr lang="ru-RU" dirty="0"/>
              <a:t>организации по </a:t>
            </a:r>
            <a:r>
              <a:rPr lang="ru-RU" dirty="0" smtClean="0"/>
              <a:t>Р. </a:t>
            </a:r>
            <a:r>
              <a:rPr lang="ru-RU" dirty="0" err="1" smtClean="0"/>
              <a:t>Рюттингеру</a:t>
            </a:r>
            <a:r>
              <a:rPr lang="ru-RU" dirty="0" smtClean="0"/>
              <a:t> 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дисциплина;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послушание;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иерархия;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достижения;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карьера;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достаточность;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власть;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централизация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5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/>
              <a:t>Интеллектуализация труда и </a:t>
            </a:r>
            <a:r>
              <a:rPr lang="ru-RU" dirty="0" err="1" smtClean="0"/>
              <a:t>гуманизация</a:t>
            </a:r>
            <a:r>
              <a:rPr lang="ru-RU" dirty="0" smtClean="0"/>
              <a:t> управления приводит к новым ценностям: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самоопределение;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активное участие;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коллектив;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ориентация на потребности;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раскрытие личности;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творчество;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способность идти на компромиссы;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децентрализация.</a:t>
            </a:r>
          </a:p>
          <a:p>
            <a:pPr marL="114300" indent="0">
              <a:buNone/>
            </a:pPr>
            <a:r>
              <a:rPr lang="ru-RU" dirty="0" smtClean="0"/>
              <a:t>Представления о ценностях у сотрудников и их привязанность к тем или иным ценностям являются фундаментальной основой устойчивого функционирования организации. Необходимо стремиться к наиболее полному соответствию идеалов общества, сотрудников и организации.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9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796950"/>
          </a:xfrm>
        </p:spPr>
        <p:txBody>
          <a:bodyPr/>
          <a:lstStyle/>
          <a:p>
            <a:r>
              <a:rPr lang="ru-RU" sz="2800" dirty="0" smtClean="0"/>
              <a:t>Определения корпоративной (организационной) культуры.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931224" cy="5904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Культура корпорации – это поведение сотрудников компании, их убеждения и ценности, традиции, характер взаимоотношений между менеджерами и рабочими, между компанией, ее клиентами и поставщиками (Н. Н. </a:t>
            </a:r>
            <a:r>
              <a:rPr lang="ru-RU" dirty="0" err="1" smtClean="0"/>
              <a:t>Пусенкова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Организационная культура – это совокупность разделяемых ценностей, убеждений, отношений и норм, которые определяют поведение и ожидания каждого члена организации (Дж. </a:t>
            </a:r>
            <a:r>
              <a:rPr lang="ru-RU" dirty="0" err="1" smtClean="0"/>
              <a:t>Стонер</a:t>
            </a:r>
            <a:r>
              <a:rPr lang="ru-RU" dirty="0" smtClean="0"/>
              <a:t>, Е. </a:t>
            </a:r>
            <a:r>
              <a:rPr lang="ru-RU" dirty="0" err="1" smtClean="0"/>
              <a:t>Фримен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Культура предпринимательства – это система совместно выношенных и реальных убеждений и представлений о ценностях (Р. </a:t>
            </a:r>
            <a:r>
              <a:rPr lang="ru-RU" dirty="0" err="1" smtClean="0"/>
              <a:t>Рюттингер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Одни специалисты считают возможным управлять культурой организации, другие – отрицают эту возможность.</a:t>
            </a:r>
          </a:p>
          <a:p>
            <a:r>
              <a:rPr lang="ru-RU" dirty="0" smtClean="0"/>
              <a:t>Способность создавать, поддерживать и развивать организационную культуру – основное качество лидера (руководителя).</a:t>
            </a:r>
          </a:p>
          <a:p>
            <a:r>
              <a:rPr lang="ru-RU" dirty="0" smtClean="0"/>
              <a:t>Организационная культура и связанные с ней представления о ценностях не являются жесткими понятиями.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55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Тема 4. Экологоориентированная система управления персоналом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4.1 Идеи П. </a:t>
            </a:r>
            <a:r>
              <a:rPr lang="ru-RU" dirty="0" err="1" smtClean="0"/>
              <a:t>Друкера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4.2 Управление персоналом: основные понятия и категории </a:t>
            </a:r>
          </a:p>
          <a:p>
            <a:pPr marL="114300" indent="0">
              <a:buNone/>
            </a:pPr>
            <a:r>
              <a:rPr lang="ru-RU" dirty="0" smtClean="0"/>
              <a:t>4.3 Мотивационные отношения управления персоналом</a:t>
            </a:r>
          </a:p>
          <a:p>
            <a:pPr marL="114300" indent="0">
              <a:buNone/>
            </a:pPr>
            <a:r>
              <a:rPr lang="ru-RU" dirty="0" smtClean="0"/>
              <a:t>4.4 Концепция управления персоналом</a:t>
            </a:r>
          </a:p>
          <a:p>
            <a:pPr marL="114300" indent="0">
              <a:buNone/>
            </a:pPr>
            <a:r>
              <a:rPr lang="ru-RU" dirty="0" smtClean="0"/>
              <a:t>4.5 Экологическая мотивация и ее экономический инструм</a:t>
            </a:r>
            <a:r>
              <a:rPr lang="ru-RU" dirty="0"/>
              <a:t>е</a:t>
            </a:r>
            <a:r>
              <a:rPr lang="ru-RU" dirty="0" smtClean="0"/>
              <a:t>нтарий  развития и реализации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4.6 </a:t>
            </a:r>
            <a:r>
              <a:rPr lang="ru-RU" dirty="0" smtClean="0"/>
              <a:t>Экологическая оценка персонала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2" y="116632"/>
            <a:ext cx="7620000" cy="652934"/>
          </a:xfrm>
        </p:spPr>
        <p:txBody>
          <a:bodyPr>
            <a:noAutofit/>
          </a:bodyPr>
          <a:lstStyle/>
          <a:p>
            <a:r>
              <a:rPr lang="ru-RU" sz="3600" dirty="0" smtClean="0">
                <a:cs typeface="Arial" pitchFamily="34" charset="0"/>
              </a:rPr>
              <a:t>1. </a:t>
            </a:r>
            <a:r>
              <a:rPr lang="ru-RU" sz="3600" dirty="0">
                <a:cs typeface="Arial" pitchFamily="34" charset="0"/>
              </a:rPr>
              <a:t>И</a:t>
            </a:r>
            <a:r>
              <a:rPr lang="ru-RU" sz="3600" dirty="0" smtClean="0">
                <a:cs typeface="Arial" pitchFamily="34" charset="0"/>
              </a:rPr>
              <a:t>деи П. </a:t>
            </a:r>
            <a:r>
              <a:rPr lang="ru-RU" sz="3600" dirty="0" err="1" smtClean="0">
                <a:cs typeface="Arial" pitchFamily="34" charset="0"/>
              </a:rPr>
              <a:t>Друкера</a:t>
            </a:r>
            <a:r>
              <a:rPr lang="ru-RU" sz="3600" dirty="0" smtClean="0">
                <a:cs typeface="Arial" pitchFamily="34" charset="0"/>
              </a:rPr>
              <a:t> (</a:t>
            </a:r>
            <a:r>
              <a:rPr lang="en-US" sz="3600" dirty="0" smtClean="0">
                <a:cs typeface="Arial" pitchFamily="34" charset="0"/>
              </a:rPr>
              <a:t>P. </a:t>
            </a:r>
            <a:r>
              <a:rPr lang="en-US" sz="3600" dirty="0" err="1" smtClean="0">
                <a:cs typeface="Arial" pitchFamily="34" charset="0"/>
              </a:rPr>
              <a:t>Drucker</a:t>
            </a:r>
            <a:r>
              <a:rPr lang="en-US" sz="3600" dirty="0" smtClean="0">
                <a:cs typeface="Arial" pitchFamily="34" charset="0"/>
              </a:rPr>
              <a:t>)</a:t>
            </a:r>
            <a:endParaRPr lang="ru-RU" sz="3600" dirty="0"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107264" cy="57606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Экологоориентированное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поведение человека формирует конкретная идеология. Идеологической опорой построения общих основ поведения человека могут послужить идеи Питера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Друкера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1. Результативность − это делать вещи правильно.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2. Эффективность − это делать правильные вещи.</a:t>
            </a:r>
          </a:p>
          <a:p>
            <a:pPr>
              <a:buNone/>
            </a:pP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Традиционное восприятие эффективности:</a:t>
            </a:r>
          </a:p>
          <a:p>
            <a:pPr>
              <a:spcAft>
                <a:spcPts val="50"/>
              </a:spcAft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</a:p>
          <a:p>
            <a:pPr>
              <a:spcAft>
                <a:spcPts val="50"/>
              </a:spcAft>
              <a:buNone/>
            </a:pP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                                      эффект (результат)</a:t>
            </a:r>
          </a:p>
          <a:p>
            <a:pPr>
              <a:spcBef>
                <a:spcPts val="0"/>
              </a:spcBef>
              <a:buNone/>
            </a:pP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    Эффективность =   </a:t>
            </a:r>
          </a:p>
          <a:p>
            <a:pPr>
              <a:spcBef>
                <a:spcPts val="0"/>
              </a:spcBef>
              <a:spcAft>
                <a:spcPts val="50"/>
              </a:spcAft>
              <a:buNone/>
            </a:pP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 (результативность)   затраты (ресурсы)</a:t>
            </a:r>
            <a:endParaRPr lang="ru-RU" sz="3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169022" y="4941168"/>
            <a:ext cx="364333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59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3150"/>
            <a:ext cx="7620000" cy="1205586"/>
          </a:xfrm>
        </p:spPr>
        <p:txBody>
          <a:bodyPr/>
          <a:lstStyle/>
          <a:p>
            <a:pPr marL="571500" indent="-457200"/>
            <a:r>
              <a:rPr lang="ru-RU" sz="3200" dirty="0" smtClean="0"/>
              <a:t>1. Организация как открытая система</a:t>
            </a:r>
            <a:br>
              <a:rPr lang="ru-RU" sz="3200" dirty="0" smtClean="0"/>
            </a:br>
            <a:r>
              <a:rPr lang="ru-RU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latin typeface="Arial" pitchFamily="34" charset="0"/>
                <a:cs typeface="Arial" pitchFamily="34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8460432" cy="6165304"/>
          </a:xfrm>
        </p:spPr>
        <p:txBody>
          <a:bodyPr>
            <a:normAutofit fontScale="92500"/>
          </a:bodyPr>
          <a:lstStyle/>
          <a:p>
            <a:pPr marL="8255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— это совокупность частей или компонентов, связанных между собой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организационно.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При выходе из системы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части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системы продолжают испытывать на себе ее влияние и претерпевают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изменения. Совокупность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частей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проявляет динамическое поведение,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а не остается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инертной. </a:t>
            </a:r>
          </a:p>
          <a:p>
            <a:pPr marL="8255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Элемен­тами </a:t>
            </a:r>
            <a:r>
              <a:rPr lang="ru-RU" dirty="0">
                <a:latin typeface="Arial" pitchFamily="34" charset="0"/>
                <a:cs typeface="Arial" pitchFamily="34" charset="0"/>
              </a:rPr>
              <a:t>системы могут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являться:</a:t>
            </a:r>
          </a:p>
          <a:p>
            <a:pPr marL="82550" indent="0">
              <a:tabLst>
                <a:tab pos="360363" algn="l"/>
              </a:tabLst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Объекты (компьютер); </a:t>
            </a:r>
          </a:p>
          <a:p>
            <a:pPr marL="82550" indent="0">
              <a:tabLst>
                <a:tab pos="360363" algn="l"/>
              </a:tabLst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субъекты (футбольная команда);</a:t>
            </a:r>
          </a:p>
          <a:p>
            <a:pPr marL="82550" indent="0">
              <a:tabLst>
                <a:tab pos="360363" algn="l"/>
              </a:tabLst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понятия, объекты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субъ­екты (организация).</a:t>
            </a:r>
          </a:p>
          <a:p>
            <a:pPr marL="82550" indent="0" algn="just"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Системы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состоят из других систем, которые мы называем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подсистемами</a:t>
            </a:r>
            <a:r>
              <a:rPr lang="ru-RU" dirty="0">
                <a:latin typeface="Arial" pitchFamily="34" charset="0"/>
                <a:cs typeface="Arial" pitchFamily="34" charset="0"/>
              </a:rPr>
              <a:t>. В большинстве случаев можно оперировать большими или высокоорганизованными сис­темами, которые включают в себя другие системы. Такие сис­темы будем называть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общими системами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системами в целом. </a:t>
            </a:r>
            <a:r>
              <a:rPr lang="ru-RU" dirty="0">
                <a:latin typeface="Arial" pitchFamily="34" charset="0"/>
                <a:cs typeface="Arial" pitchFamily="34" charset="0"/>
              </a:rPr>
              <a:t>Оперировать ими нелегко, так как мы не знаем, до какого предела осуществлять «декомпозицию» системы, т. е. разбивать ее на подсистемы, или до какого предела продолжать «построе­ние», или «организацию», большой системы.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8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cs typeface="Arial" pitchFamily="34" charset="0"/>
              </a:rPr>
              <a:t>Машина П. </a:t>
            </a:r>
            <a:r>
              <a:rPr lang="ru-RU" sz="3200" dirty="0" err="1" smtClean="0">
                <a:cs typeface="Arial" pitchFamily="34" charset="0"/>
              </a:rPr>
              <a:t>Друкера</a:t>
            </a:r>
            <a:endParaRPr lang="ru-RU" sz="3200" dirty="0"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1621332"/>
            <a:ext cx="7420867" cy="4450874"/>
            <a:chOff x="611560" y="1621332"/>
            <a:chExt cx="7420867" cy="4450874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611560" y="1621332"/>
              <a:ext cx="7420867" cy="4450874"/>
              <a:chOff x="857224" y="1621332"/>
              <a:chExt cx="7420867" cy="4450874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928662" y="1857364"/>
                <a:ext cx="1643074" cy="13573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Сотруд-ничество</a:t>
                </a:r>
                <a:endPara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8" name="Прямая соединительная линия 17"/>
              <p:cNvCxnSpPr>
                <a:stCxn id="4" idx="6"/>
                <a:endCxn id="29" idx="2"/>
              </p:cNvCxnSpPr>
              <p:nvPr/>
            </p:nvCxnSpPr>
            <p:spPr>
              <a:xfrm>
                <a:off x="2571736" y="2536025"/>
                <a:ext cx="250033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Овал 26"/>
              <p:cNvSpPr/>
              <p:nvPr/>
            </p:nvSpPr>
            <p:spPr>
              <a:xfrm>
                <a:off x="928662" y="4714884"/>
                <a:ext cx="1643074" cy="13573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Иннова-ции</a:t>
                </a:r>
                <a:endPara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5072066" y="4714884"/>
                <a:ext cx="1571636" cy="13573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Люди</a:t>
                </a:r>
                <a:endPara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5072066" y="1857364"/>
                <a:ext cx="1500198" cy="13573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Знания</a:t>
                </a:r>
                <a:endPara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6" name="Прямая соединительная линия 35"/>
              <p:cNvCxnSpPr>
                <a:stCxn id="27" idx="6"/>
                <a:endCxn id="28" idx="2"/>
              </p:cNvCxnSpPr>
              <p:nvPr/>
            </p:nvCxnSpPr>
            <p:spPr>
              <a:xfrm>
                <a:off x="2571736" y="5393545"/>
                <a:ext cx="250033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>
                <a:stCxn id="4" idx="4"/>
                <a:endCxn id="27" idx="0"/>
              </p:cNvCxnSpPr>
              <p:nvPr/>
            </p:nvCxnSpPr>
            <p:spPr>
              <a:xfrm rot="5400000">
                <a:off x="1000100" y="3964785"/>
                <a:ext cx="1500198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6537339" y="3893347"/>
                <a:ext cx="1213652" cy="79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>
                <a:stCxn id="29" idx="6"/>
              </p:cNvCxnSpPr>
              <p:nvPr/>
            </p:nvCxnSpPr>
            <p:spPr>
              <a:xfrm>
                <a:off x="6572264" y="2536025"/>
                <a:ext cx="571504" cy="75009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>
                <a:stCxn id="28" idx="6"/>
              </p:cNvCxnSpPr>
              <p:nvPr/>
            </p:nvCxnSpPr>
            <p:spPr>
              <a:xfrm flipV="1">
                <a:off x="6643702" y="4500571"/>
                <a:ext cx="500066" cy="89297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Скругленный прямоугольник 57"/>
              <p:cNvSpPr/>
              <p:nvPr/>
            </p:nvSpPr>
            <p:spPr>
              <a:xfrm rot="2843693">
                <a:off x="6821575" y="2060125"/>
                <a:ext cx="1663404" cy="785818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Смотреть снаружи внутрь</a:t>
                </a:r>
                <a:endParaRPr lang="ru-RU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Скругленный прямоугольник 58"/>
              <p:cNvSpPr/>
              <p:nvPr/>
            </p:nvSpPr>
            <p:spPr>
              <a:xfrm rot="18530233">
                <a:off x="7077026" y="4769242"/>
                <a:ext cx="1616312" cy="785818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Стратегия важнее права собственности</a:t>
                </a:r>
                <a:endParaRPr lang="ru-RU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2" name="Прямая соединительная линия 61"/>
              <p:cNvCxnSpPr>
                <a:stCxn id="58" idx="2"/>
              </p:cNvCxnSpPr>
              <p:nvPr/>
            </p:nvCxnSpPr>
            <p:spPr>
              <a:xfrm rot="10800000" flipV="1">
                <a:off x="6858016" y="2719010"/>
                <a:ext cx="506066" cy="20992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0800000">
                <a:off x="6929456" y="4929198"/>
                <a:ext cx="428627" cy="21431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Прямоугольник 80"/>
              <p:cNvSpPr/>
              <p:nvPr/>
            </p:nvSpPr>
            <p:spPr>
              <a:xfrm>
                <a:off x="3000364" y="2143116"/>
                <a:ext cx="1714512" cy="2857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ценности</a:t>
                </a:r>
                <a:endPara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Прямоугольник 90"/>
              <p:cNvSpPr/>
              <p:nvPr/>
            </p:nvSpPr>
            <p:spPr>
              <a:xfrm>
                <a:off x="3000364" y="5500702"/>
                <a:ext cx="1714512" cy="2857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дисциплина</a:t>
                </a:r>
                <a:endPara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857224" y="3286124"/>
                <a:ext cx="785818" cy="13573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механизм принятия решений</a:t>
                </a:r>
                <a:endPara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" name="Овал 2"/>
            <p:cNvSpPr/>
            <p:nvPr/>
          </p:nvSpPr>
          <p:spPr>
            <a:xfrm>
              <a:off x="3759583" y="3284984"/>
              <a:ext cx="1964545" cy="127734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Покупатель-рулевой -контролер</a:t>
              </a:r>
              <a:endParaRPr lang="ru-RU" b="1" dirty="0"/>
            </a:p>
          </p:txBody>
        </p:sp>
      </p:grp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2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79695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cs typeface="Arial" pitchFamily="34" charset="0"/>
              </a:rPr>
              <a:t>Афоризмы и мысли П. </a:t>
            </a:r>
            <a:r>
              <a:rPr lang="ru-RU" sz="3200" b="1" dirty="0" err="1" smtClean="0">
                <a:cs typeface="Arial" pitchFamily="34" charset="0"/>
              </a:rPr>
              <a:t>Друкера</a:t>
            </a:r>
            <a:endParaRPr lang="ru-RU" sz="3200" b="1" dirty="0"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7959258" cy="5528086"/>
          </a:xfrm>
        </p:spPr>
        <p:txBody>
          <a:bodyPr>
            <a:noAutofit/>
          </a:bodyPr>
          <a:lstStyle/>
          <a:p>
            <a:pPr marL="514350" indent="-514350">
              <a:lnSpc>
                <a:spcPct val="11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Не путайте движение с прогрессом.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Бывает много идей, но мало порядка.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Грех бездействия страшнее, чем грех действия.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4. Стратегия важнее права собственности.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5. Смотреть на мир в направлении «снаружи внутрь».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6. Принятие нового требует отказа от старого.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7. Технология − это знание вчерашнего дня.</a:t>
            </a:r>
          </a:p>
          <a:p>
            <a:pPr marL="0" indent="-514350">
              <a:lnSpc>
                <a:spcPct val="12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8. Новая технология − это знание к знаниям, способность увеличивать свои собственные знания.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9. Бизнес, каким мы его знали долгие годы, исчезает. Компании больше не продают товары, они торгуют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опытом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впечатлениями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Больше не существует конкурентов, только лучшие решения и больше вариантов выбора, которые могут быть объединены большим, чем ранее, количеством способов.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10. В деловой игре (бизнесе) побеждает лучший стратег.</a:t>
            </a:r>
          </a:p>
          <a:p>
            <a:pPr marL="514350" indent="-514350">
              <a:buNone/>
            </a:pP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2 </a:t>
            </a:r>
            <a:r>
              <a:rPr lang="ru-RU" sz="3600" dirty="0"/>
              <a:t>Основные понятия и категории управления персоналом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При рассмотрении содержания «управление персоналом» необходимо прежде всего определиться в терминах и понятиях, связанных с данным направлением науки и практики. Такими терминами являются «управление» и «персонал».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0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и менеджмент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Управление</a:t>
            </a:r>
            <a:r>
              <a:rPr lang="ru-RU" dirty="0"/>
              <a:t> – это целенаправленное воздействие на организационную систему, обеспечивающее сохранение ее определенной структуры, поддержание режима и целей деятельности. В более широком смысле слова под управлением понимается организация (самоорганизация) взаимосвязей между какими-то составляющими, приводящая к намеченным результатам (или </a:t>
            </a:r>
            <a:r>
              <a:rPr lang="ru-RU" dirty="0" err="1"/>
              <a:t>саморегуляция</a:t>
            </a:r>
            <a:r>
              <a:rPr lang="ru-RU" dirty="0"/>
              <a:t>), основанная на необходимой информации и направленная на поддержание или улучшение функционирования управляемой совокупности.</a:t>
            </a:r>
          </a:p>
          <a:p>
            <a:r>
              <a:rPr lang="ru-RU" b="1" dirty="0"/>
              <a:t>«Менеджмент»  </a:t>
            </a:r>
            <a:r>
              <a:rPr lang="ru-RU" dirty="0"/>
              <a:t>– это умение (искусство) добиваться поставленных целей, используя квалифицированный труд, интеллект, мотивы поведения людей.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01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/>
              <a:t>В переходный период допустимо отождествление понятий </a:t>
            </a:r>
            <a:r>
              <a:rPr lang="ru-RU" sz="2400" b="1" dirty="0"/>
              <a:t>«управление»</a:t>
            </a:r>
            <a:r>
              <a:rPr lang="ru-RU" sz="2400" dirty="0"/>
              <a:t> и </a:t>
            </a:r>
            <a:r>
              <a:rPr lang="ru-RU" sz="2400" b="1" dirty="0"/>
              <a:t>«менеджмент»</a:t>
            </a:r>
            <a:r>
              <a:rPr lang="ru-RU" sz="2400" dirty="0"/>
              <a:t>. Однако следует иметь в виду, что система менеджмента ограничена отношениями хозяйственной (коммерческой) деятельности, направленной на получение прибыли (предпринимательского дохода) на основе эффективного использования ограниченных ресурсов, вовлеченных в экономический оборот.</a:t>
            </a:r>
          </a:p>
          <a:p>
            <a:pPr marL="114300" indent="0">
              <a:buNone/>
            </a:pPr>
            <a:r>
              <a:rPr lang="ru-RU" sz="2400" dirty="0"/>
              <a:t>Поэтому термин </a:t>
            </a:r>
            <a:r>
              <a:rPr lang="ru-RU" sz="2400" b="1" dirty="0"/>
              <a:t>«менеджмент»</a:t>
            </a:r>
            <a:r>
              <a:rPr lang="ru-RU" sz="2400" dirty="0"/>
              <a:t>, как правило, используется в отношении коммерческой деятельности человека. Когда же речь идет о государственных структурах, целесообразно употреблять термин </a:t>
            </a:r>
            <a:r>
              <a:rPr lang="ru-RU" sz="2400" b="1" i="1" dirty="0"/>
              <a:t>«управление» </a:t>
            </a:r>
            <a:r>
              <a:rPr lang="ru-RU" sz="2400" dirty="0"/>
              <a:t>или </a:t>
            </a:r>
            <a:r>
              <a:rPr lang="ru-RU" sz="2400" b="1" i="1" dirty="0"/>
              <a:t>«администрирование».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27584" y="18864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Связь и различие понятий «менеджмент» и «управление»</a:t>
            </a:r>
            <a:endParaRPr lang="ru-RU" sz="2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18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580926"/>
          </a:xfrm>
        </p:spPr>
        <p:txBody>
          <a:bodyPr/>
          <a:lstStyle/>
          <a:p>
            <a:r>
              <a:rPr lang="ru-RU" sz="2400" dirty="0" smtClean="0"/>
              <a:t>Основные понятия, определяющие </a:t>
            </a:r>
            <a:r>
              <a:rPr lang="ru-RU" sz="2400" dirty="0"/>
              <a:t>содержание</a:t>
            </a:r>
            <a:br>
              <a:rPr lang="ru-RU" sz="2400" dirty="0"/>
            </a:br>
            <a:r>
              <a:rPr lang="ru-RU" sz="2400" dirty="0"/>
              <a:t> категории «персонал»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Население</a:t>
            </a:r>
            <a:r>
              <a:rPr lang="ru-RU" dirty="0"/>
              <a:t> – это совокупность людей, проживающих на территории континента, страны или ее части, отдельного региона и населенного пункта.</a:t>
            </a:r>
          </a:p>
          <a:p>
            <a:r>
              <a:rPr lang="ru-RU" b="1" dirty="0"/>
              <a:t>Трудовые ресурсы </a:t>
            </a:r>
            <a:r>
              <a:rPr lang="ru-RU" dirty="0"/>
              <a:t>– часть населения страны, располагающая совокупностью физических и духовных способностей, которая участвует или может принять участие в процессе труда.</a:t>
            </a:r>
          </a:p>
          <a:p>
            <a:r>
              <a:rPr lang="ru-RU" b="1" dirty="0"/>
              <a:t>Кадры</a:t>
            </a:r>
            <a:r>
              <a:rPr lang="ru-RU" dirty="0"/>
              <a:t> (от французского «</a:t>
            </a:r>
            <a:r>
              <a:rPr lang="en-US" dirty="0"/>
              <a:t>cadre</a:t>
            </a:r>
            <a:r>
              <a:rPr lang="ru-RU" dirty="0"/>
              <a:t>» – личный состав) – основной (штатный) состав работников учреждения или предприятия; все постоянные работники.</a:t>
            </a:r>
          </a:p>
          <a:p>
            <a:r>
              <a:rPr lang="ru-RU" b="1" dirty="0"/>
              <a:t>Персонал </a:t>
            </a:r>
            <a:r>
              <a:rPr lang="ru-RU" dirty="0"/>
              <a:t> (от латинского «</a:t>
            </a:r>
            <a:r>
              <a:rPr lang="en-US" dirty="0"/>
              <a:t>personals</a:t>
            </a:r>
            <a:r>
              <a:rPr lang="ru-RU" dirty="0"/>
              <a:t>» –личный) – личный состав учреждения, предприятия или часть этого состава, представляющая собой группу людей, объединенную по профессиональным или иным признакам.</a:t>
            </a:r>
          </a:p>
          <a:p>
            <a:r>
              <a:rPr lang="ru-RU" b="1" dirty="0"/>
              <a:t>Коллектив </a:t>
            </a:r>
            <a:r>
              <a:rPr lang="ru-RU" dirty="0"/>
              <a:t>(от латинского «</a:t>
            </a:r>
            <a:r>
              <a:rPr lang="en-US" dirty="0" err="1"/>
              <a:t>collectuvus</a:t>
            </a:r>
            <a:r>
              <a:rPr lang="ru-RU" dirty="0"/>
              <a:t>» – собирательный) – совокупность людей, объединенных общей работой, общими интересами.</a:t>
            </a:r>
          </a:p>
          <a:p>
            <a:pPr marL="114300" indent="0">
              <a:buNone/>
            </a:pPr>
            <a:r>
              <a:rPr lang="ru-RU" dirty="0"/>
              <a:t>Понятия «персонал», «кадры» в современной менеджерской практике трансформируются в понятие «человеческий капитал» как ключевой фактор развития любой организации.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7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388424" cy="720080"/>
          </a:xfrm>
        </p:spPr>
        <p:txBody>
          <a:bodyPr/>
          <a:lstStyle/>
          <a:p>
            <a:r>
              <a:rPr lang="ru-RU" sz="2400" dirty="0"/>
              <a:t>Взаимосвязь основных понятий, определяющих содержание</a:t>
            </a:r>
            <a:br>
              <a:rPr lang="ru-RU" sz="2400" dirty="0"/>
            </a:br>
            <a:r>
              <a:rPr lang="ru-RU" sz="2400" dirty="0"/>
              <a:t> категории «персонал»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36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6984776" cy="555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08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922114"/>
          </a:xfrm>
        </p:spPr>
        <p:txBody>
          <a:bodyPr/>
          <a:lstStyle/>
          <a:p>
            <a:r>
              <a:rPr lang="ru-RU" sz="3600" dirty="0" smtClean="0"/>
              <a:t>3 </a:t>
            </a:r>
            <a:r>
              <a:rPr lang="ru-RU" sz="3600" dirty="0"/>
              <a:t>Мотивационные отношения управления персоналом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/>
              <a:t>Эффективным механизмом воспроизводства человеческого капитала являются </a:t>
            </a:r>
            <a:r>
              <a:rPr lang="ru-RU" b="1" i="1" dirty="0"/>
              <a:t>мотивационные отношения управления персоналом</a:t>
            </a:r>
            <a:r>
              <a:rPr lang="ru-RU" dirty="0"/>
              <a:t>. Рассматривая содержание мотивационных отношений, необходимо иметь в виду, что в поведении человека есть две функционально взаимосвязанные стороны:</a:t>
            </a:r>
          </a:p>
          <a:p>
            <a:pPr lvl="0"/>
            <a:r>
              <a:rPr lang="ru-RU" dirty="0"/>
              <a:t>регуляционная;</a:t>
            </a:r>
          </a:p>
          <a:p>
            <a:pPr lvl="0"/>
            <a:r>
              <a:rPr lang="ru-RU" dirty="0"/>
              <a:t>побудительная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b="1" i="1" dirty="0"/>
              <a:t>Регуляцию</a:t>
            </a:r>
            <a:r>
              <a:rPr lang="ru-RU" dirty="0"/>
              <a:t> поведения человека определяют в основном такие психологические процессы, явления и состояния, как ощущение, восприятие, память, воображение, внимание, мышление, способности, темперамент, характер и эмоции.</a:t>
            </a:r>
          </a:p>
          <a:p>
            <a:pPr marL="114300" indent="0">
              <a:buNone/>
            </a:pPr>
            <a:r>
              <a:rPr lang="ru-RU" b="1" i="1" dirty="0"/>
              <a:t>Побуждение</a:t>
            </a:r>
            <a:r>
              <a:rPr lang="ru-RU" dirty="0"/>
              <a:t>, или процессы стимуляции поведения человека, связаны с понятиями «мотивации» и «мотив».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14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 и мотив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/>
              <a:t>Термин </a:t>
            </a:r>
            <a:r>
              <a:rPr lang="ru-RU" b="1" dirty="0"/>
              <a:t>«мотивация» </a:t>
            </a:r>
            <a:r>
              <a:rPr lang="ru-RU" dirty="0"/>
              <a:t>представляет собой более широкое понятие, чем термин </a:t>
            </a:r>
            <a:r>
              <a:rPr lang="ru-RU" b="1" dirty="0"/>
              <a:t>«мотив</a:t>
            </a:r>
            <a:r>
              <a:rPr lang="ru-RU" b="1" dirty="0" smtClean="0"/>
              <a:t>»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Слово </a:t>
            </a:r>
            <a:r>
              <a:rPr lang="ru-RU" dirty="0"/>
              <a:t>«мотивация» используется в двояком смысле:</a:t>
            </a:r>
          </a:p>
          <a:p>
            <a:r>
              <a:rPr lang="ru-RU" dirty="0"/>
              <a:t>а) как система факторов, обуславливающая (детерминирующая) поведение человека (потребности, цели, мотивы и др.);</a:t>
            </a:r>
          </a:p>
          <a:p>
            <a:r>
              <a:rPr lang="ru-RU" dirty="0"/>
              <a:t>б) как процесс, стимулирующий и поддерживающий поведенческую активность на определенном уровне.</a:t>
            </a:r>
          </a:p>
          <a:p>
            <a:pPr marL="114300" indent="0">
              <a:buNone/>
            </a:pPr>
            <a:r>
              <a:rPr lang="ru-RU" b="1" i="1" dirty="0"/>
              <a:t>Мотивация </a:t>
            </a:r>
            <a:r>
              <a:rPr lang="ru-RU" dirty="0"/>
              <a:t>– совокупность причин социально-психологического характера, объясняющих поведение человека, его целенаправленность и активность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b="1" i="1" dirty="0"/>
              <a:t>Мотив</a:t>
            </a:r>
            <a:r>
              <a:rPr lang="ru-RU" dirty="0"/>
              <a:t> в отличие от мотивации – это то, что принадлежит самому субъекту поведения, т. е. является его устойчивым личностным свойством, изнутри побуждающим к совершению определенных действий. 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3793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436910"/>
          </a:xfrm>
        </p:spPr>
        <p:txBody>
          <a:bodyPr/>
          <a:lstStyle/>
          <a:p>
            <a:r>
              <a:rPr lang="ru-RU" sz="2800" dirty="0" smtClean="0"/>
              <a:t>Диспозиционные и ситуационные мотивации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7992888" cy="5688632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/>
              <a:t>Причины, выражающие сущность </a:t>
            </a:r>
            <a:r>
              <a:rPr lang="ru-RU" dirty="0" smtClean="0"/>
              <a:t>мотивации:</a:t>
            </a:r>
            <a:endParaRPr lang="ru-RU" dirty="0"/>
          </a:p>
          <a:p>
            <a:r>
              <a:rPr lang="ru-RU" b="1" dirty="0" smtClean="0"/>
              <a:t>внутренние</a:t>
            </a:r>
            <a:r>
              <a:rPr lang="ru-RU" dirty="0" smtClean="0"/>
              <a:t> </a:t>
            </a:r>
            <a:r>
              <a:rPr lang="ru-RU" dirty="0"/>
              <a:t>– это психологические свойства субъекта </a:t>
            </a:r>
            <a:r>
              <a:rPr lang="ru-RU" dirty="0" smtClean="0"/>
              <a:t>поведения;</a:t>
            </a:r>
          </a:p>
          <a:p>
            <a:r>
              <a:rPr lang="ru-RU" b="1" dirty="0" smtClean="0"/>
              <a:t>внешние</a:t>
            </a:r>
            <a:r>
              <a:rPr lang="ru-RU" dirty="0" smtClean="0"/>
              <a:t> </a:t>
            </a:r>
            <a:r>
              <a:rPr lang="ru-RU" dirty="0"/>
              <a:t>– условия, обстоятельства, социально-психологическая среда деятельности человека.</a:t>
            </a:r>
          </a:p>
          <a:p>
            <a:pPr marL="114300" indent="0">
              <a:buNone/>
            </a:pPr>
            <a:r>
              <a:rPr lang="ru-RU" dirty="0"/>
              <a:t>Первые (причины внутреннего порядка) говорят о мотивах, потребностях, целях, интересах и т.п., вторые – о стимулах, исходящих из сложившейся ситуации.</a:t>
            </a:r>
          </a:p>
          <a:p>
            <a:pPr marL="114300" indent="0">
              <a:buNone/>
            </a:pPr>
            <a:r>
              <a:rPr lang="ru-RU" dirty="0"/>
              <a:t>Психологические факторы, обусловленные конкретной личностью (внутренние причины мотивации), называют </a:t>
            </a:r>
            <a:r>
              <a:rPr lang="ru-RU" b="1" i="1" dirty="0"/>
              <a:t>личностными диспозициями </a:t>
            </a:r>
            <a:r>
              <a:rPr lang="ru-RU" dirty="0"/>
              <a:t>(предрасположенность к определенным действиям).</a:t>
            </a:r>
          </a:p>
          <a:p>
            <a:pPr marL="114300" indent="0">
              <a:buNone/>
            </a:pPr>
            <a:r>
              <a:rPr lang="ru-RU" dirty="0"/>
              <a:t>Соответственно выделяют </a:t>
            </a:r>
            <a:endParaRPr lang="ru-RU" dirty="0" smtClean="0"/>
          </a:p>
          <a:p>
            <a:r>
              <a:rPr lang="ru-RU" b="1" i="1" dirty="0" smtClean="0"/>
              <a:t>диспозиционные</a:t>
            </a:r>
            <a:r>
              <a:rPr lang="ru-RU" dirty="0" smtClean="0"/>
              <a:t> мотивации (как аналог внутренних причин поведения)</a:t>
            </a:r>
          </a:p>
          <a:p>
            <a:r>
              <a:rPr lang="ru-RU" b="1" i="1" dirty="0" smtClean="0"/>
              <a:t>ситуационные</a:t>
            </a:r>
            <a:r>
              <a:rPr lang="ru-RU" dirty="0" smtClean="0"/>
              <a:t> </a:t>
            </a:r>
            <a:r>
              <a:rPr lang="ru-RU" dirty="0"/>
              <a:t>мотивации </a:t>
            </a:r>
            <a:r>
              <a:rPr lang="ru-RU" dirty="0" smtClean="0"/>
              <a:t>(как аналог внешних </a:t>
            </a:r>
            <a:r>
              <a:rPr lang="ru-RU" dirty="0"/>
              <a:t>причин </a:t>
            </a:r>
            <a:r>
              <a:rPr lang="ru-RU" dirty="0" smtClean="0"/>
              <a:t>поведения). </a:t>
            </a:r>
          </a:p>
          <a:p>
            <a:pPr marL="114300" indent="0">
              <a:buNone/>
            </a:pPr>
            <a:r>
              <a:rPr lang="ru-RU" dirty="0" smtClean="0"/>
              <a:t>Диспозиционная </a:t>
            </a:r>
            <a:r>
              <a:rPr lang="ru-RU" dirty="0"/>
              <a:t>и ситуационная стороны мотивации между собой взаимосвязаны. Диспозиции (мотивы) могут  актуализироваться под влиянием определенной ситуации, и, напротив, активизация определенных диспозиций приводит к изменению ситуации, а следовательно, и к системе стимулов.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8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Организация как объект эколого-экономического управления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2000240"/>
            <a:ext cx="321471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Экологическая организация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3300418"/>
            <a:ext cx="321471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Экономическая система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4572008"/>
            <a:ext cx="321471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Внешние эффекты</a:t>
            </a:r>
            <a:endParaRPr lang="ru-RU" sz="2400" dirty="0"/>
          </a:p>
        </p:txBody>
      </p:sp>
      <p:sp>
        <p:nvSpPr>
          <p:cNvPr id="8" name="Полилиния 7"/>
          <p:cNvSpPr/>
          <p:nvPr/>
        </p:nvSpPr>
        <p:spPr>
          <a:xfrm>
            <a:off x="1309511" y="2404533"/>
            <a:ext cx="1332089" cy="2698045"/>
          </a:xfrm>
          <a:custGeom>
            <a:avLst/>
            <a:gdLst>
              <a:gd name="connsiteX0" fmla="*/ 1320800 w 1332089"/>
              <a:gd name="connsiteY0" fmla="*/ 11289 h 2698045"/>
              <a:gd name="connsiteX1" fmla="*/ 0 w 1332089"/>
              <a:gd name="connsiteY1" fmla="*/ 0 h 2698045"/>
              <a:gd name="connsiteX2" fmla="*/ 33867 w 1332089"/>
              <a:gd name="connsiteY2" fmla="*/ 2698045 h 2698045"/>
              <a:gd name="connsiteX3" fmla="*/ 1332089 w 1332089"/>
              <a:gd name="connsiteY3" fmla="*/ 2675467 h 269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2089" h="2698045">
                <a:moveTo>
                  <a:pt x="1320800" y="11289"/>
                </a:moveTo>
                <a:lnTo>
                  <a:pt x="0" y="0"/>
                </a:lnTo>
                <a:lnTo>
                  <a:pt x="33867" y="2698045"/>
                </a:lnTo>
                <a:lnTo>
                  <a:pt x="1332089" y="267546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57290" y="3786190"/>
            <a:ext cx="1285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5858933" y="2438400"/>
            <a:ext cx="1151467" cy="2551289"/>
          </a:xfrm>
          <a:custGeom>
            <a:avLst/>
            <a:gdLst>
              <a:gd name="connsiteX0" fmla="*/ 0 w 1151467"/>
              <a:gd name="connsiteY0" fmla="*/ 0 h 2551289"/>
              <a:gd name="connsiteX1" fmla="*/ 1117600 w 1151467"/>
              <a:gd name="connsiteY1" fmla="*/ 0 h 2551289"/>
              <a:gd name="connsiteX2" fmla="*/ 1151467 w 1151467"/>
              <a:gd name="connsiteY2" fmla="*/ 2551289 h 2551289"/>
              <a:gd name="connsiteX3" fmla="*/ 11289 w 1151467"/>
              <a:gd name="connsiteY3" fmla="*/ 2551289 h 2551289"/>
              <a:gd name="connsiteX4" fmla="*/ 11289 w 1151467"/>
              <a:gd name="connsiteY4" fmla="*/ 2551289 h 255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1467" h="2551289">
                <a:moveTo>
                  <a:pt x="0" y="0"/>
                </a:moveTo>
                <a:lnTo>
                  <a:pt x="1117600" y="0"/>
                </a:lnTo>
                <a:lnTo>
                  <a:pt x="1151467" y="2551289"/>
                </a:lnTo>
                <a:lnTo>
                  <a:pt x="11289" y="2551289"/>
                </a:lnTo>
                <a:lnTo>
                  <a:pt x="11289" y="255128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6" idx="3"/>
          </p:cNvCxnSpPr>
          <p:nvPr/>
        </p:nvCxnSpPr>
        <p:spPr>
          <a:xfrm>
            <a:off x="5857884" y="3757618"/>
            <a:ext cx="1143008" cy="2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436910"/>
          </a:xfrm>
        </p:spPr>
        <p:txBody>
          <a:bodyPr/>
          <a:lstStyle/>
          <a:p>
            <a:r>
              <a:rPr lang="ru-RU" sz="2800" dirty="0" smtClean="0"/>
              <a:t>Потребности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7992888" cy="568863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Из всех возможных диспозиций наиболее важной является </a:t>
            </a:r>
            <a:r>
              <a:rPr lang="ru-RU" b="1" dirty="0"/>
              <a:t>потребность</a:t>
            </a:r>
            <a:r>
              <a:rPr lang="ru-RU" dirty="0"/>
              <a:t>. </a:t>
            </a:r>
            <a:endParaRPr lang="ru-RU" dirty="0" smtClean="0"/>
          </a:p>
          <a:p>
            <a:pPr marL="114300" indent="0">
              <a:buNone/>
            </a:pPr>
            <a:r>
              <a:rPr lang="ru-RU" b="1" i="1" dirty="0" smtClean="0"/>
              <a:t>Потребностями </a:t>
            </a:r>
            <a:r>
              <a:rPr lang="ru-RU" i="1" dirty="0"/>
              <a:t>называют состояние нужды человека в определенных условиях (факторах), которых ему недостает для нормального существования и развития. </a:t>
            </a:r>
            <a:endParaRPr lang="ru-RU" i="1" dirty="0" smtClean="0"/>
          </a:p>
          <a:p>
            <a:pPr marL="114300" indent="0">
              <a:buNone/>
            </a:pPr>
            <a:r>
              <a:rPr lang="ru-RU" dirty="0" smtClean="0"/>
              <a:t>Потребность </a:t>
            </a:r>
            <a:r>
              <a:rPr lang="ru-RU" dirty="0"/>
              <a:t>как состояние личности всегда связана с наличием у человека чувства неудовлетворенности, обусловленного дефицитом того, что требуется личности.</a:t>
            </a:r>
          </a:p>
          <a:p>
            <a:pPr marL="114300" indent="0">
              <a:buNone/>
            </a:pPr>
            <a:r>
              <a:rPr lang="ru-RU" dirty="0"/>
              <a:t>Для человека характерны разнообразные потребности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Кроме </a:t>
            </a:r>
            <a:r>
              <a:rPr lang="ru-RU" i="1" dirty="0"/>
              <a:t>физических</a:t>
            </a:r>
            <a:r>
              <a:rPr lang="ru-RU" dirty="0"/>
              <a:t> (органических, биологических), имеют место также такие потребности, как </a:t>
            </a:r>
            <a:r>
              <a:rPr lang="ru-RU" i="1" dirty="0"/>
              <a:t>материальные, духовные, социальные</a:t>
            </a:r>
            <a:r>
              <a:rPr lang="ru-RU" dirty="0"/>
              <a:t> и др.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55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436910"/>
          </a:xfrm>
        </p:spPr>
        <p:txBody>
          <a:bodyPr/>
          <a:lstStyle/>
          <a:p>
            <a:r>
              <a:rPr lang="ru-RU" sz="2800" dirty="0" smtClean="0"/>
              <a:t>Интересы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7992888" cy="568863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Непосредственно с потребностями (конкретными целями) связано понятие «интересы».</a:t>
            </a:r>
          </a:p>
          <a:p>
            <a:pPr marL="114300" indent="0">
              <a:buNone/>
            </a:pPr>
            <a:r>
              <a:rPr lang="ru-RU" b="1" i="1" dirty="0"/>
              <a:t>Интересы</a:t>
            </a:r>
            <a:r>
              <a:rPr lang="ru-RU" i="1" dirty="0"/>
              <a:t> – это движущие мотивы, силы, побуждающие людей к деятельности</a:t>
            </a:r>
            <a:r>
              <a:rPr lang="ru-RU" i="1" dirty="0" smtClean="0"/>
              <a:t>.</a:t>
            </a:r>
          </a:p>
          <a:p>
            <a:pPr marL="114300" indent="0">
              <a:buNone/>
            </a:pPr>
            <a:r>
              <a:rPr lang="ru-RU" i="1" dirty="0" smtClean="0"/>
              <a:t> </a:t>
            </a:r>
            <a:r>
              <a:rPr lang="ru-RU" dirty="0"/>
              <a:t>По своему смысловому значению понятие «интерес» очень близко понятию «потребность». Можно так выразить его основное содержание: </a:t>
            </a:r>
            <a:r>
              <a:rPr lang="ru-RU" i="1" dirty="0"/>
              <a:t>интерес – это потребность в удовлетворении потребности.</a:t>
            </a:r>
          </a:p>
          <a:p>
            <a:pPr marL="114300" indent="0">
              <a:buNone/>
            </a:pPr>
            <a:r>
              <a:rPr lang="ru-RU" dirty="0"/>
              <a:t>Цель научного управления состоит в том, чтобы находить и приводить в движение </a:t>
            </a:r>
            <a:r>
              <a:rPr lang="ru-RU" i="1" dirty="0"/>
              <a:t>главные интересы </a:t>
            </a:r>
            <a:r>
              <a:rPr lang="ru-RU" dirty="0"/>
              <a:t>(экономические, объективные, долговременные), не упуская из вида и все остальные, поскольку вся их система составляет сложное диалектическое единство, которое в качестве целого и определяет общественное развитие человека (личности).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343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436910"/>
          </a:xfrm>
        </p:spPr>
        <p:txBody>
          <a:bodyPr/>
          <a:lstStyle/>
          <a:p>
            <a:r>
              <a:rPr lang="ru-RU" sz="2800" dirty="0" smtClean="0"/>
              <a:t>4 Концепция управления персоналом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7992888" cy="568863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i="1" dirty="0"/>
              <a:t>Концепция</a:t>
            </a:r>
            <a:r>
              <a:rPr lang="ru-RU" i="1" dirty="0"/>
              <a:t> – это система взглядов и ключевых положений, определяющих принципиальный подход к пониманию какого-либо явления и процесса.</a:t>
            </a:r>
          </a:p>
          <a:p>
            <a:pPr marL="114300" indent="0">
              <a:buNone/>
            </a:pPr>
            <a:r>
              <a:rPr lang="ru-RU" dirty="0"/>
              <a:t>В системе управления персоналом структурным элементом выступает личность – человек, обладающий совокупностью социально-психологических характеристик, которые, являясь устойчивыми, определяют нравственные поступки человека, своеобразие его мышления и поведения и имеют существенное значение для него самого и окружающей среды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b="1" i="1" dirty="0" smtClean="0"/>
              <a:t>Управление </a:t>
            </a:r>
            <a:r>
              <a:rPr lang="ru-RU" b="1" i="1" dirty="0"/>
              <a:t>персоналом </a:t>
            </a:r>
            <a:r>
              <a:rPr lang="ru-RU" i="1" dirty="0"/>
              <a:t>– это система воздействия на поведение человека в конкретной социально-психологической среде, обусловленная мотивационными отношениями и обеспечивающая приращение человеческого капитала, его эффективное использование для достижения общих (коллективных) целей</a:t>
            </a:r>
            <a:r>
              <a:rPr lang="ru-RU" i="1" dirty="0" smtClean="0"/>
              <a:t>.</a:t>
            </a:r>
          </a:p>
          <a:p>
            <a:pPr marL="114300" indent="0">
              <a:buNone/>
            </a:pPr>
            <a:r>
              <a:rPr lang="ru-RU" dirty="0"/>
              <a:t>В целом концептуальная схема управления персоналом приведена на </a:t>
            </a:r>
            <a:r>
              <a:rPr lang="ru-RU" dirty="0" smtClean="0"/>
              <a:t>рисунке.</a:t>
            </a: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3027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7384"/>
            <a:ext cx="7620000" cy="292894"/>
          </a:xfrm>
        </p:spPr>
        <p:txBody>
          <a:bodyPr/>
          <a:lstStyle/>
          <a:p>
            <a:r>
              <a:rPr lang="ru-RU" sz="2800" dirty="0" smtClean="0"/>
              <a:t>Концептуальная </a:t>
            </a:r>
            <a:r>
              <a:rPr lang="ru-RU" sz="2800" dirty="0"/>
              <a:t>схема управления персоналом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12709"/>
            <a:ext cx="7344816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Цель управления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245357"/>
            <a:ext cx="7344816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Воспроизводство человеческого капитала</a:t>
            </a: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5544108" y="3329033"/>
            <a:ext cx="540060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Мотивационные отношения</a:t>
            </a: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-2436127" y="3329033"/>
            <a:ext cx="540060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Стиль и методы управления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1124744"/>
            <a:ext cx="3528392" cy="5520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Управляющая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система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560" y="1988840"/>
            <a:ext cx="3528392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Руководитель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 (менеджер)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560" y="2852936"/>
            <a:ext cx="352839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Кадровая политика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1560" y="4365104"/>
            <a:ext cx="35283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Профессиональный рост и обучение управляющих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560" y="5661248"/>
            <a:ext cx="35283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Лидерство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016" y="5229200"/>
            <a:ext cx="31683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Психология человеческих взаимоотношений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6016" y="4509120"/>
            <a:ext cx="316835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Обучение персонала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62388" y="2924944"/>
            <a:ext cx="163780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Социология и психология личности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72200" y="2924944"/>
            <a:ext cx="158417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Социология и психология коллектива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16016" y="1988840"/>
            <a:ext cx="3168352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Персонал как социально-психологическая система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00488" y="1137792"/>
            <a:ext cx="3168352" cy="5490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Управляемая система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1560" y="3399656"/>
            <a:ext cx="3528392" cy="821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</a:rPr>
              <a:t>Найм</a:t>
            </a:r>
            <a:r>
              <a:rPr lang="ru-RU" sz="2000" b="1" dirty="0">
                <a:solidFill>
                  <a:schemeClr val="tx1"/>
                </a:solidFill>
              </a:rPr>
              <a:t>, оценка и планирование </a:t>
            </a:r>
            <a:r>
              <a:rPr lang="ru-RU" sz="2000" b="1" dirty="0" smtClean="0">
                <a:solidFill>
                  <a:schemeClr val="tx1"/>
                </a:solidFill>
              </a:rPr>
              <a:t>персонала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4127500" y="1384300"/>
            <a:ext cx="165100" cy="4495800"/>
          </a:xfrm>
          <a:custGeom>
            <a:avLst/>
            <a:gdLst>
              <a:gd name="connsiteX0" fmla="*/ 0 w 165100"/>
              <a:gd name="connsiteY0" fmla="*/ 0 h 4495800"/>
              <a:gd name="connsiteX1" fmla="*/ 165100 w 165100"/>
              <a:gd name="connsiteY1" fmla="*/ 25400 h 4495800"/>
              <a:gd name="connsiteX2" fmla="*/ 165100 w 165100"/>
              <a:gd name="connsiteY2" fmla="*/ 4483100 h 4495800"/>
              <a:gd name="connsiteX3" fmla="*/ 0 w 165100"/>
              <a:gd name="connsiteY3" fmla="*/ 4495800 h 4495800"/>
              <a:gd name="connsiteX4" fmla="*/ 0 w 165100"/>
              <a:gd name="connsiteY4" fmla="*/ 4495800 h 449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100" h="4495800">
                <a:moveTo>
                  <a:pt x="0" y="0"/>
                </a:moveTo>
                <a:lnTo>
                  <a:pt x="165100" y="25400"/>
                </a:lnTo>
                <a:lnTo>
                  <a:pt x="165100" y="4483100"/>
                </a:lnTo>
                <a:lnTo>
                  <a:pt x="0" y="4495800"/>
                </a:lnTo>
                <a:lnTo>
                  <a:pt x="0" y="4495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12" idx="3"/>
          </p:cNvCxnSpPr>
          <p:nvPr/>
        </p:nvCxnSpPr>
        <p:spPr>
          <a:xfrm>
            <a:off x="4139952" y="2293640"/>
            <a:ext cx="15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39952" y="4941168"/>
            <a:ext cx="15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01728" y="3810372"/>
            <a:ext cx="190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139952" y="3002496"/>
            <a:ext cx="15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547840" y="4653136"/>
            <a:ext cx="15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547592" y="3465004"/>
            <a:ext cx="15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547592" y="2293640"/>
            <a:ext cx="15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олилиния 35"/>
          <p:cNvSpPr/>
          <p:nvPr/>
        </p:nvSpPr>
        <p:spPr>
          <a:xfrm>
            <a:off x="4546600" y="1409700"/>
            <a:ext cx="177800" cy="4406900"/>
          </a:xfrm>
          <a:custGeom>
            <a:avLst/>
            <a:gdLst>
              <a:gd name="connsiteX0" fmla="*/ 127000 w 177800"/>
              <a:gd name="connsiteY0" fmla="*/ 12700 h 4406900"/>
              <a:gd name="connsiteX1" fmla="*/ 12700 w 177800"/>
              <a:gd name="connsiteY1" fmla="*/ 0 h 4406900"/>
              <a:gd name="connsiteX2" fmla="*/ 0 w 177800"/>
              <a:gd name="connsiteY2" fmla="*/ 4394200 h 4406900"/>
              <a:gd name="connsiteX3" fmla="*/ 177800 w 177800"/>
              <a:gd name="connsiteY3" fmla="*/ 4406900 h 4406900"/>
              <a:gd name="connsiteX4" fmla="*/ 177800 w 177800"/>
              <a:gd name="connsiteY4" fmla="*/ 4406900 h 440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00" h="4406900">
                <a:moveTo>
                  <a:pt x="127000" y="12700"/>
                </a:moveTo>
                <a:lnTo>
                  <a:pt x="12700" y="0"/>
                </a:lnTo>
                <a:cubicBezTo>
                  <a:pt x="8467" y="1464733"/>
                  <a:pt x="4233" y="2929467"/>
                  <a:pt x="0" y="4394200"/>
                </a:cubicBezTo>
                <a:lnTo>
                  <a:pt x="177800" y="4406900"/>
                </a:lnTo>
                <a:lnTo>
                  <a:pt x="177800" y="44069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7053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5 Экологическая мотивация и ее экономический инструментарий развития и реализации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2400" dirty="0"/>
              <a:t>Экологическую мотивацию объясняет множество факторов, но фундаментальным является культура, обуславливающая мотивы бытового и профессионального поведения. Структурные элементы экологической мотивации, выражающие ее общие и частные (внутренние и внешние) причины сущностного характера, представлены на рисунке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6057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674"/>
            <a:ext cx="7620000" cy="466998"/>
          </a:xfrm>
        </p:spPr>
        <p:txBody>
          <a:bodyPr/>
          <a:lstStyle/>
          <a:p>
            <a:r>
              <a:rPr lang="ru-RU" sz="2400" dirty="0"/>
              <a:t>Структурные элементы экологической мотивации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222500"/>
            <a:ext cx="5314404" cy="93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Экологическая мотивация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496" y="1124744"/>
            <a:ext cx="29523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Мотивы бытового поведения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1124744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Культура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84168" y="1124744"/>
            <a:ext cx="30598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Мотивы профессионального поведения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204864"/>
            <a:ext cx="1475656" cy="1916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Мотивы, потребности, интересы, цели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внутренние причины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52320" y="2232236"/>
            <a:ext cx="1691680" cy="188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Стимулы, социально-психологическая среда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в</a:t>
            </a:r>
            <a:r>
              <a:rPr lang="ru-RU" sz="1600" b="1" dirty="0" smtClean="0">
                <a:solidFill>
                  <a:schemeClr val="tx1"/>
                </a:solidFill>
              </a:rPr>
              <a:t>нешние причины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3547256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Мотивация ресурсосбережения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79664" y="3567596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Мотивация сохранения дикой природы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3567596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Мотивация сохранения качества 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5013176"/>
            <a:ext cx="61206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Мотивация нового (экологоориентированного) поведения человека (субъекта хозяйствования)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59832" y="548680"/>
            <a:ext cx="28803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Диспозиции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5943600" y="698500"/>
            <a:ext cx="1206500" cy="419100"/>
          </a:xfrm>
          <a:custGeom>
            <a:avLst/>
            <a:gdLst>
              <a:gd name="connsiteX0" fmla="*/ 0 w 1206500"/>
              <a:gd name="connsiteY0" fmla="*/ 0 h 419100"/>
              <a:gd name="connsiteX1" fmla="*/ 1206500 w 1206500"/>
              <a:gd name="connsiteY1" fmla="*/ 0 h 419100"/>
              <a:gd name="connsiteX2" fmla="*/ 1206500 w 1206500"/>
              <a:gd name="connsiteY2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6500" h="419100">
                <a:moveTo>
                  <a:pt x="0" y="0"/>
                </a:moveTo>
                <a:lnTo>
                  <a:pt x="1206500" y="0"/>
                </a:lnTo>
                <a:lnTo>
                  <a:pt x="1206500" y="41910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676400" y="698500"/>
            <a:ext cx="1358900" cy="431800"/>
          </a:xfrm>
          <a:custGeom>
            <a:avLst/>
            <a:gdLst>
              <a:gd name="connsiteX0" fmla="*/ 1358900 w 1358900"/>
              <a:gd name="connsiteY0" fmla="*/ 0 h 431800"/>
              <a:gd name="connsiteX1" fmla="*/ 0 w 1358900"/>
              <a:gd name="connsiteY1" fmla="*/ 0 h 431800"/>
              <a:gd name="connsiteX2" fmla="*/ 0 w 1358900"/>
              <a:gd name="connsiteY2" fmla="*/ 43180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900" h="431800">
                <a:moveTo>
                  <a:pt x="1358900" y="0"/>
                </a:moveTo>
                <a:lnTo>
                  <a:pt x="0" y="0"/>
                </a:lnTo>
                <a:lnTo>
                  <a:pt x="0" y="43180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endCxn id="7" idx="1"/>
          </p:cNvCxnSpPr>
          <p:nvPr/>
        </p:nvCxnSpPr>
        <p:spPr>
          <a:xfrm>
            <a:off x="2987824" y="1412776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652120" y="1412776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755576" y="1981200"/>
            <a:ext cx="7416824" cy="241300"/>
          </a:xfrm>
          <a:custGeom>
            <a:avLst/>
            <a:gdLst>
              <a:gd name="connsiteX0" fmla="*/ 0 w 6223000"/>
              <a:gd name="connsiteY0" fmla="*/ 203200 h 241300"/>
              <a:gd name="connsiteX1" fmla="*/ 0 w 6223000"/>
              <a:gd name="connsiteY1" fmla="*/ 0 h 241300"/>
              <a:gd name="connsiteX2" fmla="*/ 6210300 w 6223000"/>
              <a:gd name="connsiteY2" fmla="*/ 0 h 241300"/>
              <a:gd name="connsiteX3" fmla="*/ 6210300 w 6223000"/>
              <a:gd name="connsiteY3" fmla="*/ 241300 h 241300"/>
              <a:gd name="connsiteX4" fmla="*/ 6223000 w 6223000"/>
              <a:gd name="connsiteY4" fmla="*/ 21590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0" h="241300">
                <a:moveTo>
                  <a:pt x="0" y="203200"/>
                </a:moveTo>
                <a:lnTo>
                  <a:pt x="0" y="0"/>
                </a:lnTo>
                <a:lnTo>
                  <a:pt x="6210300" y="0"/>
                </a:lnTo>
                <a:lnTo>
                  <a:pt x="6210300" y="241300"/>
                </a:lnTo>
                <a:lnTo>
                  <a:pt x="6223000" y="21590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>
            <a:endCxn id="13" idx="0"/>
          </p:cNvCxnSpPr>
          <p:nvPr/>
        </p:nvCxnSpPr>
        <p:spPr>
          <a:xfrm>
            <a:off x="2771800" y="3152688"/>
            <a:ext cx="0" cy="4149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5" idx="2"/>
            <a:endCxn id="12" idx="0"/>
          </p:cNvCxnSpPr>
          <p:nvPr/>
        </p:nvCxnSpPr>
        <p:spPr>
          <a:xfrm>
            <a:off x="4492898" y="3152688"/>
            <a:ext cx="6846" cy="4149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11" idx="0"/>
          </p:cNvCxnSpPr>
          <p:nvPr/>
        </p:nvCxnSpPr>
        <p:spPr>
          <a:xfrm>
            <a:off x="6228184" y="3152688"/>
            <a:ext cx="0" cy="3945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3" idx="2"/>
          </p:cNvCxnSpPr>
          <p:nvPr/>
        </p:nvCxnSpPr>
        <p:spPr>
          <a:xfrm>
            <a:off x="2771800" y="4503700"/>
            <a:ext cx="0" cy="509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2" idx="2"/>
          </p:cNvCxnSpPr>
          <p:nvPr/>
        </p:nvCxnSpPr>
        <p:spPr>
          <a:xfrm flipH="1">
            <a:off x="4496322" y="4503700"/>
            <a:ext cx="3422" cy="509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11" idx="2"/>
          </p:cNvCxnSpPr>
          <p:nvPr/>
        </p:nvCxnSpPr>
        <p:spPr>
          <a:xfrm>
            <a:off x="6228184" y="4483360"/>
            <a:ext cx="0" cy="5298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endCxn id="5" idx="1"/>
          </p:cNvCxnSpPr>
          <p:nvPr/>
        </p:nvCxnSpPr>
        <p:spPr>
          <a:xfrm>
            <a:off x="1475656" y="268759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5" idx="3"/>
          </p:cNvCxnSpPr>
          <p:nvPr/>
        </p:nvCxnSpPr>
        <p:spPr>
          <a:xfrm>
            <a:off x="7150100" y="2687594"/>
            <a:ext cx="3022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676400" y="2687594"/>
            <a:ext cx="0" cy="23255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301210" y="2687594"/>
            <a:ext cx="0" cy="23255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7" idx="2"/>
            <a:endCxn id="5" idx="0"/>
          </p:cNvCxnSpPr>
          <p:nvPr/>
        </p:nvCxnSpPr>
        <p:spPr>
          <a:xfrm flipH="1">
            <a:off x="4492898" y="1700808"/>
            <a:ext cx="7094" cy="5216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0" y="3645024"/>
            <a:ext cx="1475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452320" y="3645024"/>
            <a:ext cx="16916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5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r>
              <a:rPr lang="ru-RU" b="1" i="1" dirty="0"/>
              <a:t>Экологическая мотивация </a:t>
            </a:r>
            <a:r>
              <a:rPr lang="ru-RU" i="1" dirty="0"/>
              <a:t>– совокупность причин социально-психологического характера, объясняющих </a:t>
            </a:r>
            <a:r>
              <a:rPr lang="ru-RU" i="1" dirty="0" err="1"/>
              <a:t>экологоориентированное</a:t>
            </a:r>
            <a:r>
              <a:rPr lang="ru-RU" i="1" dirty="0"/>
              <a:t> поведение человека, его целенаправленность и активность в решении экологических проблем.</a:t>
            </a:r>
          </a:p>
          <a:p>
            <a:pPr marL="114300" indent="0">
              <a:buNone/>
            </a:pPr>
            <a:r>
              <a:rPr lang="ru-RU" dirty="0"/>
              <a:t>В конечном итоге, экологическая мотивация – это мотивация нового поведения человека, основанная на наукоемком, </a:t>
            </a:r>
            <a:r>
              <a:rPr lang="ru-RU" dirty="0" err="1"/>
              <a:t>природосберегающем</a:t>
            </a:r>
            <a:r>
              <a:rPr lang="ru-RU" dirty="0"/>
              <a:t> инновационном типе экономического развития 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436910"/>
          </a:xfrm>
        </p:spPr>
        <p:txBody>
          <a:bodyPr/>
          <a:lstStyle/>
          <a:p>
            <a:r>
              <a:rPr lang="ru-RU" sz="3200" dirty="0" smtClean="0"/>
              <a:t>Принципы экологической мотивации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 smtClean="0"/>
              <a:t>По мнению украинского профессора Л. Г. Мельника принципы экологической мотивации – это внутренние присущие системе движущие силы, обеспечивающие импульсы ее саморазвития.</a:t>
            </a:r>
          </a:p>
          <a:p>
            <a:pPr marL="114300" indent="0">
              <a:buNone/>
            </a:pPr>
            <a:r>
              <a:rPr lang="ru-RU" dirty="0" smtClean="0"/>
              <a:t>Им выделяется две группы принципов: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воспроизводство мотивации социально-экономического  развития (принципы импульсов развития)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воспроизводство мотивации экологической обусловленности развития (принципы экологизации)</a:t>
            </a:r>
          </a:p>
          <a:p>
            <a:pPr marL="114300" indent="0">
              <a:buNone/>
            </a:pPr>
            <a:r>
              <a:rPr lang="ru-RU" dirty="0" smtClean="0"/>
              <a:t>Первая группа принципов формирует направленность мотивации социально-экономического развития, вторая – специальную систему экологизации инструментов мотивации (использовать существующий арсенал мотивационных инструментов для достижения целей экологизации экономических отношений, включая производство и потребление (воспроизводство) товаров и услуг.</a:t>
            </a:r>
          </a:p>
          <a:p>
            <a:pPr marL="114300" indent="0">
              <a:buNone/>
            </a:pPr>
            <a:r>
              <a:rPr lang="ru-RU" dirty="0" smtClean="0"/>
              <a:t>Принципы экологической мотивации и их краткое содержание ( по Л. Г. Мельнику) представлены в таблице.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6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364902"/>
          </a:xfrm>
        </p:spPr>
        <p:txBody>
          <a:bodyPr/>
          <a:lstStyle/>
          <a:p>
            <a:r>
              <a:rPr lang="ru-RU" sz="3600" dirty="0" smtClean="0"/>
              <a:t>Принципы экологической мотивации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473707"/>
              </p:ext>
            </p:extLst>
          </p:nvPr>
        </p:nvGraphicFramePr>
        <p:xfrm>
          <a:off x="107504" y="548681"/>
          <a:ext cx="8280920" cy="6323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44772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принципа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866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Принципы импульсов развития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i="0" dirty="0"/>
                    </a:p>
                  </a:txBody>
                  <a:tcPr/>
                </a:tc>
              </a:tr>
              <a:tr h="275486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Саморазвивающиеся структуры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/>
                        <a:t>Иерархическая</a:t>
                      </a:r>
                      <a:r>
                        <a:rPr lang="ru-RU" b="0" i="0" baseline="0" dirty="0" smtClean="0"/>
                        <a:t> организация общества должна строиться на относительно автономных (с достаточной степенью свободы принятия и реализации решений) самоуправляемых и самофинансируемых структурах (коммунах, муниципалитетах, обществах)</a:t>
                      </a:r>
                      <a:endParaRPr lang="ru-RU" b="0" i="0" dirty="0"/>
                    </a:p>
                  </a:txBody>
                  <a:tcPr/>
                </a:tc>
              </a:tr>
              <a:tr h="2754866">
                <a:tc>
                  <a:txBody>
                    <a:bodyPr/>
                    <a:lstStyle/>
                    <a:p>
                      <a:r>
                        <a:rPr lang="ru-RU" dirty="0" smtClean="0"/>
                        <a:t>2 Общественное многообразие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обществе должна</a:t>
                      </a:r>
                      <a:r>
                        <a:rPr lang="ru-RU" baseline="0" dirty="0" smtClean="0"/>
                        <a:t> существовать разность потенциалов между компонентами системы по разным параметрам, обеспечивающим социальное и экологическое многообразие (характеристики культурного, языкового, религиозного, экономического, производственного укладов)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9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901261"/>
              </p:ext>
            </p:extLst>
          </p:nvPr>
        </p:nvGraphicFramePr>
        <p:xfrm>
          <a:off x="107504" y="1"/>
          <a:ext cx="8208912" cy="693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604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принципа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4169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Приоритетность позитивной мотивации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обществе должен поддерживаться баланс позитивной (стимулирующей) и отрицательной (ограничивающей) мотивации при</a:t>
                      </a:r>
                      <a:r>
                        <a:rPr lang="ru-RU" baseline="0" dirty="0" smtClean="0"/>
                        <a:t> приоритете позитивной мотивации</a:t>
                      </a:r>
                      <a:endParaRPr lang="ru-RU" dirty="0"/>
                    </a:p>
                  </a:txBody>
                  <a:tcPr/>
                </a:tc>
              </a:tr>
              <a:tr h="232047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Принципы</a:t>
                      </a:r>
                      <a:r>
                        <a:rPr lang="ru-RU" b="1" i="1" baseline="0" dirty="0" smtClean="0"/>
                        <a:t> экологизации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i="0" dirty="0"/>
                    </a:p>
                  </a:txBody>
                  <a:tcPr/>
                </a:tc>
              </a:tr>
              <a:tr h="181208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4 «Знать – хотеть</a:t>
                      </a:r>
                      <a:r>
                        <a:rPr lang="ru-RU" baseline="0" dirty="0" smtClean="0"/>
                        <a:t> – уметь»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Необходимо постоянное воспроизводство в обществе трех взаимосвязанных подсистем: информационного возбуждения, мотивационного воздействия и технической реализации</a:t>
                      </a:r>
                      <a:endParaRPr lang="ru-RU" b="0" i="0" dirty="0"/>
                    </a:p>
                  </a:txBody>
                  <a:tcPr/>
                </a:tc>
              </a:tr>
              <a:tr h="1171373">
                <a:tc>
                  <a:txBody>
                    <a:bodyPr/>
                    <a:lstStyle/>
                    <a:p>
                      <a:r>
                        <a:rPr lang="ru-RU" dirty="0" smtClean="0"/>
                        <a:t>5 </a:t>
                      </a:r>
                      <a:r>
                        <a:rPr lang="ru-RU" dirty="0" err="1" smtClean="0"/>
                        <a:t>Экологизация</a:t>
                      </a:r>
                      <a:r>
                        <a:rPr lang="ru-RU" dirty="0" smtClean="0"/>
                        <a:t> инструментов мотивации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Существующая в экономике мотивационные инструменты должны быть скорректированы для целей</a:t>
                      </a:r>
                      <a:r>
                        <a:rPr lang="ru-RU" baseline="0" dirty="0" smtClean="0"/>
                        <a:t> экологизации экономики</a:t>
                      </a:r>
                      <a:endParaRPr lang="ru-RU" dirty="0"/>
                    </a:p>
                  </a:txBody>
                  <a:tcPr/>
                </a:tc>
              </a:tr>
              <a:tr h="1712007">
                <a:tc>
                  <a:txBody>
                    <a:bodyPr/>
                    <a:lstStyle/>
                    <a:p>
                      <a:r>
                        <a:rPr lang="ru-RU" dirty="0" smtClean="0"/>
                        <a:t>6 Превентивность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Действенные</a:t>
                      </a:r>
                      <a:r>
                        <a:rPr lang="ru-RU" baseline="0" dirty="0" smtClean="0"/>
                        <a:t> мотивационные инструменты должны быть направлены не столько на исправление совершенных экологических ошибок , сколько на их предупреждение в будущем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2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Организация как открытая система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255486"/>
              </p:ext>
            </p:extLst>
          </p:nvPr>
        </p:nvGraphicFramePr>
        <p:xfrm>
          <a:off x="0" y="476672"/>
          <a:ext cx="8460432" cy="63836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97628"/>
                <a:gridCol w="6362804"/>
              </a:tblGrid>
              <a:tr h="8206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Черты и свойства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Характеристика, обоснование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547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Компоненты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Система состоит из некоторого количества частей, называемых компонентами или элементами;</a:t>
                      </a:r>
                      <a:r>
                        <a:rPr lang="ru-RU" sz="2000" baseline="0" dirty="0" smtClean="0"/>
                        <a:t> они необходимы для достижения целей системы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547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Связи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Компоненты системы связаны между собой, что обеспечивает непрерывность протекающих</a:t>
                      </a:r>
                      <a:r>
                        <a:rPr lang="ru-RU" sz="2000" baseline="0" dirty="0" smtClean="0"/>
                        <a:t> в системе процессов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248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Структура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Форма связи</a:t>
                      </a:r>
                      <a:r>
                        <a:rPr lang="ru-RU" sz="2000" baseline="0" dirty="0" smtClean="0"/>
                        <a:t> организационно закреплена в структуре, что обеспечивает устойчивость и придает системе стабильность; для систем характерна иерархичность построения структур, т.е. наличие в них подсистем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248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Взаимодействие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Компоненты воздействуют друг на друга своим нахождением в системе и выходом из нее, и только во взаимодействии всех элементов и связей возможны процессы, с помощью которых достигается результат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4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508918"/>
          </a:xfrm>
        </p:spPr>
        <p:txBody>
          <a:bodyPr/>
          <a:lstStyle/>
          <a:p>
            <a:r>
              <a:rPr lang="ru-RU" sz="2400" dirty="0" smtClean="0"/>
              <a:t>Экономический инструментарий  экологической мотивации следует рассматривать на уровне: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/>
          <a:lstStyle/>
          <a:p>
            <a:r>
              <a:rPr lang="ru-RU" dirty="0" smtClean="0"/>
              <a:t>народного хозяйства (система регулирования экологического ценообразования, налогообложения, нормативных ограничений);</a:t>
            </a:r>
          </a:p>
          <a:p>
            <a:r>
              <a:rPr lang="ru-RU" dirty="0" smtClean="0"/>
              <a:t>организации (экологический менеджмент);</a:t>
            </a:r>
          </a:p>
          <a:p>
            <a:r>
              <a:rPr lang="ru-RU" dirty="0" smtClean="0"/>
              <a:t>работника (</a:t>
            </a:r>
            <a:r>
              <a:rPr lang="ru-RU" smtClean="0"/>
              <a:t>система стимулирования).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919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20000" cy="508918"/>
          </a:xfrm>
        </p:spPr>
        <p:txBody>
          <a:bodyPr/>
          <a:lstStyle/>
          <a:p>
            <a:r>
              <a:rPr lang="ru-RU" sz="3200" dirty="0" smtClean="0"/>
              <a:t>6 Экологическая оценка персонала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Оценку экологического уровня персонала необходимо осуществлять с позиции последовательного развития четырех базовых направлений экологической политики организации, которые получили символические названия: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конца трубы;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err="1" smtClean="0"/>
              <a:t>малоотоходных</a:t>
            </a:r>
            <a:r>
              <a:rPr lang="ru-RU" dirty="0" smtClean="0"/>
              <a:t> технологий;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повышения эффективности;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/>
              <a:t>и</a:t>
            </a:r>
            <a:r>
              <a:rPr lang="ru-RU" dirty="0" smtClean="0"/>
              <a:t>зменения стиля жизни.</a:t>
            </a:r>
          </a:p>
          <a:p>
            <a:pPr marL="5715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0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859216" cy="5996136"/>
          </a:xfrm>
        </p:spPr>
        <p:txBody>
          <a:bodyPr>
            <a:normAutofit/>
          </a:bodyPr>
          <a:lstStyle/>
          <a:p>
            <a:r>
              <a:rPr lang="ru-RU" i="1" dirty="0"/>
              <a:t>Первое направление </a:t>
            </a:r>
            <a:r>
              <a:rPr lang="ru-RU" dirty="0"/>
              <a:t>базируется на системе природоохранных мероприятий, основанных на использовании очистного оборудования и очистных </a:t>
            </a:r>
            <a:r>
              <a:rPr lang="ru-RU" dirty="0" smtClean="0"/>
              <a:t>сооружений (развитые страны, 70-е гг. ХХ в.).</a:t>
            </a:r>
            <a:endParaRPr lang="ru-RU" dirty="0"/>
          </a:p>
          <a:p>
            <a:r>
              <a:rPr lang="ru-RU" i="1" dirty="0"/>
              <a:t>Второе </a:t>
            </a:r>
            <a:r>
              <a:rPr lang="ru-RU" i="1" dirty="0" smtClean="0"/>
              <a:t> направление </a:t>
            </a:r>
            <a:r>
              <a:rPr lang="ru-RU" dirty="0" smtClean="0"/>
              <a:t>основано на использовании малоотходных технологий и комплексной переработки исходного природного сырь (80-е гг. ХХ в.).</a:t>
            </a:r>
          </a:p>
          <a:p>
            <a:r>
              <a:rPr lang="ru-RU" i="1" dirty="0" smtClean="0"/>
              <a:t>Третье направление </a:t>
            </a:r>
            <a:r>
              <a:rPr lang="ru-RU" dirty="0" smtClean="0"/>
              <a:t>связано с уменьшением потребностей в материальных и энергетических ресурсах, благодаря изменению технологий и структуризации производства (90-е гг. ХХ в.).</a:t>
            </a:r>
          </a:p>
          <a:p>
            <a:r>
              <a:rPr lang="ru-RU" i="1" dirty="0" smtClean="0"/>
              <a:t>Четвертое направление </a:t>
            </a:r>
            <a:r>
              <a:rPr lang="ru-RU" dirty="0" smtClean="0"/>
              <a:t>определяет новый стиль жизни, который приводит к изменению приоритетов в потреблении и потребностей: от материальных к информационным товарам и услугам (</a:t>
            </a:r>
            <a:r>
              <a:rPr lang="ru-RU" dirty="0" err="1" smtClean="0"/>
              <a:t>дематериализация</a:t>
            </a:r>
            <a:r>
              <a:rPr lang="ru-RU" dirty="0" smtClean="0"/>
              <a:t> жизни, начало ХХ</a:t>
            </a:r>
            <a:r>
              <a:rPr lang="en-US" dirty="0" smtClean="0"/>
              <a:t>I </a:t>
            </a:r>
            <a:r>
              <a:rPr lang="ru-RU" dirty="0" smtClean="0"/>
              <a:t>в.)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5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Каждое последующее направление экологической политики расширяет круг «заинтересованных лиц» в сохранении качества окружающей среды фундаментальных факторов, воздействующих на поведение человека и его потребности.</a:t>
            </a:r>
          </a:p>
          <a:p>
            <a:pPr marL="114300" indent="0">
              <a:buNone/>
            </a:pPr>
            <a:r>
              <a:rPr lang="ru-RU" dirty="0" smtClean="0"/>
              <a:t>Экологическое поведение человека зависит от его общей и профессиональной культуры, тех норм и ценностей которых придерживается организация.</a:t>
            </a:r>
          </a:p>
          <a:p>
            <a:pPr marL="114300" indent="0">
              <a:buNone/>
            </a:pPr>
            <a:r>
              <a:rPr lang="ru-RU" dirty="0" smtClean="0"/>
              <a:t>Поэтому экологическая оценка персонала есть не специальная оценка(как отношения  человека к ценностям природы), а интегральная – характеризующая основные качества человека (уровень знания, воспитания, восприятие нового, чувство справедливости и совестливости).</a:t>
            </a:r>
          </a:p>
          <a:p>
            <a:pPr marL="114300" indent="0">
              <a:buNone/>
            </a:pPr>
            <a:r>
              <a:rPr lang="ru-RU" dirty="0" smtClean="0"/>
              <a:t>Разработка экологической оценки персонала требует специальных методов и приемов, основанных на методологии социальной науки и балльной оценки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8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507193"/>
              </p:ext>
            </p:extLst>
          </p:nvPr>
        </p:nvGraphicFramePr>
        <p:xfrm>
          <a:off x="0" y="-2"/>
          <a:ext cx="8460432" cy="698522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97627"/>
                <a:gridCol w="6362805"/>
              </a:tblGrid>
              <a:tr h="69573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Черты и свойства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Характеристика, обоснование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9208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Процесс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 системе одновременно осуществляется ряд процессов, каждый из которых связан с какими-либо</a:t>
                      </a:r>
                      <a:r>
                        <a:rPr lang="ru-RU" sz="1800" baseline="0" dirty="0" smtClean="0"/>
                        <a:t> изменениями. Процессы изменяют ресурсы, входящие в систему,  превращают их в продукты и услуги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9391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Холизм и эмерджентные свойства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Система – целостность</a:t>
                      </a:r>
                      <a:r>
                        <a:rPr lang="ru-RU" sz="1800" baseline="0" dirty="0" smtClean="0"/>
                        <a:t> ( англ. </a:t>
                      </a:r>
                      <a:r>
                        <a:rPr lang="en-US" sz="1800" baseline="0" dirty="0" smtClean="0"/>
                        <a:t>holism</a:t>
                      </a:r>
                      <a:r>
                        <a:rPr lang="be-BY" sz="1800" baseline="0" dirty="0" smtClean="0"/>
                        <a:t>, греч</a:t>
                      </a:r>
                      <a:r>
                        <a:rPr lang="ru-RU" sz="1800" baseline="0" dirty="0" smtClean="0"/>
                        <a:t>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holos</a:t>
                      </a:r>
                      <a:r>
                        <a:rPr lang="ru-RU" sz="1800" baseline="0" dirty="0" smtClean="0"/>
                        <a:t> – целое), проявляющая свойства, которые возникают только в результате взаимодействия ее компонентов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9208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Идентификация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Свойства системы, на основании которых ее можно идентифицировать, т.е. отличить от других явлений, не входящих в систему;</a:t>
                      </a:r>
                      <a:r>
                        <a:rPr lang="ru-RU" sz="1800" baseline="0" dirty="0" smtClean="0"/>
                        <a:t> для этого надо определить границы, отделяющие систему от окружающей среды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9208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Окружение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Явления и факторы, которые не являясь частью системы, существенно влияют</a:t>
                      </a:r>
                      <a:r>
                        <a:rPr lang="ru-RU" sz="1800" baseline="0" dirty="0" smtClean="0"/>
                        <a:t> на нее. Они образуют окружающую среду системы и своим воздействием могут менять ее поведение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9208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Концепция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Система – это концепция, особая форма  которой отражает цели и ценности</a:t>
                      </a:r>
                      <a:r>
                        <a:rPr lang="ru-RU" sz="1800" baseline="0" dirty="0" smtClean="0"/>
                        <a:t> людей, которые являются ее неотъемлемыми элементами и реализуют собственные идеи о том, какой должна быть система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8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580926"/>
          </a:xfrm>
        </p:spPr>
        <p:txBody>
          <a:bodyPr/>
          <a:lstStyle/>
          <a:p>
            <a:r>
              <a:rPr lang="ru-RU" sz="3200" dirty="0"/>
              <a:t>Внешняя среда организационной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8460432" cy="6093296"/>
          </a:xfrm>
        </p:spPr>
        <p:txBody>
          <a:bodyPr>
            <a:normAutofit fontScale="92500" lnSpcReduction="10000"/>
          </a:bodyPr>
          <a:lstStyle/>
          <a:p>
            <a:pPr marL="360363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Внешняя среда характеризуется совокупностью факторов (переменных), которые находятся за границами организации и не являются сферой непосредственного воздействия со стороны ее менеджмента.</a:t>
            </a:r>
          </a:p>
          <a:p>
            <a:pPr marL="360363" indent="0">
              <a:buNone/>
            </a:pPr>
            <a:r>
              <a:rPr lang="ru-RU" sz="2400" u="sng" dirty="0">
                <a:latin typeface="Arial" pitchFamily="34" charset="0"/>
                <a:cs typeface="Arial" pitchFamily="34" charset="0"/>
              </a:rPr>
              <a:t>Факторы,  образующие внешние окружения организации, подразделяются на две группы:</a:t>
            </a:r>
          </a:p>
          <a:p>
            <a:pPr marL="360363" indent="0">
              <a:buFont typeface="Wingdings" pitchFamily="2" charset="2"/>
              <a:buChar char="v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прямого воздействия;</a:t>
            </a:r>
          </a:p>
          <a:p>
            <a:pPr marL="360363" indent="0">
              <a:buFont typeface="Wingdings" pitchFamily="2" charset="2"/>
              <a:buChar char="v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косвенного воздействия.</a:t>
            </a:r>
          </a:p>
          <a:p>
            <a:pPr marL="360363" indent="0">
              <a:buNone/>
            </a:pPr>
            <a:r>
              <a:rPr lang="ru-RU" sz="2400" b="1" i="1" dirty="0">
                <a:latin typeface="Arial" pitchFamily="34" charset="0"/>
                <a:cs typeface="Arial" pitchFamily="34" charset="0"/>
              </a:rPr>
              <a:t>Факторы прямого воздействия:</a:t>
            </a:r>
          </a:p>
          <a:p>
            <a:pPr marL="360363" indent="0"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поставщики, потребители, акционеры, кредиторы, конкуренты, торговые организации, правительственные органы, общества потребителей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60363" indent="0">
              <a:buNone/>
            </a:pPr>
            <a:r>
              <a:rPr lang="ru-RU" sz="2400" b="1" i="1" dirty="0">
                <a:latin typeface="Arial" pitchFamily="34" charset="0"/>
                <a:cs typeface="Arial" pitchFamily="34" charset="0"/>
              </a:rPr>
              <a:t>Интегральный фактор прямого воздействия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рынок как социальный институт.</a:t>
            </a:r>
          </a:p>
          <a:p>
            <a:pPr marL="360363" indent="0">
              <a:buNone/>
            </a:pPr>
            <a:r>
              <a:rPr lang="ru-RU" sz="2400" b="1" i="1" dirty="0">
                <a:latin typeface="Arial" pitchFamily="34" charset="0"/>
                <a:cs typeface="Arial" pitchFamily="34" charset="0"/>
              </a:rPr>
              <a:t>Факторы косвенного воздействия:</a:t>
            </a:r>
          </a:p>
          <a:p>
            <a:pPr marL="360363" indent="0"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политические, экономические, демографические, социально-культурные, технологические, экологические, географические, климатические.</a:t>
            </a:r>
          </a:p>
          <a:p>
            <a:pPr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5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580926"/>
          </a:xfrm>
        </p:spPr>
        <p:txBody>
          <a:bodyPr/>
          <a:lstStyle/>
          <a:p>
            <a:r>
              <a:rPr lang="ru-RU" sz="2800" dirty="0"/>
              <a:t>Внутренняя среда организационной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8388424" cy="6021288"/>
          </a:xfrm>
        </p:spPr>
        <p:txBody>
          <a:bodyPr>
            <a:normAutofit lnSpcReduction="10000"/>
          </a:bodyPr>
          <a:lstStyle/>
          <a:p>
            <a:pPr marL="360363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Внутреннюю среду организации определяют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следующие факторы (условия):</a:t>
            </a:r>
          </a:p>
          <a:p>
            <a:pPr marL="360363" indent="0"/>
            <a:r>
              <a:rPr lang="ru-RU" sz="2400" b="1" i="1" dirty="0">
                <a:latin typeface="Arial" pitchFamily="34" charset="0"/>
                <a:cs typeface="Arial" pitchFamily="34" charset="0"/>
              </a:rPr>
              <a:t>структура организации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состав и соотношение входящих в нее подсистем, выделяемых по критериям технологических (производственных) и управленческих процессов;</a:t>
            </a:r>
          </a:p>
          <a:p>
            <a:pPr marL="360363" indent="0"/>
            <a:r>
              <a:rPr lang="ru-RU" sz="2400" b="1" i="1" dirty="0">
                <a:latin typeface="Arial" pitchFamily="34" charset="0"/>
                <a:cs typeface="Arial" pitchFamily="34" charset="0"/>
              </a:rPr>
              <a:t>ресурсы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– трудовые, материальные, денежные, информационные. Ресурсы имеют прямую связь с внешней средой: образование, здоровье населения, технологическое развитие;</a:t>
            </a:r>
          </a:p>
          <a:p>
            <a:pPr marL="360363" indent="0"/>
            <a:r>
              <a:rPr lang="ru-RU" sz="2400" b="1" i="1" dirty="0">
                <a:latin typeface="Arial" pitchFamily="34" charset="0"/>
                <a:cs typeface="Arial" pitchFamily="34" charset="0"/>
              </a:rPr>
              <a:t>культура организации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совокупность коллективно разделяемых ценностей, убеждений, традиций и норм, оказывающих влияние на поведение отдельных индивидов и группы людей, а следовательно, и на процессы, протекающие в организации.</a:t>
            </a:r>
          </a:p>
          <a:p>
            <a:pPr marL="360363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Существует диалектика между внутренней и внешней средой организации.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4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940966"/>
          </a:xfrm>
        </p:spPr>
        <p:txBody>
          <a:bodyPr/>
          <a:lstStyle/>
          <a:p>
            <a:r>
              <a:rPr lang="ru-RU" sz="3600" dirty="0" smtClean="0"/>
              <a:t>Роль руководителя в системе управления организацией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8460432" cy="5517232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Роль руководителя,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мнению Г.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Минцберга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является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«набором определенных поведенческих правил, соответствующих конкретному учреждению или конкретной должности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marL="114300" indent="0"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1) Роли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связанные с принятием решений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Менеджер определяет направление роста организации. При этом он изыскивает для этого возможности как внутри организации, так и за ее пределами; разрабатывает и запускает проекты по совершенствованию, приносящие изменения; контролирует разработку определенных проектов. Когда организация сталкивается с неожиданными нарушениями, менеджер отвечает за корректировочные действия. Он отвечает за распределение всевозможных ресурсов организации. Представляет организацию на всех значительных и важных переговорах.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2E04-A324-4771-8643-A4F81A45DF4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2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3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4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5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6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7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8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9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0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2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3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4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5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6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1290</TotalTime>
  <Words>3894</Words>
  <Application>Microsoft Office PowerPoint</Application>
  <PresentationFormat>Экран (4:3)</PresentationFormat>
  <Paragraphs>403</Paragraphs>
  <Slides>53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5" baseType="lpstr">
      <vt:lpstr>Соседство</vt:lpstr>
      <vt:lpstr>Формула</vt:lpstr>
      <vt:lpstr>Экологоориентированная система управления организацией</vt:lpstr>
      <vt:lpstr>План лекции</vt:lpstr>
      <vt:lpstr>1. Организация как открытая система  </vt:lpstr>
      <vt:lpstr>Организация как объект эколого-экономического управления</vt:lpstr>
      <vt:lpstr>Организация как открытая система</vt:lpstr>
      <vt:lpstr>Презентация PowerPoint</vt:lpstr>
      <vt:lpstr>Внешняя среда организационной системы</vt:lpstr>
      <vt:lpstr>Внутренняя среда организационной системы</vt:lpstr>
      <vt:lpstr>Роль руководителя в системе управления организацией</vt:lpstr>
      <vt:lpstr>Презентация PowerPoint</vt:lpstr>
      <vt:lpstr>Презентация PowerPoint</vt:lpstr>
      <vt:lpstr>2. Эколого-экономическая политика предприятия</vt:lpstr>
      <vt:lpstr>Эколого-экономическая эффективность и конкурентоспособность</vt:lpstr>
      <vt:lpstr>Основные структурные элементы эколого-экономической политики предприятия</vt:lpstr>
      <vt:lpstr>Презентация PowerPoint</vt:lpstr>
      <vt:lpstr>3. Эколого-экономическая оценка (ЭЭО) предприятия</vt:lpstr>
      <vt:lpstr>Актуальность эколого-экономической оценки</vt:lpstr>
      <vt:lpstr>Презентация PowerPoint</vt:lpstr>
      <vt:lpstr>Принципы ЭЭО развития предприятия</vt:lpstr>
      <vt:lpstr>В основе методологии построения ЭЭО деятельности предприятия лежит теория эколого-экономической эффективности природопользования</vt:lpstr>
      <vt:lpstr>Презентация PowerPoint</vt:lpstr>
      <vt:lpstr>Интегральный показатель ЭЭО деятельности предприятия </vt:lpstr>
      <vt:lpstr>Интегральный показатель эколого-экономической эффективности, учитывающий концепцию ЖЦП:</vt:lpstr>
      <vt:lpstr>4 Корпоративная культура организации</vt:lpstr>
      <vt:lpstr>Презентация PowerPoint</vt:lpstr>
      <vt:lpstr>Презентация PowerPoint</vt:lpstr>
      <vt:lpstr>Определения корпоративной (организационной) культуры.</vt:lpstr>
      <vt:lpstr>Тема 4. Экологоориентированная система управления персоналом</vt:lpstr>
      <vt:lpstr>1. Идеи П. Друкера (P. Drucker)</vt:lpstr>
      <vt:lpstr>Машина П. Друкера</vt:lpstr>
      <vt:lpstr>Афоризмы и мысли П. Друкера</vt:lpstr>
      <vt:lpstr>2 Основные понятия и категории управления персоналом </vt:lpstr>
      <vt:lpstr>Управление и менеджмент</vt:lpstr>
      <vt:lpstr>Презентация PowerPoint</vt:lpstr>
      <vt:lpstr>Основные понятия, определяющие содержание  категории «персонал»</vt:lpstr>
      <vt:lpstr>Взаимосвязь основных понятий, определяющих содержание  категории «персонал»</vt:lpstr>
      <vt:lpstr>3 Мотивационные отношения управления персоналом </vt:lpstr>
      <vt:lpstr>Мотивация и мотив</vt:lpstr>
      <vt:lpstr>Диспозиционные и ситуационные мотивации</vt:lpstr>
      <vt:lpstr>Потребности</vt:lpstr>
      <vt:lpstr>Интересы</vt:lpstr>
      <vt:lpstr>4 Концепция управления персоналом</vt:lpstr>
      <vt:lpstr>Концептуальная схема управления персоналом</vt:lpstr>
      <vt:lpstr>5 Экологическая мотивация и ее экономический инструментарий развития и реализации</vt:lpstr>
      <vt:lpstr>Структурные элементы экологической мотивации</vt:lpstr>
      <vt:lpstr>Презентация PowerPoint</vt:lpstr>
      <vt:lpstr>Принципы экологической мотивации</vt:lpstr>
      <vt:lpstr>Принципы экологической мотивации</vt:lpstr>
      <vt:lpstr>Презентация PowerPoint</vt:lpstr>
      <vt:lpstr>Экономический инструментарий  экологической мотивации следует рассматривать на уровне:</vt:lpstr>
      <vt:lpstr>6 Экологическая оценка персонала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Экологоориентированная система управления организацией</dc:title>
  <dc:creator>Петрович Артур Геннадьевич</dc:creator>
  <cp:lastModifiedBy>Laborantka</cp:lastModifiedBy>
  <cp:revision>93</cp:revision>
  <dcterms:created xsi:type="dcterms:W3CDTF">2011-09-26T17:19:44Z</dcterms:created>
  <dcterms:modified xsi:type="dcterms:W3CDTF">2014-01-13T06:47:52Z</dcterms:modified>
</cp:coreProperties>
</file>