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98884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построения лесного менеджмента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92696"/>
            <a:ext cx="7746064" cy="5555704"/>
          </a:xfrm>
        </p:spPr>
        <p:txBody>
          <a:bodyPr>
            <a:normAutofit fontScale="92500" lnSpcReduction="20000"/>
          </a:bodyPr>
          <a:lstStyle/>
          <a:p>
            <a:pPr marL="0" indent="357188" algn="just"/>
            <a:r>
              <a:rPr lang="ru-RU" dirty="0"/>
              <a:t>Резюмируя вышеизложенное, дадим краткое определение </a:t>
            </a:r>
            <a:r>
              <a:rPr lang="ru-RU" dirty="0" smtClean="0"/>
              <a:t>узловым категориям</a:t>
            </a:r>
            <a:r>
              <a:rPr lang="ru-RU" dirty="0"/>
              <a:t>.</a:t>
            </a:r>
          </a:p>
          <a:p>
            <a:pPr marL="0" indent="357188" algn="just"/>
            <a:r>
              <a:rPr lang="ru-RU" dirty="0" smtClean="0"/>
              <a:t>Управление </a:t>
            </a:r>
            <a:r>
              <a:rPr lang="ru-RU" dirty="0"/>
              <a:t>лесами - это управление собственностью, имуществом</a:t>
            </a:r>
            <a:r>
              <a:rPr lang="ru-RU" dirty="0" smtClean="0"/>
              <a:t>, связанное </a:t>
            </a:r>
            <a:r>
              <a:rPr lang="ru-RU" dirty="0"/>
              <a:t>с реализацией основной функции </a:t>
            </a:r>
            <a:r>
              <a:rPr lang="ru-RU" dirty="0" smtClean="0"/>
              <a:t> правомочий </a:t>
            </a:r>
            <a:r>
              <a:rPr lang="ru-RU" dirty="0"/>
              <a:t>собственности - функцией распоряжения.</a:t>
            </a:r>
          </a:p>
          <a:p>
            <a:pPr marL="0" indent="357188" algn="just"/>
            <a:r>
              <a:rPr lang="ru-RU" dirty="0"/>
              <a:t>Управление лесными ресурсами - это хозяйственное управление лесами, связанное с реализацией функций владения и пользования ресурсами леса.</a:t>
            </a:r>
          </a:p>
          <a:p>
            <a:pPr marL="0" indent="357188" algn="just"/>
            <a:r>
              <a:rPr lang="ru-RU" dirty="0" smtClean="0"/>
              <a:t>Лесное управление </a:t>
            </a:r>
            <a:r>
              <a:rPr lang="ru-RU" dirty="0"/>
              <a:t>- интеграция функций управления лесами и функций управления лесными ресурсами.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268288" algn="just"/>
            <a:r>
              <a:rPr lang="ru-RU" dirty="0"/>
              <a:t>При </a:t>
            </a:r>
            <a:r>
              <a:rPr lang="ru-RU" dirty="0" smtClean="0"/>
              <a:t>изучении содержания</a:t>
            </a:r>
            <a:r>
              <a:rPr lang="ru-RU" dirty="0" smtClean="0"/>
              <a:t> </a:t>
            </a:r>
            <a:r>
              <a:rPr lang="ru-RU" dirty="0"/>
              <a:t>функций управления лесами и функций хозяйствования в лесу в контексте формирования эффективной системы </a:t>
            </a:r>
            <a:r>
              <a:rPr lang="ru-RU" dirty="0" smtClean="0"/>
              <a:t>лесного управления </a:t>
            </a:r>
            <a:r>
              <a:rPr lang="ru-RU" dirty="0" smtClean="0"/>
              <a:t>важно </a:t>
            </a:r>
            <a:r>
              <a:rPr lang="ru-RU" dirty="0"/>
              <a:t>установить взаимосвязь между понятиями «ведение лесного хозяйства» и «устойчивое лесопользование».</a:t>
            </a:r>
          </a:p>
          <a:p>
            <a:pPr marL="85725" indent="268288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967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Взаимосвязь понятий, определяющих содержание категории «</a:t>
            </a:r>
            <a:r>
              <a:rPr lang="ru-RU" sz="3600" dirty="0" err="1" smtClean="0">
                <a:solidFill>
                  <a:schemeClr val="tx1"/>
                </a:solidFill>
              </a:rPr>
              <a:t>лесоуправление</a:t>
            </a:r>
            <a:r>
              <a:rPr lang="ru-RU" sz="3600" dirty="0" smtClean="0">
                <a:solidFill>
                  <a:schemeClr val="tx1"/>
                </a:solidFill>
              </a:rPr>
              <a:t>»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72816"/>
            <a:ext cx="8100392" cy="4896544"/>
          </a:xfrm>
        </p:spPr>
      </p:pic>
    </p:spTree>
    <p:extLst>
      <p:ext uri="{BB962C8B-B14F-4D97-AF65-F5344CB8AC3E}">
        <p14:creationId xmlns:p14="http://schemas.microsoft.com/office/powerpoint/2010/main" val="4079925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411688"/>
          </a:xfrm>
        </p:spPr>
        <p:txBody>
          <a:bodyPr>
            <a:normAutofit fontScale="85000" lnSpcReduction="20000"/>
          </a:bodyPr>
          <a:lstStyle/>
          <a:p>
            <a:pPr marL="85725" indent="357188" algn="just"/>
            <a:r>
              <a:rPr lang="ru-RU" dirty="0"/>
              <a:t>«Ведение лесного хозяйства» - это система лесохозяйственных мероприятий и лесного природопользования.</a:t>
            </a:r>
          </a:p>
          <a:p>
            <a:pPr marL="85725" indent="357188" algn="just"/>
            <a:r>
              <a:rPr lang="ru-RU" dirty="0"/>
              <a:t>Это понятие шире понятия «устойчивое лесопользование». Но «устойчивое лесопользование» отражает момент не только эксплуатации лесов, но и их воспроизводства</a:t>
            </a:r>
            <a:r>
              <a:rPr lang="ru-RU" dirty="0" smtClean="0"/>
              <a:t>.</a:t>
            </a:r>
          </a:p>
          <a:p>
            <a:pPr marL="85725" indent="357188" algn="just"/>
            <a:r>
              <a:rPr lang="ru-RU" dirty="0" smtClean="0"/>
              <a:t>В этом – принципиальное отличие устойчивого лесопользования от традиционного, которое ограничивается мероприятиями по восстановлению лесов, но не делает акценты на динамику их естественного развития и экономическое (финансовое) обеспечение данного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967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Autofit/>
          </a:bodyPr>
          <a:lstStyle/>
          <a:p>
            <a:pPr marL="85725" indent="268288" algn="just"/>
            <a:r>
              <a:rPr lang="ru-RU" sz="2400" dirty="0"/>
              <a:t>Акценты целей в подсистемах разные. В подсистеме «</a:t>
            </a:r>
            <a:r>
              <a:rPr lang="ru-RU" sz="2400" dirty="0" smtClean="0"/>
              <a:t>ведение </a:t>
            </a:r>
            <a:r>
              <a:rPr lang="ru-RU" sz="2400" dirty="0"/>
              <a:t>лесного хозяйства» выделяется хозяйственный аспект, в « устойчивом лесопользовании» - ресурсно-</a:t>
            </a:r>
            <a:r>
              <a:rPr lang="ru-RU" sz="2400" dirty="0" err="1"/>
              <a:t>полезностный</a:t>
            </a:r>
            <a:r>
              <a:rPr lang="ru-RU" sz="2400" dirty="0"/>
              <a:t>. Но эти две </a:t>
            </a:r>
            <a:r>
              <a:rPr lang="ru-RU" sz="2400" dirty="0" smtClean="0"/>
              <a:t>подсистемы «государственного»  </a:t>
            </a:r>
            <a:r>
              <a:rPr lang="ru-RU" sz="2400" dirty="0"/>
              <a:t>«хозяйственного» </a:t>
            </a:r>
            <a:r>
              <a:rPr lang="ru-RU" sz="2400" dirty="0" err="1"/>
              <a:t>лесоуправления</a:t>
            </a:r>
            <a:r>
              <a:rPr lang="ru-RU" sz="2400" dirty="0"/>
              <a:t> между собой взаимосвязаны и </a:t>
            </a:r>
            <a:r>
              <a:rPr lang="ru-RU" sz="2400" dirty="0" smtClean="0"/>
              <a:t>практически идентичны. «Система </a:t>
            </a:r>
            <a:r>
              <a:rPr lang="ru-RU" sz="2400" dirty="0"/>
              <a:t>ведения лесного </a:t>
            </a:r>
            <a:r>
              <a:rPr lang="ru-RU" sz="2400" dirty="0" smtClean="0"/>
              <a:t>хозяйства» </a:t>
            </a:r>
            <a:r>
              <a:rPr lang="ru-RU" sz="2400" dirty="0"/>
              <a:t>является более общим понятием нежели «устойчивое лесопользование», которое </a:t>
            </a:r>
            <a:r>
              <a:rPr lang="ru-RU" sz="2400" dirty="0" smtClean="0"/>
              <a:t>делает акценты </a:t>
            </a:r>
            <a:r>
              <a:rPr lang="ru-RU" sz="2400" dirty="0"/>
              <a:t>процесс удовлетворения потребностей, но не механизм их ресурсного обеспечения. (Хотя это не совсем справедливо, поскольку прилагательное «устойчивое» предполагает удовлетворение не только нынешних, но и будущих потребностей, а это без целенаправленного ведения лесного хозяйства неосуществимо).</a:t>
            </a:r>
          </a:p>
        </p:txBody>
      </p:sp>
    </p:spTree>
    <p:extLst>
      <p:ext uri="{BB962C8B-B14F-4D97-AF65-F5344CB8AC3E}">
        <p14:creationId xmlns:p14="http://schemas.microsoft.com/office/powerpoint/2010/main" val="1181967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77500" lnSpcReduction="20000"/>
          </a:bodyPr>
          <a:lstStyle/>
          <a:p>
            <a:pPr marL="0" indent="268288" algn="just"/>
            <a:r>
              <a:rPr lang="ru-RU" dirty="0"/>
              <a:t>Правовая сущность категории «</a:t>
            </a:r>
            <a:r>
              <a:rPr lang="ru-RU" dirty="0" smtClean="0"/>
              <a:t>ведение </a:t>
            </a:r>
            <a:r>
              <a:rPr lang="ru-RU" dirty="0"/>
              <a:t>лесного хозяйства» носит проблемный характер. В статье 21 Лесного кодекса Республики Беларусь не раскрывается на каких правах владения, пользования или распоряжения передается государственный лесной фонд лесхозам Министерства лесного хозяйства и другим юридическим лицам. Предполагается, что </a:t>
            </a:r>
            <a:r>
              <a:rPr lang="ru-RU" dirty="0" smtClean="0"/>
              <a:t>это - </a:t>
            </a:r>
            <a:r>
              <a:rPr lang="ru-RU" dirty="0"/>
              <a:t>право владения и пользования.</a:t>
            </a:r>
          </a:p>
          <a:p>
            <a:pPr marL="0" indent="268288" algn="just"/>
            <a:r>
              <a:rPr lang="ru-RU" dirty="0"/>
              <a:t>Это - проблемный момент и, на наш взгляд, ведение лесного хозяйства с юридической точки зрения интерпретируется как система владения и пользования лесными ресурсами, а система устойчивого лесопользования ограничивается только полномочиями пользования</a:t>
            </a:r>
            <a:r>
              <a:rPr lang="ru-RU" dirty="0" smtClean="0"/>
              <a:t>.</a:t>
            </a:r>
          </a:p>
          <a:p>
            <a:pPr marL="0" indent="268288" algn="just"/>
            <a:r>
              <a:rPr lang="ru-RU" dirty="0" smtClean="0"/>
              <a:t>Но на практике эти категории выступают на равных.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967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3. Основные концептуальные положения и структурные элементы формирования лесного менеджмента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54759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200" dirty="0" smtClean="0"/>
              <a:t>В основе концепции формирования лесного менеджмента лежат следующие принципы:</a:t>
            </a:r>
          </a:p>
          <a:p>
            <a:pPr algn="just"/>
            <a:r>
              <a:rPr lang="ru-RU" sz="2200" dirty="0" smtClean="0"/>
              <a:t>1. Принцип целостности и </a:t>
            </a:r>
            <a:r>
              <a:rPr lang="ru-RU" sz="2200" dirty="0" err="1" smtClean="0"/>
              <a:t>межсекторальности</a:t>
            </a:r>
            <a:r>
              <a:rPr lang="ru-RU" sz="2200" dirty="0" smtClean="0"/>
              <a:t>. </a:t>
            </a:r>
            <a:r>
              <a:rPr lang="ru-RU" sz="2200" dirty="0" smtClean="0"/>
              <a:t>Целостность </a:t>
            </a:r>
            <a:r>
              <a:rPr lang="ru-RU" sz="2200" dirty="0" smtClean="0"/>
              <a:t>определяют лесные отношения, </a:t>
            </a:r>
            <a:r>
              <a:rPr lang="ru-RU" sz="2200" dirty="0" err="1" smtClean="0"/>
              <a:t>межсекторальность</a:t>
            </a:r>
            <a:r>
              <a:rPr lang="ru-RU" sz="2200" dirty="0" smtClean="0"/>
              <a:t> – экономические отношения.</a:t>
            </a:r>
          </a:p>
          <a:p>
            <a:pPr algn="just"/>
            <a:r>
              <a:rPr lang="ru-RU" sz="2200" dirty="0" smtClean="0"/>
              <a:t>2. Принцип </a:t>
            </a:r>
            <a:r>
              <a:rPr lang="ru-RU" sz="2200" dirty="0" err="1" smtClean="0"/>
              <a:t>экологичности</a:t>
            </a:r>
            <a:r>
              <a:rPr lang="ru-RU" sz="2200" dirty="0" smtClean="0"/>
              <a:t>. Доминанта экологической связи в системе лесного менеджмента.</a:t>
            </a:r>
          </a:p>
          <a:p>
            <a:pPr algn="just"/>
            <a:r>
              <a:rPr lang="ru-RU" sz="2200" dirty="0" smtClean="0"/>
              <a:t>3. Принцип гибкости. Адаптация к новым условиям и инновациям.</a:t>
            </a:r>
          </a:p>
          <a:p>
            <a:pPr algn="just"/>
            <a:r>
              <a:rPr lang="ru-RU" sz="2200" dirty="0" smtClean="0"/>
              <a:t>4. Принцип структурной взаимосвязи и </a:t>
            </a:r>
            <a:r>
              <a:rPr lang="ru-RU" sz="2200" dirty="0" err="1" smtClean="0"/>
              <a:t>взаимодополнения</a:t>
            </a:r>
            <a:r>
              <a:rPr lang="ru-RU" sz="2200" dirty="0" smtClean="0"/>
              <a:t>.</a:t>
            </a:r>
            <a:endParaRPr lang="ru-RU" sz="2200" dirty="0"/>
          </a:p>
          <a:p>
            <a:pPr marL="82296" indent="0" algn="just">
              <a:buNone/>
            </a:pPr>
            <a:r>
              <a:rPr lang="ru-RU" sz="2200" dirty="0" smtClean="0"/>
              <a:t>Необходимость и обусловленность управленческой и коммерческой деятельности в системе лесного менеджмента.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81967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/>
              </a:rPr>
              <a:t>Структурная взаимосвязь основных 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>компонентов лесных отношений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6696743" cy="4608512"/>
          </a:xfrm>
        </p:spPr>
      </p:pic>
    </p:spTree>
    <p:extLst>
      <p:ext uri="{BB962C8B-B14F-4D97-AF65-F5344CB8AC3E}">
        <p14:creationId xmlns:p14="http://schemas.microsoft.com/office/powerpoint/2010/main" val="2305522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336704"/>
          </a:xfrm>
        </p:spPr>
        <p:txBody>
          <a:bodyPr>
            <a:normAutofit fontScale="92500" lnSpcReduction="20000"/>
          </a:bodyPr>
          <a:lstStyle/>
          <a:p>
            <a:pPr marL="0" indent="530225" algn="just"/>
            <a:r>
              <a:rPr lang="ru-RU" dirty="0" smtClean="0"/>
              <a:t>Лесной менеджмент как система развития лесного бизнеса полностью находится в рамках интересов лесного управления.</a:t>
            </a:r>
          </a:p>
          <a:p>
            <a:pPr marL="0" indent="530225" algn="just"/>
            <a:r>
              <a:rPr lang="ru-RU" dirty="0" smtClean="0"/>
              <a:t>Система лесного менеджмента, в отличие от лесного </a:t>
            </a:r>
            <a:r>
              <a:rPr lang="ru-RU" dirty="0" smtClean="0"/>
              <a:t>управления, </a:t>
            </a:r>
            <a:r>
              <a:rPr lang="ru-RU" dirty="0" smtClean="0"/>
              <a:t>ограничена отношениями лесного бизнеса (коммерческой деятельностью в лесу), направленной на получение прибыли (предпринимательского дохода).</a:t>
            </a:r>
          </a:p>
          <a:p>
            <a:pPr marL="0" indent="530225" algn="just"/>
            <a:r>
              <a:rPr lang="ru-RU" dirty="0" smtClean="0"/>
              <a:t>Между лесным управлением и лесным менеджментом существует субординация.</a:t>
            </a:r>
          </a:p>
          <a:p>
            <a:pPr marL="0" indent="530225" algn="just"/>
            <a:r>
              <a:rPr lang="ru-RU" dirty="0" smtClean="0"/>
              <a:t>Система лесного управления отражает интересы собственника лесов, которые необходимо учитывать в процессе коммерческой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195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pPr marL="0" indent="442913" algn="just"/>
            <a:r>
              <a:rPr lang="ru-RU" dirty="0" smtClean="0"/>
              <a:t>Важно также проводить принципиальное различие </a:t>
            </a:r>
            <a:r>
              <a:rPr lang="ru-RU" dirty="0"/>
              <a:t>между лесным хозяйством и лесным бизнесом.</a:t>
            </a:r>
          </a:p>
          <a:p>
            <a:pPr marL="0" indent="442913" algn="just"/>
            <a:r>
              <a:rPr lang="ru-RU" dirty="0"/>
              <a:t>Лесное хозяйство - это отрасль природного строительства в составе национальной эконо­мики, оказывающая услуги по воспроизводству древесного запаса как средства производства разнообразных продуктов и полезностей леса.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73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algn="just"/>
            <a:r>
              <a:rPr lang="ru-RU" dirty="0" smtClean="0"/>
              <a:t>1. Общие положения концепции лесного управления.</a:t>
            </a:r>
          </a:p>
          <a:p>
            <a:pPr algn="just"/>
            <a:r>
              <a:rPr lang="ru-RU" dirty="0" smtClean="0"/>
              <a:t>2. Структурное содержание категории «лесное  управление» и ее связь с родственными категориями.</a:t>
            </a:r>
          </a:p>
          <a:p>
            <a:pPr algn="just"/>
            <a:r>
              <a:rPr lang="ru-RU" dirty="0" smtClean="0"/>
              <a:t>3. Основные концептуальные положения и структурные элементы формирования лесного менеджмента.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300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85000" lnSpcReduction="10000"/>
          </a:bodyPr>
          <a:lstStyle/>
          <a:p>
            <a:pPr marL="0" indent="357188" algn="just"/>
            <a:r>
              <a:rPr lang="ru-RU" dirty="0"/>
              <a:t>Лесной бизнес — это экономическая систе­ма, связанная с использованием </a:t>
            </a:r>
            <a:r>
              <a:rPr lang="ru-RU" dirty="0" smtClean="0"/>
              <a:t>ограниченных </a:t>
            </a:r>
            <a:r>
              <a:rPr lang="ru-RU" dirty="0"/>
              <a:t>ресурсов леса на основе коммерческого </a:t>
            </a:r>
            <a:r>
              <a:rPr lang="ru-RU" dirty="0" smtClean="0"/>
              <a:t>интереса и максимизации предпринимательского дохода </a:t>
            </a:r>
            <a:r>
              <a:rPr lang="ru-RU" dirty="0"/>
              <a:t>(прибыли).</a:t>
            </a:r>
          </a:p>
          <a:p>
            <a:pPr marL="0" indent="357188" algn="just"/>
            <a:r>
              <a:rPr lang="ru-RU" dirty="0"/>
              <a:t>Лесной бизнес выступает как финансово </a:t>
            </a:r>
            <a:r>
              <a:rPr lang="ru-RU" dirty="0" smtClean="0"/>
              <a:t>экономическая</a:t>
            </a:r>
            <a:r>
              <a:rPr lang="ru-RU" dirty="0"/>
              <a:t>	</a:t>
            </a:r>
            <a:r>
              <a:rPr lang="ru-RU" dirty="0" smtClean="0"/>
              <a:t>система лесного хозяйства </a:t>
            </a:r>
            <a:r>
              <a:rPr lang="ru-RU" dirty="0"/>
              <a:t>рыночного типа, но далеко не </a:t>
            </a:r>
            <a:r>
              <a:rPr lang="ru-RU" dirty="0" smtClean="0"/>
              <a:t>исчерпывает </a:t>
            </a:r>
            <a:r>
              <a:rPr lang="ru-RU" dirty="0"/>
              <a:t>собой лесное хозяйство как </a:t>
            </a:r>
            <a:r>
              <a:rPr lang="ru-RU" dirty="0" smtClean="0"/>
              <a:t>сложный </a:t>
            </a:r>
            <a:r>
              <a:rPr lang="ru-RU" dirty="0"/>
              <a:t>социально-экономический организм, цель </a:t>
            </a:r>
            <a:r>
              <a:rPr lang="ru-RU" dirty="0" smtClean="0"/>
              <a:t>которого </a:t>
            </a:r>
            <a:r>
              <a:rPr lang="ru-RU" dirty="0"/>
              <a:t>удовлетворение ресурсных </a:t>
            </a:r>
            <a:r>
              <a:rPr lang="ru-RU" dirty="0" smtClean="0"/>
              <a:t>потребностей </a:t>
            </a:r>
            <a:r>
              <a:rPr lang="ru-RU" dirty="0"/>
              <a:t>на основе воспроизводства лесного </a:t>
            </a:r>
            <a:r>
              <a:rPr lang="ru-RU" dirty="0" smtClean="0"/>
              <a:t>капитала </a:t>
            </a:r>
            <a:r>
              <a:rPr lang="ru-RU" dirty="0"/>
              <a:t>- структурного элемента </a:t>
            </a:r>
            <a:r>
              <a:rPr lang="ru-RU" dirty="0" smtClean="0"/>
              <a:t>национального </a:t>
            </a:r>
            <a:r>
              <a:rPr lang="ru-RU" dirty="0"/>
              <a:t>богатства, в котором экологическая </a:t>
            </a:r>
            <a:r>
              <a:rPr lang="ru-RU" dirty="0" smtClean="0"/>
              <a:t>составляющая </a:t>
            </a:r>
            <a:r>
              <a:rPr lang="ru-RU" dirty="0"/>
              <a:t>начинает играть заметную роль.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34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1. Общие положения концепции лесного управления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293568"/>
          </a:xfrm>
        </p:spPr>
        <p:txBody>
          <a:bodyPr>
            <a:noAutofit/>
          </a:bodyPr>
          <a:lstStyle/>
          <a:p>
            <a:pPr marL="0" indent="165100" algn="just"/>
            <a:r>
              <a:rPr lang="ru-RU" sz="2200" dirty="0" smtClean="0"/>
              <a:t>Концепция лесного управления – это система ключевых положений и принципов, определяющих специальную деятельность по управлению лесами и лесными ресурсами.</a:t>
            </a:r>
          </a:p>
          <a:p>
            <a:pPr marL="0" indent="165100" algn="just"/>
            <a:r>
              <a:rPr lang="ru-RU" sz="2200" dirty="0" smtClean="0"/>
              <a:t>При рассмотрении концептуальных основ построения системы лесного управления необходимо, прежде </a:t>
            </a:r>
            <a:r>
              <a:rPr lang="ru-RU" sz="2200" dirty="0"/>
              <a:t>всего, в самых общих чертах выделить объект и субъект управления как две подсистемы, определяющие содержание процесса управления, а также основные компоненты управляющей системы, или системы воздействия: организационная структура управления, функции управления, принципы управления, методы управления.</a:t>
            </a:r>
          </a:p>
          <a:p>
            <a:pPr marL="0" indent="165100" algn="just"/>
            <a:r>
              <a:rPr lang="ru-RU" sz="2200" dirty="0"/>
              <a:t>Основные положения концепции </a:t>
            </a:r>
            <a:r>
              <a:rPr lang="ru-RU" sz="2200" dirty="0" smtClean="0"/>
              <a:t>лесного управления, </a:t>
            </a:r>
            <a:r>
              <a:rPr lang="ru-RU" sz="2200" dirty="0"/>
              <a:t>с одной стороны, исходят из теории управления, а с другой - из теории </a:t>
            </a:r>
            <a:r>
              <a:rPr lang="ru-RU" sz="2200" dirty="0" smtClean="0"/>
              <a:t>устойчивого лесопользования.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1736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indent="265113" algn="just"/>
            <a:r>
              <a:rPr lang="ru-RU" sz="2400" dirty="0">
                <a:effectLst/>
              </a:rPr>
              <a:t>В самых общих чертах принципиальная схема построения концепции </a:t>
            </a:r>
            <a:r>
              <a:rPr lang="ru-RU" sz="2400" dirty="0" smtClean="0">
                <a:effectLst/>
              </a:rPr>
              <a:t>лесного управления можно </a:t>
            </a:r>
            <a:r>
              <a:rPr lang="ru-RU" sz="2400" dirty="0">
                <a:effectLst/>
              </a:rPr>
              <a:t>представить следующим образом</a:t>
            </a:r>
            <a:r>
              <a:rPr lang="ru-RU" sz="2400" dirty="0" smtClean="0">
                <a:effectLst/>
              </a:rPr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30932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Структурная схема построения концепции лесного менеджмента</a:t>
            </a:r>
            <a:endParaRPr lang="ru-RU" dirty="0"/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7920879" cy="4896544"/>
          </a:xfrm>
        </p:spPr>
      </p:pic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8172400" cy="6715778"/>
          </a:xfrm>
        </p:spPr>
        <p:txBody>
          <a:bodyPr>
            <a:noAutofit/>
          </a:bodyPr>
          <a:lstStyle/>
          <a:p>
            <a:pPr marL="80963" indent="27305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раскрытии содержания представленной схемы,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ее концептуального смысла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особое внимание следует обратить на то,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основы  лесного управления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определяют как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общие положения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управления (категории, понятия), так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специфика управляемого объекта – воспроизводство лесных ресурсов (система устойчивого лесопользования). </a:t>
            </a:r>
          </a:p>
          <a:p>
            <a:pPr marL="80963" indent="2730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понятиями и категориями,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определяющими содержание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управления как систему воздействия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управляющей системы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управляемую, являются: цель управления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организационная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управления, функции управления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принципы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управления, методы управления, объект управления.</a:t>
            </a:r>
          </a:p>
          <a:p>
            <a:pPr marL="80963" indent="27305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организации воздействия управляющей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управляемую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определяет цель 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Содержание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цели лесного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рассматривать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призму эколого-экономических отношений (интересов) устойчивого лесопользования.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108" y="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2. Структурное содержание категории «лесное  управление» и ее связь с родственными категориями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96752"/>
            <a:ext cx="5904656" cy="4811161"/>
          </a:xfrm>
        </p:spPr>
      </p:pic>
      <p:sp>
        <p:nvSpPr>
          <p:cNvPr id="5" name="TextBox 4"/>
          <p:cNvSpPr txBox="1"/>
          <p:nvPr/>
        </p:nvSpPr>
        <p:spPr>
          <a:xfrm>
            <a:off x="1115616" y="6007913"/>
            <a:ext cx="781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Субординация понятий, определяющих содержание категории «управление лесами»</a:t>
            </a:r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336704"/>
          </a:xfrm>
        </p:spPr>
        <p:txBody>
          <a:bodyPr/>
          <a:lstStyle/>
          <a:p>
            <a:pPr marL="85725" indent="446088" algn="just"/>
            <a:r>
              <a:rPr lang="ru-RU" dirty="0"/>
              <a:t>Субординация понятий позволяет </a:t>
            </a:r>
            <a:r>
              <a:rPr lang="ru-RU" dirty="0" smtClean="0"/>
              <a:t>расставить </a:t>
            </a:r>
            <a:r>
              <a:rPr lang="ru-RU" dirty="0"/>
              <a:t>нужные акценты, </a:t>
            </a:r>
            <a:r>
              <a:rPr lang="ru-RU" dirty="0" smtClean="0"/>
              <a:t>определить </a:t>
            </a:r>
            <a:r>
              <a:rPr lang="ru-RU" dirty="0"/>
              <a:t>научное содержание основной категории </a:t>
            </a:r>
            <a:r>
              <a:rPr lang="ru-RU" dirty="0" smtClean="0"/>
              <a:t>и </a:t>
            </a:r>
            <a:r>
              <a:rPr lang="ru-RU" dirty="0"/>
              <a:t>одновременно </a:t>
            </a:r>
            <a:r>
              <a:rPr lang="ru-RU" dirty="0" smtClean="0"/>
              <a:t>ее практическое наполнение.</a:t>
            </a:r>
          </a:p>
          <a:p>
            <a:pPr marL="85725" indent="446088" algn="just"/>
            <a:r>
              <a:rPr lang="ru-RU" dirty="0"/>
              <a:t>Субординацию понятий определяет социальный </a:t>
            </a:r>
            <a:r>
              <a:rPr lang="ru-RU" dirty="0" smtClean="0"/>
              <a:t>статус </a:t>
            </a:r>
            <a:r>
              <a:rPr lang="ru-RU" dirty="0" smtClean="0"/>
              <a:t>правомочий (распоряжение, владение, пользование) </a:t>
            </a:r>
            <a:r>
              <a:rPr lang="ru-RU" dirty="0" smtClean="0"/>
              <a:t>собственности. Из всех правомочий  </a:t>
            </a:r>
            <a:r>
              <a:rPr lang="ru-RU" dirty="0"/>
              <a:t>функция распоряжения является более существенной, поскольку определяет судьбу собственности</a:t>
            </a:r>
            <a:r>
              <a:rPr lang="ru-RU" dirty="0" smtClean="0"/>
              <a:t>.</a:t>
            </a:r>
            <a:endParaRPr lang="ru-RU" dirty="0"/>
          </a:p>
          <a:p>
            <a:pPr marL="85725" indent="446088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339680"/>
          </a:xfrm>
        </p:spPr>
        <p:txBody>
          <a:bodyPr>
            <a:normAutofit fontScale="92500"/>
          </a:bodyPr>
          <a:lstStyle/>
          <a:p>
            <a:pPr marL="85725" indent="357188" algn="just"/>
            <a:r>
              <a:rPr lang="ru-RU" dirty="0"/>
              <a:t>Управление лесными ресурсами имеет подчиненный характер в отношении процесса управления лесами, поскольку система управления лесами является системой управления собственностью и определяется правом распоряжения, владения и пользования ресурсами. Функции владения и пользования по </a:t>
            </a:r>
            <a:r>
              <a:rPr lang="ru-RU" dirty="0" smtClean="0"/>
              <a:t>отношению </a:t>
            </a:r>
            <a:r>
              <a:rPr lang="ru-RU" dirty="0"/>
              <a:t>к функции распоряжения носят соподчиненный характер и во многом </a:t>
            </a:r>
            <a:r>
              <a:rPr lang="ru-RU" dirty="0" smtClean="0"/>
              <a:t>имеют </a:t>
            </a:r>
            <a:r>
              <a:rPr lang="ru-RU" dirty="0"/>
              <a:t>«хозяйственное» наполнение.</a:t>
            </a:r>
          </a:p>
          <a:p>
            <a:pPr marL="85725" indent="357188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pPr marL="85725" indent="357188" algn="just"/>
            <a:endParaRPr lang="ru-RU" dirty="0" smtClean="0"/>
          </a:p>
          <a:p>
            <a:pPr marL="85725" indent="357188" algn="just"/>
            <a:r>
              <a:rPr lang="ru-RU" dirty="0" smtClean="0"/>
              <a:t>Лесное управление </a:t>
            </a:r>
            <a:r>
              <a:rPr lang="ru-RU" dirty="0"/>
              <a:t>как категория структурирует государственное </a:t>
            </a:r>
            <a:r>
              <a:rPr lang="ru-RU" dirty="0" smtClean="0"/>
              <a:t>и хозяйственное </a:t>
            </a:r>
            <a:r>
              <a:rPr lang="ru-RU" dirty="0"/>
              <a:t>управление лесами и лесными ресурсами, </a:t>
            </a:r>
            <a:r>
              <a:rPr lang="ru-RU" dirty="0" err="1"/>
              <a:t>субординируя</a:t>
            </a:r>
            <a:r>
              <a:rPr lang="ru-RU" dirty="0"/>
              <a:t> их между  собой и отдавая приоритет интересам государства как собственнику ресурсов </a:t>
            </a:r>
            <a:r>
              <a:rPr lang="ru-RU" dirty="0" smtClean="0"/>
              <a:t>и </a:t>
            </a:r>
            <a:r>
              <a:rPr lang="ru-RU" dirty="0"/>
              <a:t>условий жизнедеятельности общества.</a:t>
            </a:r>
          </a:p>
          <a:p>
            <a:pPr marL="85725" indent="357188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397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1038</Words>
  <Application>Microsoft Office PowerPoint</Application>
  <PresentationFormat>Экран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Концепция построения лесного менеджмента</vt:lpstr>
      <vt:lpstr>Вопросы:</vt:lpstr>
      <vt:lpstr>1. Общие положения концепции лесного управления.</vt:lpstr>
      <vt:lpstr>В самых общих чертах принципиальная схема построения концепции лесного управления можно представить следующим образом.</vt:lpstr>
      <vt:lpstr>Презентация PowerPoint</vt:lpstr>
      <vt:lpstr>2. Структурное содержание категории «лесное  управление» и ее связь с родственными категориями.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Взаимосвязь понятий, определяющих содержание категории «лесоуправление»</vt:lpstr>
      <vt:lpstr>Презентация PowerPoint</vt:lpstr>
      <vt:lpstr>Презентация PowerPoint</vt:lpstr>
      <vt:lpstr>Презентация PowerPoint</vt:lpstr>
      <vt:lpstr>3. Основные концептуальные положения и структурные элементы формирования лесного менеджмента.</vt:lpstr>
      <vt:lpstr>Структурная взаимосвязь основных компонентов лесных отношений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построения лесного менеджмента</dc:title>
  <dc:creator>Admin</dc:creator>
  <cp:lastModifiedBy>Laborantka</cp:lastModifiedBy>
  <cp:revision>13</cp:revision>
  <cp:lastPrinted>2013-03-29T06:37:43Z</cp:lastPrinted>
  <dcterms:created xsi:type="dcterms:W3CDTF">2013-03-21T14:30:04Z</dcterms:created>
  <dcterms:modified xsi:type="dcterms:W3CDTF">2013-03-29T06:39:56Z</dcterms:modified>
</cp:coreProperties>
</file>