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26"/>
  </p:notesMasterIdLst>
  <p:sldIdLst>
    <p:sldId id="256" r:id="rId2"/>
    <p:sldId id="297" r:id="rId3"/>
    <p:sldId id="298" r:id="rId4"/>
    <p:sldId id="301" r:id="rId5"/>
    <p:sldId id="300" r:id="rId6"/>
    <p:sldId id="299" r:id="rId7"/>
    <p:sldId id="302" r:id="rId8"/>
    <p:sldId id="257" r:id="rId9"/>
    <p:sldId id="260" r:id="rId10"/>
    <p:sldId id="262" r:id="rId11"/>
    <p:sldId id="261" r:id="rId12"/>
    <p:sldId id="303" r:id="rId13"/>
    <p:sldId id="292" r:id="rId14"/>
    <p:sldId id="305" r:id="rId15"/>
    <p:sldId id="304" r:id="rId16"/>
    <p:sldId id="306" r:id="rId17"/>
    <p:sldId id="308" r:id="rId18"/>
    <p:sldId id="293" r:id="rId19"/>
    <p:sldId id="265" r:id="rId20"/>
    <p:sldId id="290" r:id="rId21"/>
    <p:sldId id="294" r:id="rId22"/>
    <p:sldId id="295" r:id="rId23"/>
    <p:sldId id="289" r:id="rId24"/>
    <p:sldId id="307" r:id="rId25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>
      <p:cViewPr>
        <p:scale>
          <a:sx n="71" d="100"/>
          <a:sy n="71" d="100"/>
        </p:scale>
        <p:origin x="-13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2997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2997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pPr>
              <a:defRPr/>
            </a:pPr>
            <a:fld id="{2CAFFC3B-9B64-44E9-BEAA-ED035CAE3ED1}" type="datetimeFigureOut">
              <a:rPr lang="ru-RU"/>
              <a:pPr>
                <a:defRPr/>
              </a:pPr>
              <a:t>05.02.2014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689832"/>
            <a:ext cx="5439101" cy="4443333"/>
          </a:xfrm>
          <a:prstGeom prst="rect">
            <a:avLst/>
          </a:prstGeom>
        </p:spPr>
        <p:txBody>
          <a:bodyPr vert="horz" lIns="91870" tIns="45935" rIns="91870" bIns="4593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072"/>
            <a:ext cx="2946247" cy="494587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378072"/>
            <a:ext cx="2946246" cy="494587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pPr>
              <a:defRPr/>
            </a:pPr>
            <a:fld id="{97022325-1716-484C-ACA6-6352464937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1135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FCBA9F-2D1A-4C97-A603-B37D43CEAF4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46C46B-C589-4601-8C31-81319571DC0C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0E9F0-F1DE-48AB-8EEC-26336B76CA0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F2221-B386-4595-94AF-2ED50BF8AC3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6614A7-77AC-4ECB-B20C-CC7A7046D220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693C58-6023-4148-9E89-B9CD21193D4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DE5CE-35D6-49BF-9E3D-5ACF209BBE1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FDE1E-CEF5-4981-8A2C-38EAE6EB0808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5D928E-B8CD-481F-BD6C-F9D58CBACEAF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2414D67D-D945-48E2-9F72-283541056EA0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522C129-3D8C-4AB0-8944-7A74B29EE998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ransition spd="med">
    <p:rand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_________Microsoft_Word1.docx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_________Microsoft_Word2.docx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_________Microsoft_Word3.docx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" y="1000125"/>
            <a:ext cx="8785225" cy="55181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Лесная политика государства:</a:t>
            </a:r>
            <a:b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институциональные основы формирования и проблемы реализации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Неверов А.В.</a:t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доктор экономических наук, </a:t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профессор</a:t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5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83671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Тема 6</a:t>
            </a:r>
            <a:endParaRPr lang="ru-RU" sz="3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FCBA9F-2D1A-4C97-A603-B37D43CEAF4A}" type="slidenum">
              <a:rPr lang="ru-RU" altLang="en-US" smtClean="0"/>
              <a:pPr>
                <a:defRPr/>
              </a:pPr>
              <a:t>1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Миссия лесного хозяйства</a:t>
            </a:r>
          </a:p>
        </p:txBody>
      </p:sp>
      <p:sp>
        <p:nvSpPr>
          <p:cNvPr id="7171" name="Содержимое 7"/>
          <p:cNvSpPr>
            <a:spLocks noGrp="1"/>
          </p:cNvSpPr>
          <p:nvPr>
            <p:ph idx="1"/>
          </p:nvPr>
        </p:nvSpPr>
        <p:spPr>
          <a:xfrm>
            <a:off x="1" y="1600200"/>
            <a:ext cx="8072462" cy="497207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sz="2400" b="1" dirty="0" smtClean="0"/>
              <a:t>	</a:t>
            </a:r>
            <a:r>
              <a:rPr lang="ru-RU" sz="3000" b="1" dirty="0" smtClean="0"/>
              <a:t>Миссия</a:t>
            </a:r>
            <a:r>
              <a:rPr lang="ru-RU" sz="3000" dirty="0" smtClean="0"/>
              <a:t> лесного хозяйства – устойчивое воспроизводство лесных ресурсов в системе удовлетворения разнообразных потребностей настоящего и будущих поколений, формирование имиджа республики Беларусь как страны высокой экологической и национальной культуры, повышение социальной ответственности лесного хозяйства за красоту белорусской земли и  обеспечение социально-экономической инфраструктурой развитие сельской местности.</a:t>
            </a:r>
            <a:endParaRPr lang="ru-RU" sz="2400" dirty="0" smtClean="0"/>
          </a:p>
          <a:p>
            <a:endParaRPr lang="ru-RU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10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3"/>
          <p:cNvSpPr>
            <a:spLocks noGrp="1"/>
          </p:cNvSpPr>
          <p:nvPr>
            <p:ph type="title"/>
          </p:nvPr>
        </p:nvSpPr>
        <p:spPr>
          <a:xfrm>
            <a:off x="0" y="285750"/>
            <a:ext cx="8215338" cy="1139825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Стратегическая цель развития лесного хозяйства</a:t>
            </a:r>
          </a:p>
        </p:txBody>
      </p:sp>
      <p:sp>
        <p:nvSpPr>
          <p:cNvPr id="8195" name="Содержимое 4"/>
          <p:cNvSpPr>
            <a:spLocks noGrp="1"/>
          </p:cNvSpPr>
          <p:nvPr>
            <p:ph idx="1"/>
          </p:nvPr>
        </p:nvSpPr>
        <p:spPr>
          <a:xfrm>
            <a:off x="0" y="1600200"/>
            <a:ext cx="8072462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sz="2400" b="1" dirty="0" smtClean="0"/>
              <a:t>	</a:t>
            </a:r>
            <a:r>
              <a:rPr lang="ru-RU" sz="2800" b="1" dirty="0" smtClean="0"/>
              <a:t>Стратегическая цель</a:t>
            </a:r>
            <a:r>
              <a:rPr lang="ru-RU" sz="2800" dirty="0" smtClean="0"/>
              <a:t> развития лесного хозяйства – формирование высокопродуктивных и устойчивых лесов, многоцелевой и комплексной системы хозяйствования на основе роста общей и профессиональной культуры работников лесного хозяйства, повышения его экономической самостоятельности и доходности в условиях перехода национальной экономики к ценностям постиндустриального общества и опережающего инновационного развития сферы услуг.</a:t>
            </a:r>
            <a:endParaRPr lang="ru-RU" sz="2400" dirty="0" smtClean="0"/>
          </a:p>
          <a:p>
            <a:endParaRPr lang="ru-RU" dirty="0" smtClean="0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468313" y="260350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11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Стратегические задачи лесной политики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Структурные преобразования лесного хозяйства и связанная с ними реорганизация финансовых потоков, обеспечивающих функционирование системы управления лесами и хозяйственную деятельность в лесу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Инновационный путь развития лесного хозяйства, основанный на формировании системы устойчивого лесопользования, диверсификации хозяйственной деятельности в лесу и расширении инфраструктурных услуг лесного хозяйства как социального и экологического продукта национальной экономики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12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4287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Определяющий принцип структуризации системы управления лесным хозяйством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229600" cy="4530725"/>
          </a:xfrm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</a:pPr>
            <a:r>
              <a:rPr lang="ru-RU" sz="2800" dirty="0" smtClean="0"/>
              <a:t>Нет ничего практичнее хорошей теории. 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 dirty="0" smtClean="0"/>
              <a:t>Наука – это правильное расставленные акценты в исследовании проблемы.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 dirty="0" smtClean="0"/>
              <a:t>Определяющий акцент рассматриваемой проблемы: </a:t>
            </a:r>
            <a:r>
              <a:rPr lang="ru-RU" sz="2800" b="1" dirty="0" smtClean="0"/>
              <a:t>первенство</a:t>
            </a:r>
            <a:r>
              <a:rPr lang="ru-RU" sz="2800" dirty="0" smtClean="0"/>
              <a:t> (превосходство) института государственной собственности на леса над институтом коммерциализации и рыночных интересов субъектов хозяйствования в лесу.</a:t>
            </a:r>
          </a:p>
          <a:p>
            <a:pPr marL="0" indent="0">
              <a:buFont typeface="Wingdings" pitchFamily="2" charset="2"/>
              <a:buNone/>
            </a:pPr>
            <a:r>
              <a:rPr lang="ru-RU" sz="2800" dirty="0" smtClean="0"/>
              <a:t>Право государственной собственности на леса выше права хозяйствования в лесу.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13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501122" cy="928670"/>
          </a:xfrm>
        </p:spPr>
        <p:txBody>
          <a:bodyPr>
            <a:noAutofit/>
          </a:bodyPr>
          <a:lstStyle/>
          <a:p>
            <a:pPr marL="180975"/>
            <a:r>
              <a:rPr lang="ru-RU" sz="2800" b="1" dirty="0" smtClean="0"/>
              <a:t>Динамика основных показателей лесного фонда Беларуси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493713" y="1358900"/>
          <a:ext cx="7797800" cy="469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Документ" r:id="rId4" imgW="7502401" imgH="4530381" progId="Word.Document.12">
                  <p:embed/>
                </p:oleObj>
              </mc:Choice>
              <mc:Fallback>
                <p:oleObj name="Документ" r:id="rId4" imgW="7502401" imgH="4530381" progId="Word.Document.12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358900"/>
                        <a:ext cx="7797800" cy="469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14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929718" cy="42862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Действующая структура управления лесным хозяйством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04876"/>
          <a:ext cx="3786214" cy="36064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</a:tblGrid>
              <a:tr h="587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Лесохозяйственная деятельность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</a:tr>
              <a:tr h="2144793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Функции государственного контроля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лесохозяйственных мероприятий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Поступления от реализации древесины на корню, в заготовленном виде от рубок промежуточного пользования, охотничьего хозяйства, семян и посадочного материала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Выделение средств из республиканского бюджет (по смете).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</a:tr>
              <a:tr h="8400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Реализует для промышленной деятельности древесину на корню, от рубок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промпользования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723770"/>
              </p:ext>
            </p:extLst>
          </p:nvPr>
        </p:nvGraphicFramePr>
        <p:xfrm>
          <a:off x="4929189" y="1104876"/>
          <a:ext cx="3857652" cy="3893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</a:tblGrid>
              <a:tr h="571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Промышленная деятельность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278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Выручка от реализации древесины с РГП, приобретенной и вывезенной у лесохозяйственной деятельности, продукции первичного лесопиления, побочного пользования, местных видов топлива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10358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Оказывает услуги бензопил и автотракторной техники по себестоимости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машино</a:t>
                      </a:r>
                      <a:r>
                        <a:rPr kumimoji="0"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смен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817592"/>
              </p:ext>
            </p:extLst>
          </p:nvPr>
        </p:nvGraphicFramePr>
        <p:xfrm>
          <a:off x="214282" y="4533900"/>
          <a:ext cx="3786214" cy="193805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786214"/>
              </a:tblGrid>
              <a:tr h="4146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+</a:t>
                      </a:r>
                      <a:endParaRPr lang="ru-RU" sz="2400" dirty="0"/>
                    </a:p>
                  </a:txBody>
                  <a:tcPr/>
                </a:tc>
              </a:tr>
              <a:tr h="1480856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/>
                        <a:t>Гарантированное выделение бюджетных средств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dirty="0" smtClean="0"/>
                        <a:t>Возможность гибкого перераспределения средств</a:t>
                      </a:r>
                      <a:r>
                        <a:rPr lang="ru-RU" sz="1200" baseline="0" dirty="0" smtClean="0"/>
                        <a:t> между видами деятельности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200" baseline="0" dirty="0" smtClean="0"/>
                        <a:t>Комплексное использование ресурсов в рамках территории лесхоза в рамках одной организации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929190" y="4533900"/>
          <a:ext cx="3857653" cy="23241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3857653"/>
              </a:tblGrid>
              <a:tr h="45445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-</a:t>
                      </a:r>
                      <a:endParaRPr lang="ru-RU" sz="2800" dirty="0"/>
                    </a:p>
                  </a:txBody>
                  <a:tcPr/>
                </a:tc>
              </a:tr>
              <a:tr h="1583915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050" dirty="0" smtClean="0"/>
                        <a:t>Ни в бюджетном, ни налоговом кодексах не прописана такая форма существования организации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050" dirty="0" smtClean="0"/>
                        <a:t>Полная зависимость от статьи, ежегодно прописываемой  в законе о бюджете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050" dirty="0" smtClean="0"/>
                        <a:t>Возможен вариант перечислений Минфином собственных средств в бюджет и расходование по смете и придание статуса бюджетной организации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050" dirty="0" smtClean="0"/>
                        <a:t>Сложности применения законодательства для разных видов деятельности, а не для одного предприятия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43042" y="714356"/>
            <a:ext cx="5500726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600" dirty="0" smtClean="0"/>
              <a:t>Государственное лесохозяйственное учреждение*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6500834"/>
            <a:ext cx="45720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*Разработка Министерства лесного хозяйства РБ</a:t>
            </a:r>
          </a:p>
          <a:p>
            <a:endParaRPr lang="ru-RU" dirty="0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4000496" y="4143380"/>
            <a:ext cx="928694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15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715436" cy="92869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Предлагаемая реорганизация действующей структуры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86116" y="1142984"/>
            <a:ext cx="2786082" cy="3077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Унитарное предприятие*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423049"/>
              </p:ext>
            </p:extLst>
          </p:nvPr>
        </p:nvGraphicFramePr>
        <p:xfrm>
          <a:off x="479425" y="1436688"/>
          <a:ext cx="8339138" cy="448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Документ" r:id="rId4" imgW="7973455" imgH="4292968" progId="Word.Document.12">
                  <p:embed/>
                </p:oleObj>
              </mc:Choice>
              <mc:Fallback>
                <p:oleObj name="Документ" r:id="rId4" imgW="7973455" imgH="4292968" progId="Word.Document.12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1436688"/>
                        <a:ext cx="8339138" cy="448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8662" y="5929330"/>
            <a:ext cx="7358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Вопрос остался открытым, его могут закрыть неквалифицированно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6357958"/>
            <a:ext cx="5929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*Разработка Министерства лесного хозяйства РБ</a:t>
            </a:r>
            <a:endParaRPr lang="ru-RU" sz="12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16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92868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Институциональная структуризация системы управления лесным хозяйством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6023352"/>
              </p:ext>
            </p:extLst>
          </p:nvPr>
        </p:nvGraphicFramePr>
        <p:xfrm>
          <a:off x="1331913" y="1125538"/>
          <a:ext cx="7621587" cy="555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7" name="Документ" r:id="rId4" imgW="7945024" imgH="5790154" progId="Word.Document.12">
                  <p:embed/>
                </p:oleObj>
              </mc:Choice>
              <mc:Fallback>
                <p:oleObj name="Документ" r:id="rId4" imgW="7945024" imgH="5790154" progId="Word.Document.12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1125538"/>
                        <a:ext cx="7621587" cy="555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17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612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Система </a:t>
            </a:r>
            <a:r>
              <a:rPr lang="ru-RU" sz="3600" b="1" dirty="0" err="1" smtClean="0"/>
              <a:t>лесоуправления</a:t>
            </a:r>
            <a:endParaRPr lang="ru-RU" sz="3600" b="1" dirty="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553085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2400" dirty="0" smtClean="0"/>
              <a:t>Право государственной собственности на леса выражает система </a:t>
            </a:r>
            <a:r>
              <a:rPr lang="ru-RU" sz="2400" dirty="0" err="1" smtClean="0"/>
              <a:t>лесоуправления</a:t>
            </a:r>
            <a:r>
              <a:rPr lang="ru-RU" sz="2400" dirty="0" smtClean="0"/>
              <a:t>, низовым звеном которой является лесничество. </a:t>
            </a:r>
          </a:p>
          <a:p>
            <a:pPr marL="0" indent="0">
              <a:buFont typeface="Wingdings" pitchFamily="2" charset="2"/>
              <a:buNone/>
            </a:pPr>
            <a:r>
              <a:rPr lang="ru-RU" sz="2400" dirty="0" smtClean="0"/>
              <a:t>Лесничество выходит из состава и административного влияния лесхоза как юридического лица и входит в состав другого юридического лица – государственного лесохозяйственного объединения, созданного на базе ПЛХО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18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2"/>
          <p:cNvSpPr>
            <a:spLocks noGrp="1"/>
          </p:cNvSpPr>
          <p:nvPr>
            <p:ph type="title"/>
          </p:nvPr>
        </p:nvSpPr>
        <p:spPr>
          <a:xfrm>
            <a:off x="107504" y="332656"/>
            <a:ext cx="8786874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Основной субъект хозяйствования в лесу -</a:t>
            </a:r>
            <a:r>
              <a:rPr lang="ru-RU" sz="3600" dirty="0" smtClean="0"/>
              <a:t> </a:t>
            </a:r>
            <a:r>
              <a:rPr lang="ru-RU" sz="3600" b="1" u="sng" dirty="0" smtClean="0"/>
              <a:t>лесхоз</a:t>
            </a:r>
          </a:p>
        </p:txBody>
      </p:sp>
      <p:sp>
        <p:nvSpPr>
          <p:cNvPr id="11267" name="Содержимое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 fontScale="85000" lnSpcReduction="10000"/>
          </a:bodyPr>
          <a:lstStyle/>
          <a:p>
            <a:pPr marL="4763" indent="19050">
              <a:buFont typeface="Wingdings" pitchFamily="2" charset="2"/>
              <a:buNone/>
              <a:defRPr/>
            </a:pPr>
            <a:r>
              <a:rPr lang="ru-RU" sz="3000" dirty="0" smtClean="0"/>
              <a:t>В условиях многоотраслевой системы лесного хозяйства и учитывая возрастающую эстетическую роль  лесов и всей ландшафтной архитектуры в жизни белорусского общества наиболее приемлемой организационно-правовой формой хозяйствования в лесном хозяйстве должно стать государственное унитарное предприятие (</a:t>
            </a:r>
            <a:r>
              <a:rPr lang="ru-RU" sz="3000" b="1" dirty="0" smtClean="0"/>
              <a:t>лесхоз</a:t>
            </a:r>
            <a:r>
              <a:rPr lang="ru-RU" sz="3000" dirty="0" smtClean="0"/>
              <a:t>), функционирование которого основано на коммерческом интересе и контрактных отношениях с государственным учреждением лесного хозяйства – региональными системами лесничеств. 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19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7310438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Основные проблемы развития лесного хозяйства Беларуси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8072462" cy="4530725"/>
          </a:xfrm>
        </p:spPr>
        <p:txBody>
          <a:bodyPr/>
          <a:lstStyle/>
          <a:p>
            <a:pPr lvl="0"/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Институциональные</a:t>
            </a:r>
            <a:endParaRPr lang="ru-RU" sz="3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Экологические</a:t>
            </a:r>
            <a:endParaRPr lang="ru-RU" sz="3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Социальные</a:t>
            </a:r>
            <a:endParaRPr lang="ru-RU" sz="3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3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Экономические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2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9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2310" name="Rectangle 3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 eaLnBrk="0" hangingPunct="0"/>
            <a:r>
              <a:rPr lang="ru-RU" sz="1100"/>
              <a:t/>
            </a:r>
            <a:br>
              <a:rPr lang="ru-RU" sz="1100"/>
            </a:br>
            <a:endParaRPr lang="ru-RU"/>
          </a:p>
          <a:p>
            <a:pPr indent="457200" eaLnBrk="0" hangingPunct="0"/>
            <a:endParaRPr lang="ru-RU"/>
          </a:p>
        </p:txBody>
      </p:sp>
      <p:sp>
        <p:nvSpPr>
          <p:cNvPr id="12311" name="Rectangle 40"/>
          <p:cNvSpPr>
            <a:spLocks noGrp="1" noChangeArrowheads="1"/>
          </p:cNvSpPr>
          <p:nvPr>
            <p:ph type="title"/>
          </p:nvPr>
        </p:nvSpPr>
        <p:spPr>
          <a:xfrm>
            <a:off x="251520" y="206946"/>
            <a:ext cx="8712968" cy="538609"/>
          </a:xfrm>
          <a:noFill/>
        </p:spPr>
        <p:txBody>
          <a:bodyPr wrap="square" anchor="ctr">
            <a:sp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Предлагаемая организационная структура управления лесным хозяйством</a:t>
            </a:r>
            <a:r>
              <a:rPr lang="ru-RU" sz="11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ru-RU" sz="1100" b="1" dirty="0" smtClean="0">
                <a:solidFill>
                  <a:schemeClr val="tx1"/>
                </a:solidFill>
                <a:latin typeface="Arial" charset="0"/>
              </a:rPr>
            </a:br>
            <a:endParaRPr lang="ru-RU" sz="1400" b="1" dirty="0" smtClean="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60219" y="820805"/>
            <a:ext cx="8043891" cy="4824432"/>
            <a:chOff x="571472" y="642918"/>
            <a:chExt cx="8043891" cy="4824432"/>
          </a:xfrm>
        </p:grpSpPr>
        <p:sp>
          <p:nvSpPr>
            <p:cNvPr id="12291" name="Text Box 34"/>
            <p:cNvSpPr txBox="1">
              <a:spLocks noChangeArrowheads="1"/>
            </p:cNvSpPr>
            <p:nvPr/>
          </p:nvSpPr>
          <p:spPr bwMode="auto">
            <a:xfrm>
              <a:off x="1071538" y="642918"/>
              <a:ext cx="7072312" cy="68580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/>
              <a:r>
                <a:rPr lang="ru-RU">
                  <a:cs typeface="Times New Roman" pitchFamily="18" charset="0"/>
                </a:rPr>
                <a:t>Министерство лесного хозяйства</a:t>
              </a:r>
              <a:endParaRPr lang="ru-RU" sz="1100"/>
            </a:p>
            <a:p>
              <a:pPr algn="ctr" eaLnBrk="0" hangingPunct="0"/>
              <a:r>
                <a:rPr lang="ru-RU">
                  <a:cs typeface="Times New Roman" pitchFamily="18" charset="0"/>
                </a:rPr>
                <a:t>Республики  Беларусь</a:t>
              </a:r>
              <a:endParaRPr lang="ru-RU"/>
            </a:p>
          </p:txBody>
        </p:sp>
        <p:sp>
          <p:nvSpPr>
            <p:cNvPr id="12292" name="Text Box 33"/>
            <p:cNvSpPr txBox="1">
              <a:spLocks noChangeArrowheads="1"/>
            </p:cNvSpPr>
            <p:nvPr/>
          </p:nvSpPr>
          <p:spPr bwMode="auto">
            <a:xfrm>
              <a:off x="1143000" y="1576388"/>
              <a:ext cx="6837363" cy="981075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/>
              <a:r>
                <a:rPr lang="ru-RU" dirty="0">
                  <a:cs typeface="Times New Roman" pitchFamily="18" charset="0"/>
                </a:rPr>
                <a:t>Региональная система лесничеств</a:t>
              </a:r>
              <a:endParaRPr lang="ru-RU" sz="1100" dirty="0"/>
            </a:p>
            <a:p>
              <a:pPr algn="ctr" eaLnBrk="0" hangingPunct="0"/>
              <a:r>
                <a:rPr lang="ru-RU" dirty="0">
                  <a:cs typeface="Times New Roman" pitchFamily="18" charset="0"/>
                </a:rPr>
                <a:t>(Областное управление лесами – Государственное лесохозяйственное учреждение)</a:t>
              </a:r>
              <a:endParaRPr lang="ru-RU" dirty="0"/>
            </a:p>
          </p:txBody>
        </p:sp>
        <p:sp>
          <p:nvSpPr>
            <p:cNvPr id="12293" name="Text Box 32"/>
            <p:cNvSpPr txBox="1">
              <a:spLocks noChangeArrowheads="1"/>
            </p:cNvSpPr>
            <p:nvPr/>
          </p:nvSpPr>
          <p:spPr bwMode="auto">
            <a:xfrm>
              <a:off x="1141413" y="3105150"/>
              <a:ext cx="6589712" cy="1217613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 eaLnBrk="0" hangingPunct="0"/>
              <a:r>
                <a:rPr lang="ru-RU" dirty="0">
                  <a:cs typeface="Times New Roman" pitchFamily="18" charset="0"/>
                </a:rPr>
                <a:t>Лесничество            Лесничество          Лесничество               Лесничество</a:t>
              </a:r>
              <a:endParaRPr lang="ru-RU" dirty="0"/>
            </a:p>
            <a:p>
              <a:pPr algn="ctr" eaLnBrk="0" hangingPunct="0"/>
              <a:endParaRPr lang="ru-RU" dirty="0">
                <a:cs typeface="Times New Roman" pitchFamily="18" charset="0"/>
              </a:endParaRPr>
            </a:p>
            <a:p>
              <a:pPr algn="ctr" eaLnBrk="0" hangingPunct="0"/>
              <a:endParaRPr lang="ru-RU" dirty="0">
                <a:cs typeface="Times New Roman" pitchFamily="18" charset="0"/>
              </a:endParaRPr>
            </a:p>
            <a:p>
              <a:pPr algn="ctr" eaLnBrk="0" hangingPunct="0"/>
              <a:r>
                <a:rPr lang="ru-RU" dirty="0">
                  <a:cs typeface="Times New Roman" pitchFamily="18" charset="0"/>
                </a:rPr>
                <a:t>Лесхоз – унитарное предприятие (лесохозяйственные работы, лесозаготовки, деревообработка, охотничье хозяйство, туризм)</a:t>
              </a:r>
              <a:endParaRPr lang="ru-RU" dirty="0"/>
            </a:p>
          </p:txBody>
        </p:sp>
        <p:cxnSp>
          <p:nvCxnSpPr>
            <p:cNvPr id="12294" name="AutoShape 28"/>
            <p:cNvCxnSpPr>
              <a:cxnSpLocks noChangeShapeType="1"/>
            </p:cNvCxnSpPr>
            <p:nvPr/>
          </p:nvCxnSpPr>
          <p:spPr bwMode="auto">
            <a:xfrm>
              <a:off x="8158163" y="812800"/>
              <a:ext cx="457200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95" name="AutoShape 25"/>
            <p:cNvCxnSpPr>
              <a:cxnSpLocks noChangeShapeType="1"/>
            </p:cNvCxnSpPr>
            <p:nvPr/>
          </p:nvCxnSpPr>
          <p:spPr bwMode="auto">
            <a:xfrm flipH="1">
              <a:off x="914400" y="2058988"/>
              <a:ext cx="228600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96" name="AutoShape 24"/>
            <p:cNvCxnSpPr>
              <a:cxnSpLocks noChangeShapeType="1"/>
            </p:cNvCxnSpPr>
            <p:nvPr/>
          </p:nvCxnSpPr>
          <p:spPr bwMode="auto">
            <a:xfrm>
              <a:off x="914400" y="2043113"/>
              <a:ext cx="0" cy="127317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97" name="AutoShape 23"/>
            <p:cNvCxnSpPr>
              <a:cxnSpLocks noChangeShapeType="1"/>
            </p:cNvCxnSpPr>
            <p:nvPr/>
          </p:nvCxnSpPr>
          <p:spPr bwMode="auto">
            <a:xfrm>
              <a:off x="914400" y="3316288"/>
              <a:ext cx="228600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98" name="AutoShape 22"/>
            <p:cNvCxnSpPr>
              <a:cxnSpLocks noChangeShapeType="1"/>
            </p:cNvCxnSpPr>
            <p:nvPr/>
          </p:nvCxnSpPr>
          <p:spPr bwMode="auto">
            <a:xfrm>
              <a:off x="7989888" y="2032000"/>
              <a:ext cx="228600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99" name="AutoShape 19"/>
            <p:cNvCxnSpPr>
              <a:cxnSpLocks noChangeShapeType="1"/>
            </p:cNvCxnSpPr>
            <p:nvPr/>
          </p:nvCxnSpPr>
          <p:spPr bwMode="auto">
            <a:xfrm flipH="1">
              <a:off x="593725" y="3186113"/>
              <a:ext cx="546100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00" name="AutoShape 17"/>
            <p:cNvCxnSpPr>
              <a:cxnSpLocks noChangeShapeType="1"/>
            </p:cNvCxnSpPr>
            <p:nvPr/>
          </p:nvCxnSpPr>
          <p:spPr bwMode="auto">
            <a:xfrm rot="16200000" flipH="1">
              <a:off x="4388644" y="1462881"/>
              <a:ext cx="300038" cy="3175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01" name="AutoShape 16"/>
            <p:cNvCxnSpPr>
              <a:cxnSpLocks noChangeShapeType="1"/>
            </p:cNvCxnSpPr>
            <p:nvPr/>
          </p:nvCxnSpPr>
          <p:spPr bwMode="auto">
            <a:xfrm>
              <a:off x="4572000" y="2571744"/>
              <a:ext cx="0" cy="51435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02" name="AutoShape 14"/>
            <p:cNvCxnSpPr>
              <a:cxnSpLocks noChangeShapeType="1"/>
            </p:cNvCxnSpPr>
            <p:nvPr/>
          </p:nvCxnSpPr>
          <p:spPr bwMode="auto">
            <a:xfrm flipV="1">
              <a:off x="1142976" y="3571876"/>
              <a:ext cx="6559550" cy="46037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2303" name="AutoShape 13"/>
            <p:cNvCxnSpPr>
              <a:cxnSpLocks noChangeShapeType="1"/>
            </p:cNvCxnSpPr>
            <p:nvPr/>
          </p:nvCxnSpPr>
          <p:spPr bwMode="auto">
            <a:xfrm>
              <a:off x="2732088" y="3117850"/>
              <a:ext cx="0" cy="4381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304" name="AutoShape 12"/>
            <p:cNvCxnSpPr>
              <a:cxnSpLocks noChangeShapeType="1"/>
            </p:cNvCxnSpPr>
            <p:nvPr/>
          </p:nvCxnSpPr>
          <p:spPr bwMode="auto">
            <a:xfrm>
              <a:off x="4429124" y="3109913"/>
              <a:ext cx="0" cy="44608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305" name="AutoShape 11"/>
            <p:cNvCxnSpPr>
              <a:cxnSpLocks noChangeShapeType="1"/>
            </p:cNvCxnSpPr>
            <p:nvPr/>
          </p:nvCxnSpPr>
          <p:spPr bwMode="auto">
            <a:xfrm>
              <a:off x="5959475" y="3122613"/>
              <a:ext cx="0" cy="4286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2306" name="AutoShape 10"/>
            <p:cNvCxnSpPr>
              <a:cxnSpLocks noChangeShapeType="1"/>
            </p:cNvCxnSpPr>
            <p:nvPr/>
          </p:nvCxnSpPr>
          <p:spPr bwMode="auto">
            <a:xfrm>
              <a:off x="914400" y="3316288"/>
              <a:ext cx="0" cy="6461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2307" name="AutoShape 9"/>
            <p:cNvCxnSpPr>
              <a:cxnSpLocks noChangeShapeType="1"/>
            </p:cNvCxnSpPr>
            <p:nvPr/>
          </p:nvCxnSpPr>
          <p:spPr bwMode="auto">
            <a:xfrm>
              <a:off x="914400" y="3962400"/>
              <a:ext cx="2286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</p:cxnSp>
        <p:cxnSp>
          <p:nvCxnSpPr>
            <p:cNvPr id="12308" name="AutoShape 6"/>
            <p:cNvCxnSpPr>
              <a:cxnSpLocks noChangeShapeType="1"/>
            </p:cNvCxnSpPr>
            <p:nvPr/>
          </p:nvCxnSpPr>
          <p:spPr bwMode="auto">
            <a:xfrm>
              <a:off x="593725" y="4089400"/>
              <a:ext cx="515938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12" name="Text Box 41"/>
            <p:cNvSpPr txBox="1">
              <a:spLocks noChangeArrowheads="1"/>
            </p:cNvSpPr>
            <p:nvPr/>
          </p:nvSpPr>
          <p:spPr bwMode="auto">
            <a:xfrm>
              <a:off x="2500313" y="4686300"/>
              <a:ext cx="4429125" cy="78105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1600" b="0" dirty="0">
                  <a:latin typeface="Times New Roman" pitchFamily="18" charset="0"/>
                  <a:cs typeface="Times New Roman" pitchFamily="18" charset="0"/>
                </a:rPr>
                <a:t>Специализированные </a:t>
              </a:r>
              <a:r>
                <a:rPr lang="ru-RU" sz="1600" b="0" dirty="0" err="1">
                  <a:latin typeface="Times New Roman" pitchFamily="18" charset="0"/>
                  <a:cs typeface="Times New Roman" pitchFamily="18" charset="0"/>
                </a:rPr>
                <a:t>лесозаготовительно-перерабатывающие</a:t>
              </a:r>
              <a:r>
                <a:rPr lang="ru-RU" sz="1600" b="0" dirty="0">
                  <a:latin typeface="Times New Roman" pitchFamily="18" charset="0"/>
                  <a:cs typeface="Times New Roman" pitchFamily="18" charset="0"/>
                </a:rPr>
                <a:t> комбинаты, иностранные инвесторы и др.</a:t>
              </a:r>
              <a:endParaRPr lang="ru-RU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2313" name="Прямая соединительная линия 44"/>
            <p:cNvCxnSpPr>
              <a:cxnSpLocks noChangeShapeType="1"/>
            </p:cNvCxnSpPr>
            <p:nvPr/>
          </p:nvCxnSpPr>
          <p:spPr bwMode="auto">
            <a:xfrm>
              <a:off x="4506912" y="4357694"/>
              <a:ext cx="0" cy="32067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2314" name="Прямая соединительная линия 46"/>
            <p:cNvCxnSpPr>
              <a:cxnSpLocks noChangeShapeType="1"/>
            </p:cNvCxnSpPr>
            <p:nvPr/>
          </p:nvCxnSpPr>
          <p:spPr bwMode="auto">
            <a:xfrm rot="5400000">
              <a:off x="6907240" y="2451082"/>
              <a:ext cx="3330575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15" name="Прямая соединительная линия 49"/>
            <p:cNvCxnSpPr>
              <a:cxnSpLocks noChangeShapeType="1"/>
            </p:cNvCxnSpPr>
            <p:nvPr/>
          </p:nvCxnSpPr>
          <p:spPr bwMode="auto">
            <a:xfrm rot="10800000">
              <a:off x="6929454" y="5072074"/>
              <a:ext cx="1631950" cy="793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16" name="Прямая соединительная линия 51"/>
            <p:cNvCxnSpPr>
              <a:cxnSpLocks noChangeShapeType="1"/>
            </p:cNvCxnSpPr>
            <p:nvPr/>
          </p:nvCxnSpPr>
          <p:spPr bwMode="auto">
            <a:xfrm rot="10800000" flipV="1">
              <a:off x="571472" y="5072074"/>
              <a:ext cx="1908175" cy="1270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17" name="Прямая соединительная линия 53"/>
            <p:cNvCxnSpPr>
              <a:cxnSpLocks noChangeShapeType="1"/>
            </p:cNvCxnSpPr>
            <p:nvPr/>
          </p:nvCxnSpPr>
          <p:spPr bwMode="auto">
            <a:xfrm rot="16200000" flipH="1">
              <a:off x="-992981" y="2493169"/>
              <a:ext cx="3151187" cy="22225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18" name="Прямая соединительная линия 55"/>
            <p:cNvCxnSpPr>
              <a:cxnSpLocks noChangeShapeType="1"/>
              <a:endCxn id="12291" idx="1"/>
            </p:cNvCxnSpPr>
            <p:nvPr/>
          </p:nvCxnSpPr>
          <p:spPr bwMode="auto">
            <a:xfrm>
              <a:off x="571475" y="928668"/>
              <a:ext cx="495300" cy="3175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19" name="Прямая соединительная линия 57"/>
            <p:cNvCxnSpPr>
              <a:cxnSpLocks noChangeShapeType="1"/>
            </p:cNvCxnSpPr>
            <p:nvPr/>
          </p:nvCxnSpPr>
          <p:spPr bwMode="auto">
            <a:xfrm>
              <a:off x="7737475" y="3351213"/>
              <a:ext cx="500063" cy="158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20" name="Прямая соединительная линия 59"/>
            <p:cNvCxnSpPr>
              <a:cxnSpLocks noChangeShapeType="1"/>
            </p:cNvCxnSpPr>
            <p:nvPr/>
          </p:nvCxnSpPr>
          <p:spPr bwMode="auto">
            <a:xfrm rot="5400000">
              <a:off x="7554119" y="2697957"/>
              <a:ext cx="1322387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21" name="Прямая соединительная линия 63"/>
            <p:cNvCxnSpPr>
              <a:cxnSpLocks noChangeShapeType="1"/>
            </p:cNvCxnSpPr>
            <p:nvPr/>
          </p:nvCxnSpPr>
          <p:spPr bwMode="auto">
            <a:xfrm rot="5400000">
              <a:off x="7930368" y="3642534"/>
              <a:ext cx="571505" cy="156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2322" name="Прямая соединительная линия 65"/>
            <p:cNvCxnSpPr>
              <a:cxnSpLocks noChangeShapeType="1"/>
            </p:cNvCxnSpPr>
            <p:nvPr/>
          </p:nvCxnSpPr>
          <p:spPr bwMode="auto">
            <a:xfrm rot="10800000">
              <a:off x="7715272" y="3929066"/>
              <a:ext cx="500063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cxnSp>
          <p:nvCxnSpPr>
            <p:cNvPr id="12323" name="Прямая соединительная линия 69"/>
            <p:cNvCxnSpPr>
              <a:cxnSpLocks noChangeShapeType="1"/>
            </p:cNvCxnSpPr>
            <p:nvPr/>
          </p:nvCxnSpPr>
          <p:spPr bwMode="auto">
            <a:xfrm rot="5400000">
              <a:off x="64266" y="4579148"/>
              <a:ext cx="1014413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24" name="Прямая соединительная линия 74"/>
            <p:cNvCxnSpPr>
              <a:cxnSpLocks noChangeShapeType="1"/>
            </p:cNvCxnSpPr>
            <p:nvPr/>
          </p:nvCxnSpPr>
          <p:spPr bwMode="auto">
            <a:xfrm rot="10800000">
              <a:off x="7715272" y="4071942"/>
              <a:ext cx="857250" cy="158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25" name="Прямая соединительная линия 77"/>
            <p:cNvCxnSpPr>
              <a:cxnSpLocks noChangeShapeType="1"/>
            </p:cNvCxnSpPr>
            <p:nvPr/>
          </p:nvCxnSpPr>
          <p:spPr bwMode="auto">
            <a:xfrm>
              <a:off x="7715250" y="3214688"/>
              <a:ext cx="857250" cy="158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26" name="Прямая соединительная линия 79"/>
            <p:cNvCxnSpPr>
              <a:cxnSpLocks noChangeShapeType="1"/>
            </p:cNvCxnSpPr>
            <p:nvPr/>
          </p:nvCxnSpPr>
          <p:spPr bwMode="auto">
            <a:xfrm rot="5400000">
              <a:off x="8080403" y="4564067"/>
              <a:ext cx="98425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20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93750"/>
          </a:xfrm>
        </p:spPr>
        <p:txBody>
          <a:bodyPr/>
          <a:lstStyle/>
          <a:p>
            <a:pPr algn="ctr"/>
            <a:r>
              <a:rPr lang="ru-RU" sz="3600" b="1" dirty="0" smtClean="0"/>
              <a:t>Финансовые потоки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4530725"/>
          </a:xfrm>
        </p:spPr>
        <p:txBody>
          <a:bodyPr>
            <a:normAutofit fontScale="92500"/>
          </a:bodyPr>
          <a:lstStyle/>
          <a:p>
            <a:pPr marL="0" indent="0">
              <a:buFont typeface="Wingdings" pitchFamily="2" charset="2"/>
              <a:buNone/>
            </a:pPr>
            <a:r>
              <a:rPr lang="ru-RU" sz="2400" dirty="0" smtClean="0"/>
              <a:t>Одни финансовые потоки выражают интересы Института государственной собственности на леса (в лице лесничеств) в виде формирования рентного лесного дохода и бюджетного финансирования.</a:t>
            </a:r>
          </a:p>
          <a:p>
            <a:pPr marL="0" indent="0">
              <a:buFont typeface="Wingdings" pitchFamily="2" charset="2"/>
              <a:buNone/>
            </a:pPr>
            <a:r>
              <a:rPr lang="ru-RU" sz="2400" dirty="0" smtClean="0"/>
              <a:t>Другие финансовые потоки связаны с коммерческой деятельностью лесхоза как унитарным государственным предприятием, имеющим своей целью получение прибыли и дохода.</a:t>
            </a:r>
          </a:p>
          <a:p>
            <a:pPr marL="0" indent="0">
              <a:buFont typeface="Wingdings" pitchFamily="2" charset="2"/>
              <a:buNone/>
            </a:pPr>
            <a:r>
              <a:rPr lang="ru-RU" sz="2400" dirty="0" smtClean="0"/>
              <a:t>Материальная основа финансовых потоков лесничеств – расчетная лесосека и уровень ее безубыточности.</a:t>
            </a:r>
          </a:p>
          <a:p>
            <a:pPr marL="0" indent="0">
              <a:buFont typeface="Wingdings" pitchFamily="2" charset="2"/>
              <a:buNone/>
            </a:pPr>
            <a:r>
              <a:rPr lang="ru-RU" sz="2400" dirty="0" smtClean="0"/>
              <a:t>Материальная основа финансовых потоков лесхозов – реализуемая на рынке продукция и различные виды услуг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21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5612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Целостность отрасли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389120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ru-RU" dirty="0" smtClean="0"/>
              <a:t>Сохранение и приумножение лесной собственности неотделимы от системы лесохозяйственных мероприятий, включая рубки ухода и рубки главного пользования, которые в коммерческих условиях материализуют функцию воспроизводства государственной лесной собственности.</a:t>
            </a:r>
          </a:p>
          <a:p>
            <a:pPr marL="0" indent="0">
              <a:buFont typeface="Wingdings" pitchFamily="2" charset="2"/>
              <a:buNone/>
            </a:pPr>
            <a:r>
              <a:rPr lang="ru-RU" dirty="0" smtClean="0"/>
              <a:t>Примат лесоводства над всеми иными видами коммерческой деятельности.</a:t>
            </a:r>
          </a:p>
          <a:p>
            <a:pPr marL="0" indent="0">
              <a:buFont typeface="Wingdings" pitchFamily="2" charset="2"/>
              <a:buNone/>
            </a:pPr>
            <a:r>
              <a:rPr lang="ru-RU" dirty="0" smtClean="0"/>
              <a:t> Организационная целостность отрасли – определяющий принцип лесного менеджмента. Сила отрасли в ее комплексности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22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8858250" cy="4387850"/>
          </a:xfrm>
        </p:spPr>
        <p:txBody>
          <a:bodyPr/>
          <a:lstStyle/>
          <a:p>
            <a:pPr indent="19050" eaLnBrk="1" hangingPunct="1">
              <a:buFont typeface="Wingdings" pitchFamily="2" charset="2"/>
              <a:buNone/>
              <a:defRPr/>
            </a:pPr>
            <a:r>
              <a:rPr lang="ru-RU" sz="2800" smtClean="0"/>
              <a:t>Не менее </a:t>
            </a:r>
            <a:r>
              <a:rPr lang="ru-RU" sz="2800" dirty="0" smtClean="0"/>
              <a:t>насущная проблема институционального порядка – проблема развития лесного хозяйства как отрасли национальной экономики, обладающей 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значительными положительными внешними </a:t>
            </a:r>
            <a:r>
              <a:rPr lang="ru-RU" sz="2800" dirty="0" smtClean="0"/>
              <a:t>эффектами, которые не опосредуются рынком, но играют исключительную (возрастающую во времени)инфраструктурную роль в развитии общества.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5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23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0006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Внешние эффекты лесного хозяйства –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marL="1588" indent="-1588">
              <a:buNone/>
            </a:pPr>
            <a:r>
              <a:rPr lang="ru-RU" sz="2800" dirty="0" smtClean="0"/>
              <a:t>это полезности леса, обусловленные потребностью общества, которые трансформируют отрасль из сырьевой в инфраструктурную:</a:t>
            </a:r>
          </a:p>
          <a:p>
            <a:pPr marL="1588" indent="-1588"/>
            <a:r>
              <a:rPr lang="ru-RU" sz="2800" dirty="0" smtClean="0"/>
              <a:t>Лес как экологическая инфраструктура;</a:t>
            </a:r>
          </a:p>
          <a:p>
            <a:pPr marL="1588" lvl="0" indent="-1588"/>
            <a:r>
              <a:rPr lang="ru-RU" sz="2800" dirty="0" smtClean="0"/>
              <a:t>Лес как социальная инфраструктура;</a:t>
            </a:r>
          </a:p>
          <a:p>
            <a:pPr marL="1588" indent="-1588"/>
            <a:r>
              <a:rPr lang="ru-RU" sz="2800" dirty="0" smtClean="0"/>
              <a:t>Лес как производственная инфраструктура.</a:t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24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Институциональные проблемы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Организационная система управления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Целостность и организационная неделимость отрасли. «Актуальность приватизации»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Трансформация отрасли из сырьевой в инфраструктурную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Новая система экономических отношений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Культура ведения лесного хозяйства. Национальные традиции и символы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3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28586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Экологические проблемы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Международные экологические стандарты и имидж государства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Повышение продуктивности и устойчивости лесов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Лес как экологическая инфраструктура страны (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средообразующие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функции)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4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35729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Социальные проблемы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Уровень благосостояния работников лесного хозяйства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Социальные стандарты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Лес как социальная инфраструктура (для воспроизводства сельского населения)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5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35729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Экономические проблемы</a:t>
            </a:r>
            <a: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Рост доходов лесопользования</a:t>
            </a:r>
          </a:p>
          <a:p>
            <a:pPr lvl="0"/>
            <a:r>
              <a:rPr lang="ru-RU" dirty="0" smtClean="0"/>
              <a:t>Р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азвитие лесного бизнеса (предпринимательства)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Лес как производственная инфраструктура (для развития туризма)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6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57149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Институциональные особенности лесного хозяйства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Исключительная собственность государства на леса</a:t>
            </a:r>
          </a:p>
          <a:p>
            <a:pPr marL="457200" indent="-457200">
              <a:buAutoNum type="arabicPeriod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Многообразие «невесомых» полезностей леса – положительных внешних эффектов, не опосредованных рынком</a:t>
            </a:r>
          </a:p>
          <a:p>
            <a:pPr marL="457200" indent="-457200">
              <a:buAutoNum type="arabicPeriod"/>
            </a:pPr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Интернализация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+mn-lt"/>
                <a:ea typeface="+mn-ea"/>
                <a:cs typeface="+mn-cs"/>
              </a:rPr>
              <a:t> и трансакция внешних эффектов</a:t>
            </a:r>
            <a:endParaRPr lang="ru-RU" sz="2400" dirty="0" smtClean="0">
              <a:solidFill>
                <a:schemeClr val="bg2">
                  <a:lumMod val="25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отрасли занято всего 30 тыс. человек (  </a:t>
            </a:r>
            <a:r>
              <a:rPr lang="ru-RU" sz="2400" dirty="0" smtClean="0"/>
              <a:t>0,6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% занятых в экономике), но она обладает 50 % экологического капитала страны и 20% природного капитала.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Именно поэтому в стране имеется важный государственный институт – Министерство лесного хозяйства, которое надо институционально укреплять, а не расшатывать, в том числе и некоторыми скороспелыми рекомендациями рыночного типа. Безусловно, надо развивать лесной бизнес, но не в ущерб институциональному лесному хозяйству, а на его основе.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Леса – это важная составляющая национального богатства страны, но не национального продукта.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7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229600" cy="11398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Лесная политика: определение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44463" y="1571625"/>
            <a:ext cx="7999437" cy="43005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dirty="0" smtClean="0"/>
              <a:t>	Лесная политика – это выбор идеологии, стратегии и основополагающих принципов развития лесного хозяйства, материализованных соответствующей системой мероприятий, ценностей, и мотиваций.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8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5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1139825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Лесная политика: общее содержание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4438"/>
            <a:ext cx="8072462" cy="5429272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3200" dirty="0" smtClean="0"/>
              <a:t> 	</a:t>
            </a:r>
            <a:endParaRPr lang="ru-RU" sz="24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400" dirty="0" smtClean="0"/>
              <a:t>	</a:t>
            </a:r>
            <a:r>
              <a:rPr lang="ru-RU" sz="5100" dirty="0" smtClean="0"/>
              <a:t>Лесная политика по своему содержанию есть эколого-экономическая политика, формирующая систему устойчивого природопользования на основе институционального механизма трансформации экономических интересов субъектов хозяйствования в эколого-экономические интересы общества.</a:t>
            </a:r>
          </a:p>
          <a:p>
            <a:pPr indent="11113">
              <a:buFont typeface="Wingdings" pitchFamily="2" charset="2"/>
              <a:buNone/>
              <a:defRPr/>
            </a:pPr>
            <a:r>
              <a:rPr lang="ru-RU" sz="5100" i="1" dirty="0" smtClean="0"/>
              <a:t>Структурными элементами </a:t>
            </a:r>
            <a:r>
              <a:rPr lang="ru-RU" sz="5100" dirty="0" smtClean="0"/>
              <a:t>лесной политики являются миссия лесного хозяйства, его стратегические цели и задачи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200" b="1" dirty="0" smtClean="0"/>
              <a:t>	</a:t>
            </a:r>
            <a:endParaRPr lang="ru-RU" sz="32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36526-0C42-4536-9463-D8DC223E0E3F}" type="slidenum">
              <a:rPr lang="ru-RU" altLang="en-US" smtClean="0"/>
              <a:pPr>
                <a:defRPr/>
              </a:pPr>
              <a:t>9</a:t>
            </a:fld>
            <a:endParaRPr lang="ru-RU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878</TotalTime>
  <Words>971</Words>
  <Application>Microsoft Office PowerPoint</Application>
  <PresentationFormat>Экран (4:3)</PresentationFormat>
  <Paragraphs>134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Поток</vt:lpstr>
      <vt:lpstr>Документ</vt:lpstr>
      <vt:lpstr>Лесная политика государства: институциональные основы формирования и проблемы реализации                              Неверов А.В.                                                            доктор экономических наук,                           профессор </vt:lpstr>
      <vt:lpstr>Основные проблемы развития лесного хозяйства Беларуси  </vt:lpstr>
      <vt:lpstr>Институциональные проблемы</vt:lpstr>
      <vt:lpstr>Экологические проблемы </vt:lpstr>
      <vt:lpstr>Социальные проблемы </vt:lpstr>
      <vt:lpstr>Экономические проблемы </vt:lpstr>
      <vt:lpstr>Институциональные особенности лесного хозяйства</vt:lpstr>
      <vt:lpstr>Лесная политика: определение</vt:lpstr>
      <vt:lpstr>Лесная политика: общее содержание</vt:lpstr>
      <vt:lpstr>Миссия лесного хозяйства</vt:lpstr>
      <vt:lpstr>Стратегическая цель развития лесного хозяйства</vt:lpstr>
      <vt:lpstr>Стратегические задачи лесной политики</vt:lpstr>
      <vt:lpstr>Определяющий принцип структуризации системы управления лесным хозяйством</vt:lpstr>
      <vt:lpstr>Динамика основных показателей лесного фонда Беларуси </vt:lpstr>
      <vt:lpstr>Действующая структура управления лесным хозяйством</vt:lpstr>
      <vt:lpstr>Предлагаемая реорганизация действующей структуры</vt:lpstr>
      <vt:lpstr>Институциональная структуризация системы управления лесным хозяйством</vt:lpstr>
      <vt:lpstr>Система лесоуправления</vt:lpstr>
      <vt:lpstr>Основной субъект хозяйствования в лесу - лесхоз</vt:lpstr>
      <vt:lpstr>Предлагаемая организационная структура управления лесным хозяйством </vt:lpstr>
      <vt:lpstr>Финансовые потоки</vt:lpstr>
      <vt:lpstr>Целостность отрасли</vt:lpstr>
      <vt:lpstr>Презентация PowerPoint</vt:lpstr>
      <vt:lpstr>Внешние эффекты лесного хозяйства –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УСТОЙЧИВОЕ ПРИРОДО-ПОЛЬЗОВАНИЕ</dc:title>
  <dc:creator>БГТУ</dc:creator>
  <cp:lastModifiedBy>Laborantka</cp:lastModifiedBy>
  <cp:revision>75</cp:revision>
  <cp:lastPrinted>2014-02-05T09:39:33Z</cp:lastPrinted>
  <dcterms:created xsi:type="dcterms:W3CDTF">2009-03-21T09:19:18Z</dcterms:created>
  <dcterms:modified xsi:type="dcterms:W3CDTF">2014-02-05T09:40:06Z</dcterms:modified>
</cp:coreProperties>
</file>